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7" r:id="rId1"/>
  </p:sldMasterIdLst>
  <p:notesMasterIdLst>
    <p:notesMasterId r:id="rId55"/>
  </p:notesMasterIdLst>
  <p:handoutMasterIdLst>
    <p:handoutMasterId r:id="rId56"/>
  </p:handoutMasterIdLst>
  <p:sldIdLst>
    <p:sldId id="926" r:id="rId2"/>
    <p:sldId id="960" r:id="rId3"/>
    <p:sldId id="930" r:id="rId4"/>
    <p:sldId id="1097" r:id="rId5"/>
    <p:sldId id="932" r:id="rId6"/>
    <p:sldId id="934" r:id="rId7"/>
    <p:sldId id="1117" r:id="rId8"/>
    <p:sldId id="1118" r:id="rId9"/>
    <p:sldId id="936" r:id="rId10"/>
    <p:sldId id="937" r:id="rId11"/>
    <p:sldId id="1119" r:id="rId12"/>
    <p:sldId id="941" r:id="rId13"/>
    <p:sldId id="942" r:id="rId14"/>
    <p:sldId id="943" r:id="rId15"/>
    <p:sldId id="1132" r:id="rId16"/>
    <p:sldId id="1121" r:id="rId17"/>
    <p:sldId id="1120" r:id="rId18"/>
    <p:sldId id="1122" r:id="rId19"/>
    <p:sldId id="1126" r:id="rId20"/>
    <p:sldId id="1127" r:id="rId21"/>
    <p:sldId id="1128" r:id="rId22"/>
    <p:sldId id="1129" r:id="rId23"/>
    <p:sldId id="991" r:id="rId24"/>
    <p:sldId id="956" r:id="rId25"/>
    <p:sldId id="958" r:id="rId26"/>
    <p:sldId id="962" r:id="rId27"/>
    <p:sldId id="963" r:id="rId28"/>
    <p:sldId id="964" r:id="rId29"/>
    <p:sldId id="967" r:id="rId30"/>
    <p:sldId id="968" r:id="rId31"/>
    <p:sldId id="992" r:id="rId32"/>
    <p:sldId id="993" r:id="rId33"/>
    <p:sldId id="972" r:id="rId34"/>
    <p:sldId id="994" r:id="rId35"/>
    <p:sldId id="973" r:id="rId36"/>
    <p:sldId id="995" r:id="rId37"/>
    <p:sldId id="998" r:id="rId38"/>
    <p:sldId id="1133" r:id="rId39"/>
    <p:sldId id="999" r:id="rId40"/>
    <p:sldId id="1131" r:id="rId41"/>
    <p:sldId id="979" r:id="rId42"/>
    <p:sldId id="980" r:id="rId43"/>
    <p:sldId id="981" r:id="rId44"/>
    <p:sldId id="982" r:id="rId45"/>
    <p:sldId id="983" r:id="rId46"/>
    <p:sldId id="987" r:id="rId47"/>
    <p:sldId id="1134" r:id="rId48"/>
    <p:sldId id="1135" r:id="rId49"/>
    <p:sldId id="1125" r:id="rId50"/>
    <p:sldId id="1007" r:id="rId51"/>
    <p:sldId id="1008" r:id="rId52"/>
    <p:sldId id="1009" r:id="rId53"/>
    <p:sldId id="764" r:id="rId54"/>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rIWghDOTMsXZJdpCBgQ2w==" hashData="fpbYZnu/Ae+rnMIUxw6vtf4IXf4xhOgq0zt9Qwp1zzMXK7E4vV1SYc714do2XBbrDuqRE1Ck4Gy4OGW5VJ0psA=="/>
  <p:extLst>
    <p:ext uri="{EFAFB233-063F-42B5-8137-9DF3F51BA10A}">
      <p15:sldGuideLst xmlns:p15="http://schemas.microsoft.com/office/powerpoint/2012/main">
        <p15:guide id="3" orient="horz" pos="3929">
          <p15:clr>
            <a:srgbClr val="A4A3A4"/>
          </p15:clr>
        </p15:guide>
        <p15:guide id="4" orient="horz" pos="2160">
          <p15:clr>
            <a:srgbClr val="A4A3A4"/>
          </p15:clr>
        </p15:guide>
        <p15:guide id="5" orient="horz" pos="3067" userDrawn="1">
          <p15:clr>
            <a:srgbClr val="A4A3A4"/>
          </p15:clr>
        </p15:guide>
        <p15:guide id="6" orient="horz" pos="4156" userDrawn="1">
          <p15:clr>
            <a:srgbClr val="A4A3A4"/>
          </p15:clr>
        </p15:guide>
        <p15:guide id="7" orient="horz" pos="3974">
          <p15:clr>
            <a:srgbClr val="A4A3A4"/>
          </p15:clr>
        </p15:guide>
        <p15:guide id="8" pos="2880">
          <p15:clr>
            <a:srgbClr val="A4A3A4"/>
          </p15:clr>
        </p15:guide>
        <p15:guide id="9" orient="horz" pos="1275" userDrawn="1">
          <p15:clr>
            <a:srgbClr val="A4A3A4"/>
          </p15:clr>
        </p15:guide>
        <p15:guide id="10" orient="horz" pos="391" userDrawn="1">
          <p15:clr>
            <a:srgbClr val="A4A3A4"/>
          </p15:clr>
        </p15:guide>
        <p15:guide id="11" pos="204" userDrawn="1">
          <p15:clr>
            <a:srgbClr val="A4A3A4"/>
          </p15:clr>
        </p15:guide>
        <p15:guide id="12" pos="5556" userDrawn="1">
          <p15:clr>
            <a:srgbClr val="A4A3A4"/>
          </p15:clr>
        </p15:guide>
        <p15:guide id="13" orient="horz" pos="482">
          <p15:clr>
            <a:srgbClr val="A4A3A4"/>
          </p15:clr>
        </p15:guide>
        <p15:guide id="14" pos="90">
          <p15:clr>
            <a:srgbClr val="A4A3A4"/>
          </p15:clr>
        </p15:guide>
        <p15:guide id="15" pos="567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69B0"/>
    <a:srgbClr val="1F407A"/>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41" autoAdjust="0"/>
    <p:restoredTop sz="84245"/>
  </p:normalViewPr>
  <p:slideViewPr>
    <p:cSldViewPr snapToObjects="1">
      <p:cViewPr varScale="1">
        <p:scale>
          <a:sx n="176" d="100"/>
          <a:sy n="176" d="100"/>
        </p:scale>
        <p:origin x="2752" y="192"/>
      </p:cViewPr>
      <p:guideLst>
        <p:guide orient="horz" pos="3929"/>
        <p:guide orient="horz" pos="2160"/>
        <p:guide orient="horz" pos="3067"/>
        <p:guide orient="horz" pos="4156"/>
        <p:guide orient="horz" pos="3974"/>
        <p:guide pos="2880"/>
        <p:guide orient="horz" pos="1275"/>
        <p:guide orient="horz" pos="391"/>
        <p:guide pos="204"/>
        <p:guide pos="5556"/>
        <p:guide orient="horz" pos="482"/>
        <p:guide pos="90"/>
        <p:guide pos="567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145" d="100"/>
          <a:sy n="145" d="100"/>
        </p:scale>
        <p:origin x="580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3.v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5F10DF1-1269-6D4A-9621-A3B8154A2E18}" type="datetimeFigureOut">
              <a:rPr lang="de-DE" smtClean="0">
                <a:latin typeface="Arial" panose="020B0604020202020204" pitchFamily="34" charset="0"/>
              </a:rPr>
              <a:t>11.11.19</a:t>
            </a:fld>
            <a:endParaRPr lang="de-DE">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C08C67F9-0121-424E-BBD0-5352DCCD13D6}" type="slidenum">
              <a:rPr lang="de-DE" smtClean="0">
                <a:latin typeface="Arial" panose="020B0604020202020204" pitchFamily="34" charset="0"/>
              </a:rPr>
              <a:t>‹#›</a:t>
            </a:fld>
            <a:endParaRPr lang="de-DE">
              <a:latin typeface="Arial" panose="020B0604020202020204" pitchFamily="34" charset="0"/>
            </a:endParaRPr>
          </a:p>
        </p:txBody>
      </p:sp>
    </p:spTree>
    <p:extLst>
      <p:ext uri="{BB962C8B-B14F-4D97-AF65-F5344CB8AC3E}">
        <p14:creationId xmlns:p14="http://schemas.microsoft.com/office/powerpoint/2010/main" val="2926026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11.11.19</a:t>
            </a:fld>
            <a:endParaRPr lang="de-CH"/>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0" tIns="49520" rIns="99040" bIns="49520" rtlCol="0" anchor="ctr"/>
          <a:lstStyle/>
          <a:p>
            <a:endParaRPr lang="de-CH"/>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211385-217E-D34B-AC30-E1D0BF9A8529}" type="slidenum">
              <a:rPr lang="en-US" smtClean="0"/>
              <a:t>2</a:t>
            </a:fld>
            <a:endParaRPr lang="en-US"/>
          </a:p>
        </p:txBody>
      </p:sp>
    </p:spTree>
    <p:extLst>
      <p:ext uri="{BB962C8B-B14F-4D97-AF65-F5344CB8AC3E}">
        <p14:creationId xmlns:p14="http://schemas.microsoft.com/office/powerpoint/2010/main" val="1586724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13</a:t>
            </a:fld>
            <a:endParaRPr lang="en-US"/>
          </a:p>
        </p:txBody>
      </p:sp>
    </p:spTree>
    <p:extLst>
      <p:ext uri="{BB962C8B-B14F-4D97-AF65-F5344CB8AC3E}">
        <p14:creationId xmlns:p14="http://schemas.microsoft.com/office/powerpoint/2010/main" val="425479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14</a:t>
            </a:fld>
            <a:endParaRPr lang="en-US"/>
          </a:p>
        </p:txBody>
      </p:sp>
    </p:spTree>
    <p:extLst>
      <p:ext uri="{BB962C8B-B14F-4D97-AF65-F5344CB8AC3E}">
        <p14:creationId xmlns:p14="http://schemas.microsoft.com/office/powerpoint/2010/main" val="4193368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a:p>
        </p:txBody>
      </p:sp>
    </p:spTree>
    <p:extLst>
      <p:ext uri="{BB962C8B-B14F-4D97-AF65-F5344CB8AC3E}">
        <p14:creationId xmlns:p14="http://schemas.microsoft.com/office/powerpoint/2010/main" val="1021816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7320" y="5381868"/>
            <a:ext cx="5364660" cy="4084614"/>
          </a:xfrm>
          <a:prstGeom prst="rect">
            <a:avLst/>
          </a:prstGeom>
        </p:spPr>
        <p:txBody>
          <a:bodyPr/>
          <a:lstStyle/>
          <a:p>
            <a:r>
              <a:rPr lang="en-US" dirty="0"/>
              <a:t>TI </a:t>
            </a:r>
            <a:r>
              <a:rPr lang="en-US" dirty="0" err="1"/>
              <a:t>thalium</a:t>
            </a:r>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16</a:t>
            </a:fld>
            <a:endParaRPr lang="en-US"/>
          </a:p>
        </p:txBody>
      </p:sp>
    </p:spTree>
    <p:extLst>
      <p:ext uri="{BB962C8B-B14F-4D97-AF65-F5344CB8AC3E}">
        <p14:creationId xmlns:p14="http://schemas.microsoft.com/office/powerpoint/2010/main" val="4187622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17</a:t>
            </a:fld>
            <a:endParaRPr lang="en-US"/>
          </a:p>
        </p:txBody>
      </p:sp>
    </p:spTree>
    <p:extLst>
      <p:ext uri="{BB962C8B-B14F-4D97-AF65-F5344CB8AC3E}">
        <p14:creationId xmlns:p14="http://schemas.microsoft.com/office/powerpoint/2010/main" val="73057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18</a:t>
            </a:fld>
            <a:endParaRPr lang="en-US"/>
          </a:p>
        </p:txBody>
      </p:sp>
    </p:spTree>
    <p:extLst>
      <p:ext uri="{BB962C8B-B14F-4D97-AF65-F5344CB8AC3E}">
        <p14:creationId xmlns:p14="http://schemas.microsoft.com/office/powerpoint/2010/main" val="2725665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19</a:t>
            </a:fld>
            <a:endParaRPr lang="en-US"/>
          </a:p>
        </p:txBody>
      </p:sp>
    </p:spTree>
    <p:extLst>
      <p:ext uri="{BB962C8B-B14F-4D97-AF65-F5344CB8AC3E}">
        <p14:creationId xmlns:p14="http://schemas.microsoft.com/office/powerpoint/2010/main" val="1673631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20</a:t>
            </a:fld>
            <a:endParaRPr lang="en-US"/>
          </a:p>
        </p:txBody>
      </p:sp>
    </p:spTree>
    <p:extLst>
      <p:ext uri="{BB962C8B-B14F-4D97-AF65-F5344CB8AC3E}">
        <p14:creationId xmlns:p14="http://schemas.microsoft.com/office/powerpoint/2010/main" val="2513257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21</a:t>
            </a:fld>
            <a:endParaRPr lang="en-US" dirty="0"/>
          </a:p>
        </p:txBody>
      </p:sp>
    </p:spTree>
    <p:extLst>
      <p:ext uri="{BB962C8B-B14F-4D97-AF65-F5344CB8AC3E}">
        <p14:creationId xmlns:p14="http://schemas.microsoft.com/office/powerpoint/2010/main" val="4112068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22</a:t>
            </a:fld>
            <a:endParaRPr lang="en-US" dirty="0"/>
          </a:p>
        </p:txBody>
      </p:sp>
    </p:spTree>
    <p:extLst>
      <p:ext uri="{BB962C8B-B14F-4D97-AF65-F5344CB8AC3E}">
        <p14:creationId xmlns:p14="http://schemas.microsoft.com/office/powerpoint/2010/main" val="197855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7320" y="5381868"/>
            <a:ext cx="5364660" cy="4084614"/>
          </a:xfrm>
          <a:prstGeom prst="rect">
            <a:avLst/>
          </a:prstGeom>
        </p:spPr>
        <p:txBody>
          <a:bodyPr>
            <a:normAutofit/>
          </a:bodyPr>
          <a:lstStyle/>
          <a:p>
            <a:pPr eaLnBrk="1" hangingPunct="1"/>
            <a:r>
              <a:rPr lang="de-CH"/>
              <a:t>G-rays:</a:t>
            </a:r>
            <a:r>
              <a:rPr lang="de-CH" baseline="0"/>
              <a:t> 	&lt;10 pm</a:t>
            </a:r>
            <a:endParaRPr lang="de-CH"/>
          </a:p>
          <a:p>
            <a:pPr eaLnBrk="1" hangingPunct="1"/>
            <a:r>
              <a:rPr lang="de-CH"/>
              <a:t>X-rays: 	10 pm – 10 nm</a:t>
            </a:r>
          </a:p>
          <a:p>
            <a:pPr eaLnBrk="1" hangingPunct="1"/>
            <a:r>
              <a:rPr lang="de-CH"/>
              <a:t>UV: 	10 nm – 400 nm</a:t>
            </a:r>
          </a:p>
          <a:p>
            <a:pPr eaLnBrk="1" hangingPunct="1"/>
            <a:r>
              <a:rPr lang="de-CH"/>
              <a:t>Light:	400 nm</a:t>
            </a:r>
            <a:r>
              <a:rPr lang="de-CH" baseline="0"/>
              <a:t> – 750 nm</a:t>
            </a:r>
          </a:p>
          <a:p>
            <a:pPr eaLnBrk="1" hangingPunct="1"/>
            <a:r>
              <a:rPr lang="de-CH" baseline="0"/>
              <a:t>IR:	750 nm – 500 um</a:t>
            </a:r>
          </a:p>
          <a:p>
            <a:pPr eaLnBrk="1" hangingPunct="1"/>
            <a:r>
              <a:rPr lang="de-CH" baseline="0"/>
              <a:t>MW:	500 um – 10 cm</a:t>
            </a:r>
          </a:p>
          <a:p>
            <a:pPr eaLnBrk="1" hangingPunct="1"/>
            <a:r>
              <a:rPr lang="de-CH" baseline="0"/>
              <a:t>RF:	&gt;10 cm </a:t>
            </a:r>
          </a:p>
          <a:p>
            <a:pPr eaLnBrk="1" hangingPunct="1"/>
            <a:endParaRPr lang="de-CH" baseline="0"/>
          </a:p>
          <a:p>
            <a:pPr eaLnBrk="1" hangingPunct="1"/>
            <a:endParaRPr lang="de-CH" baseline="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3</a:t>
            </a:fld>
            <a:endParaRPr lang="en-US"/>
          </a:p>
        </p:txBody>
      </p:sp>
    </p:spTree>
    <p:extLst>
      <p:ext uri="{BB962C8B-B14F-4D97-AF65-F5344CB8AC3E}">
        <p14:creationId xmlns:p14="http://schemas.microsoft.com/office/powerpoint/2010/main" val="1078714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23</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xfrm>
            <a:off x="867320" y="5381868"/>
            <a:ext cx="5364660" cy="4084614"/>
          </a:xfrm>
          <a:prstGeom prst="rect">
            <a:avLst/>
          </a:prstGeom>
          <a:noFill/>
        </p:spPr>
        <p:txBody>
          <a:bodyPr/>
          <a:lstStyle/>
          <a:p>
            <a:pPr eaLnBrk="1" hangingPunct="1"/>
            <a:endParaRPr lang="en-US"/>
          </a:p>
        </p:txBody>
      </p:sp>
    </p:spTree>
    <p:extLst>
      <p:ext uri="{BB962C8B-B14F-4D97-AF65-F5344CB8AC3E}">
        <p14:creationId xmlns:p14="http://schemas.microsoft.com/office/powerpoint/2010/main" val="264824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24</a:t>
            </a:fld>
            <a:endParaRPr lang="en-US"/>
          </a:p>
        </p:txBody>
      </p:sp>
    </p:spTree>
    <p:extLst>
      <p:ext uri="{BB962C8B-B14F-4D97-AF65-F5344CB8AC3E}">
        <p14:creationId xmlns:p14="http://schemas.microsoft.com/office/powerpoint/2010/main" val="3421638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25</a:t>
            </a:fld>
            <a:endParaRPr lang="en-US"/>
          </a:p>
        </p:txBody>
      </p:sp>
    </p:spTree>
    <p:extLst>
      <p:ext uri="{BB962C8B-B14F-4D97-AF65-F5344CB8AC3E}">
        <p14:creationId xmlns:p14="http://schemas.microsoft.com/office/powerpoint/2010/main" val="286380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26</a:t>
            </a:fld>
            <a:endParaRPr lang="en-US"/>
          </a:p>
        </p:txBody>
      </p:sp>
    </p:spTree>
    <p:extLst>
      <p:ext uri="{BB962C8B-B14F-4D97-AF65-F5344CB8AC3E}">
        <p14:creationId xmlns:p14="http://schemas.microsoft.com/office/powerpoint/2010/main" val="1800233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7320" y="5381868"/>
            <a:ext cx="5364660" cy="4084614"/>
          </a:xfrm>
          <a:prstGeom prst="rect">
            <a:avLst/>
          </a:prstGeom>
        </p:spPr>
        <p:txBody>
          <a:bodyPr/>
          <a:lstStyle/>
          <a:p>
            <a:r>
              <a:rPr lang="en-US" dirty="0"/>
              <a:t>Dopamine is a catecholamine neurotransmitter present in a wide variety of animals, including both vertebrates and invertebrates. In the brain, this phenethylamine functions as a neurotransmitter, activating the five types of dopamine receptors—D1, D2, D3, D4, and D5—and their variants. Dopamine is produced in several areas of the brain, including the substantia </a:t>
            </a:r>
            <a:r>
              <a:rPr lang="en-US" dirty="0" err="1"/>
              <a:t>nigra</a:t>
            </a:r>
            <a:r>
              <a:rPr lang="en-US" dirty="0"/>
              <a:t> and the ventral tegmental area.[1] Dopamine is also a </a:t>
            </a:r>
            <a:r>
              <a:rPr lang="en-US" dirty="0" err="1"/>
              <a:t>neurohormone</a:t>
            </a:r>
            <a:r>
              <a:rPr lang="en-US" dirty="0"/>
              <a:t> released by the hypothalamus. Its main function as a hormone is to inhibit the release of prolactin from the anterior lobe of the pituitary.</a:t>
            </a:r>
          </a:p>
          <a:p>
            <a:r>
              <a:rPr lang="en-US" dirty="0"/>
              <a:t>Dopamine is available as an intravenous medication acting on the sympathetic nervous system, producing effects such as increased heart rate and blood pressure. However, because dopamine cannot cross the blood-brain barrier, dopamine given as a drug does not directly affect the central nervous system. To increase the amount of dopamine in the brains of patients with diseases such as Parkinson's disease and </a:t>
            </a:r>
            <a:r>
              <a:rPr lang="en-US" dirty="0" err="1"/>
              <a:t>dopa</a:t>
            </a:r>
            <a:r>
              <a:rPr lang="en-US" dirty="0"/>
              <a:t>-responsive dystonia, L-DOPA, which is the precursor of dopamine, can be given because it can cross the blood-brain barrier.</a:t>
            </a:r>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27</a:t>
            </a:fld>
            <a:endParaRPr lang="en-US"/>
          </a:p>
        </p:txBody>
      </p:sp>
    </p:spTree>
    <p:extLst>
      <p:ext uri="{BB962C8B-B14F-4D97-AF65-F5344CB8AC3E}">
        <p14:creationId xmlns:p14="http://schemas.microsoft.com/office/powerpoint/2010/main" val="1839348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28</a:t>
            </a:fld>
            <a:endParaRPr lang="en-US"/>
          </a:p>
        </p:txBody>
      </p:sp>
    </p:spTree>
    <p:extLst>
      <p:ext uri="{BB962C8B-B14F-4D97-AF65-F5344CB8AC3E}">
        <p14:creationId xmlns:p14="http://schemas.microsoft.com/office/powerpoint/2010/main" val="2595036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29</a:t>
            </a:fld>
            <a:endParaRPr lang="en-US"/>
          </a:p>
        </p:txBody>
      </p:sp>
    </p:spTree>
    <p:extLst>
      <p:ext uri="{BB962C8B-B14F-4D97-AF65-F5344CB8AC3E}">
        <p14:creationId xmlns:p14="http://schemas.microsoft.com/office/powerpoint/2010/main" val="2505190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30</a:t>
            </a:fld>
            <a:endParaRPr lang="en-US"/>
          </a:p>
        </p:txBody>
      </p:sp>
    </p:spTree>
    <p:extLst>
      <p:ext uri="{BB962C8B-B14F-4D97-AF65-F5344CB8AC3E}">
        <p14:creationId xmlns:p14="http://schemas.microsoft.com/office/powerpoint/2010/main" val="4192097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7320" y="5381868"/>
            <a:ext cx="5364660" cy="4084614"/>
          </a:xfrm>
          <a:prstGeom prst="rect">
            <a:avLst/>
          </a:prstGeom>
        </p:spPr>
        <p:txBody>
          <a:bodyPr/>
          <a:lstStyle/>
          <a:p>
            <a:r>
              <a:rPr lang="en-US" dirty="0"/>
              <a:t>Dopamine is commonly associated with the reward system of the brain, providing feelings of enjoyment and reinforcement to motivate a person proactively to perform certain activities. Dopamine is released (particularly in areas such as the nucleus </a:t>
            </a:r>
            <a:r>
              <a:rPr lang="en-US" dirty="0" err="1"/>
              <a:t>accumbens</a:t>
            </a:r>
            <a:r>
              <a:rPr lang="en-US" dirty="0"/>
              <a:t> and prefrontal cortex) by rewarding experiences such as food, sex, drugs, and neutral stimuli that become associated with them. Recent studies indicate that aggression may also stimulate the release of dopamine in this way.[19]</a:t>
            </a:r>
          </a:p>
          <a:p>
            <a:r>
              <a:rPr lang="en-US" dirty="0"/>
              <a:t>This theory is often discussed in terms of drugs such as cocaine, nicotine, and amphetamines, which directly or indirectly lead to an increase of dopamine in the mesolimbic reward pathway of the brain, and in relation to neurobiological theories of chemical addiction (not to be confused with psychological dependence), arguing that this dopamine pathway is pathologically altered in addicted persons.[20][21][22]</a:t>
            </a:r>
          </a:p>
          <a:p>
            <a:r>
              <a:rPr lang="en-US" dirty="0"/>
              <a:t>[edit]Reuptake inhibition, expulsion</a:t>
            </a:r>
          </a:p>
          <a:p>
            <a:r>
              <a:rPr lang="en-US" dirty="0"/>
              <a:t>Cocaine and amphetamines inhibit the re-uptake of dopamine; however, they influence separate mechanisms of action. Cocaine is a dopamine transporter and norepinephrine transporter blocker that competitively inhibits dopamine uptake to increase the lifetime of dopamine and augments an overabundance of dopamine (an increase of up to 150 percent) within the parameters of the dopamine neurotransmitters. Like cocaine, amphetamines increase the concentration of dopamine in the synaptic gap, but by a different mechanism. Amphetamines and methamphetamine are similar in structure to dopamine, and so can enter the terminal </a:t>
            </a:r>
            <a:r>
              <a:rPr lang="en-US" dirty="0" err="1"/>
              <a:t>bouton</a:t>
            </a:r>
            <a:r>
              <a:rPr lang="en-US" dirty="0"/>
              <a:t> of the presynaptic neuron via its dopamine transporters as well as by diffusing through the neural membrane directly.[citation needed] By entering the presynaptic neuron, amphetamines force dopamine molecules out of their storage vesicles and expel them into the synaptic gap by making the dopamine transporters work in reverse.</a:t>
            </a:r>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31</a:t>
            </a:fld>
            <a:endParaRPr lang="en-US"/>
          </a:p>
        </p:txBody>
      </p:sp>
    </p:spTree>
    <p:extLst>
      <p:ext uri="{BB962C8B-B14F-4D97-AF65-F5344CB8AC3E}">
        <p14:creationId xmlns:p14="http://schemas.microsoft.com/office/powerpoint/2010/main" val="3017793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32</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xfrm>
            <a:off x="867320" y="5381868"/>
            <a:ext cx="5364660" cy="4084614"/>
          </a:xfrm>
          <a:prstGeom prst="rect">
            <a:avLst/>
          </a:prstGeom>
          <a:noFill/>
        </p:spPr>
        <p:txBody>
          <a:bodyPr/>
          <a:lstStyle/>
          <a:p>
            <a:pPr eaLnBrk="1" hangingPunct="1"/>
            <a:endParaRPr lang="en-US"/>
          </a:p>
        </p:txBody>
      </p:sp>
    </p:spTree>
    <p:extLst>
      <p:ext uri="{BB962C8B-B14F-4D97-AF65-F5344CB8AC3E}">
        <p14:creationId xmlns:p14="http://schemas.microsoft.com/office/powerpoint/2010/main" val="1554015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a:t>
            </a:fld>
            <a:endParaRPr lang="en-US"/>
          </a:p>
        </p:txBody>
      </p:sp>
    </p:spTree>
    <p:extLst>
      <p:ext uri="{BB962C8B-B14F-4D97-AF65-F5344CB8AC3E}">
        <p14:creationId xmlns:p14="http://schemas.microsoft.com/office/powerpoint/2010/main" val="95650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33</a:t>
            </a:fld>
            <a:endParaRPr lang="en-US"/>
          </a:p>
        </p:txBody>
      </p:sp>
    </p:spTree>
    <p:extLst>
      <p:ext uri="{BB962C8B-B14F-4D97-AF65-F5344CB8AC3E}">
        <p14:creationId xmlns:p14="http://schemas.microsoft.com/office/powerpoint/2010/main" val="3524261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34</a:t>
            </a:fld>
            <a:endParaRPr lang="en-US"/>
          </a:p>
        </p:txBody>
      </p:sp>
    </p:spTree>
    <p:extLst>
      <p:ext uri="{BB962C8B-B14F-4D97-AF65-F5344CB8AC3E}">
        <p14:creationId xmlns:p14="http://schemas.microsoft.com/office/powerpoint/2010/main" val="2511100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7320" y="5381868"/>
            <a:ext cx="5364660" cy="4084614"/>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35</a:t>
            </a:fld>
            <a:endParaRPr lang="en-US"/>
          </a:p>
        </p:txBody>
      </p:sp>
    </p:spTree>
    <p:extLst>
      <p:ext uri="{BB962C8B-B14F-4D97-AF65-F5344CB8AC3E}">
        <p14:creationId xmlns:p14="http://schemas.microsoft.com/office/powerpoint/2010/main" val="834383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7320" y="5381868"/>
            <a:ext cx="5364660" cy="4084614"/>
          </a:xfrm>
          <a:prstGeom prst="rect">
            <a:avLst/>
          </a:prstGeom>
        </p:spPr>
        <p:txBody>
          <a:bodyPr>
            <a:normAutofit/>
          </a:bodyPr>
          <a:lstStyle/>
          <a:p>
            <a:pPr eaLnBrk="0" hangingPunct="0"/>
            <a:r>
              <a:rPr lang="en-GB" b="1" dirty="0">
                <a:latin typeface="Trebuchet MS" pitchFamily="34" charset="0"/>
              </a:rPr>
              <a:t>Registration of event:</a:t>
            </a:r>
          </a:p>
          <a:p>
            <a:pPr eaLnBrk="0" hangingPunct="0"/>
            <a:r>
              <a:rPr lang="en-GB" dirty="0">
                <a:latin typeface="Trebuchet MS" pitchFamily="34" charset="0"/>
              </a:rPr>
              <a:t>Coincidence detection, i.e.</a:t>
            </a:r>
          </a:p>
          <a:p>
            <a:pPr eaLnBrk="0" hangingPunct="0"/>
            <a:r>
              <a:rPr lang="en-GB" dirty="0">
                <a:latin typeface="Trebuchet MS" pitchFamily="34" charset="0"/>
              </a:rPr>
              <a:t>two events </a:t>
            </a:r>
            <a:r>
              <a:rPr lang="en-GB" dirty="0" err="1">
                <a:latin typeface="Trebuchet MS" pitchFamily="34" charset="0"/>
              </a:rPr>
              <a:t>occuring</a:t>
            </a:r>
            <a:r>
              <a:rPr lang="en-GB" dirty="0">
                <a:latin typeface="Trebuchet MS" pitchFamily="34" charset="0"/>
              </a:rPr>
              <a:t> within a </a:t>
            </a:r>
          </a:p>
          <a:p>
            <a:pPr eaLnBrk="0" hangingPunct="0"/>
            <a:r>
              <a:rPr lang="en-GB" dirty="0">
                <a:latin typeface="Trebuchet MS" pitchFamily="34" charset="0"/>
              </a:rPr>
              <a:t>time window </a:t>
            </a:r>
            <a:r>
              <a:rPr lang="en-GB" dirty="0" err="1">
                <a:latin typeface="Trebuchet MS" pitchFamily="34" charset="0"/>
              </a:rPr>
              <a:t>D</a:t>
            </a:r>
            <a:r>
              <a:rPr lang="en-GB" i="1" dirty="0" err="1">
                <a:latin typeface="Trebuchet MS" pitchFamily="34" charset="0"/>
              </a:rPr>
              <a:t>t</a:t>
            </a:r>
            <a:r>
              <a:rPr lang="en-GB" dirty="0">
                <a:latin typeface="Trebuchet MS" pitchFamily="34" charset="0"/>
              </a:rPr>
              <a:t> attributed to</a:t>
            </a:r>
          </a:p>
          <a:p>
            <a:pPr eaLnBrk="0" hangingPunct="0"/>
            <a:r>
              <a:rPr lang="en-GB" dirty="0">
                <a:latin typeface="Trebuchet MS" pitchFamily="34" charset="0"/>
              </a:rPr>
              <a:t>One </a:t>
            </a:r>
            <a:r>
              <a:rPr lang="en-GB" dirty="0" err="1">
                <a:latin typeface="Trebuchet MS" pitchFamily="34" charset="0"/>
              </a:rPr>
              <a:t>anihilation</a:t>
            </a:r>
            <a:r>
              <a:rPr lang="en-GB" dirty="0">
                <a:latin typeface="Trebuchet MS" pitchFamily="34" charset="0"/>
              </a:rPr>
              <a:t> event</a:t>
            </a:r>
          </a:p>
          <a:p>
            <a:pPr eaLnBrk="0" hangingPunct="0"/>
            <a:r>
              <a:rPr lang="en-US" dirty="0">
                <a:latin typeface="Trebuchet MS" pitchFamily="34" charset="0"/>
              </a:rPr>
              <a:t>|</a:t>
            </a:r>
            <a:r>
              <a:rPr lang="en-GB" dirty="0">
                <a:latin typeface="Trebuchet MS" pitchFamily="34" charset="0"/>
              </a:rPr>
              <a:t> </a:t>
            </a:r>
            <a:r>
              <a:rPr lang="en-GB" i="1" dirty="0">
                <a:latin typeface="Trebuchet MS" pitchFamily="34" charset="0"/>
              </a:rPr>
              <a:t>t</a:t>
            </a:r>
            <a:r>
              <a:rPr lang="en-GB" dirty="0">
                <a:latin typeface="Trebuchet MS" pitchFamily="34" charset="0"/>
              </a:rPr>
              <a:t>1 - </a:t>
            </a:r>
            <a:r>
              <a:rPr lang="en-GB" i="1" dirty="0">
                <a:latin typeface="Trebuchet MS" pitchFamily="34" charset="0"/>
              </a:rPr>
              <a:t>t</a:t>
            </a:r>
            <a:r>
              <a:rPr lang="en-GB" dirty="0">
                <a:latin typeface="Trebuchet MS" pitchFamily="34" charset="0"/>
              </a:rPr>
              <a:t>2 </a:t>
            </a:r>
            <a:r>
              <a:rPr lang="en-US" dirty="0">
                <a:latin typeface="Trebuchet MS" pitchFamily="34" charset="0"/>
              </a:rPr>
              <a:t>|</a:t>
            </a:r>
            <a:r>
              <a:rPr lang="en-GB" dirty="0">
                <a:latin typeface="Trebuchet MS" pitchFamily="34" charset="0"/>
              </a:rPr>
              <a:t> &lt; </a:t>
            </a:r>
            <a:r>
              <a:rPr lang="en-GB" dirty="0" err="1">
                <a:latin typeface="Symbol" pitchFamily="18" charset="2"/>
              </a:rPr>
              <a:t>D</a:t>
            </a:r>
            <a:r>
              <a:rPr lang="en-GB" i="1" dirty="0" err="1">
                <a:latin typeface="Trebuchet MS" pitchFamily="34" charset="0"/>
              </a:rPr>
              <a:t>t</a:t>
            </a:r>
            <a:endParaRPr lang="en-GB" i="1" dirty="0">
              <a:latin typeface="Trebuchet MS" pitchFamily="34" charset="0"/>
            </a:endParaRPr>
          </a:p>
          <a:p>
            <a:endParaRPr lang="de-CH" dirty="0"/>
          </a:p>
          <a:p>
            <a:pPr marL="185783" indent="-185783"/>
            <a:r>
              <a:rPr lang="en-GB" b="1" dirty="0">
                <a:latin typeface="Trebuchet MS" pitchFamily="34" charset="0"/>
              </a:rPr>
              <a:t>Resolution:</a:t>
            </a:r>
          </a:p>
          <a:p>
            <a:pPr marL="185783" indent="-185783"/>
            <a:r>
              <a:rPr lang="en-GB" dirty="0">
                <a:latin typeface="Trebuchet MS" pitchFamily="34" charset="0"/>
              </a:rPr>
              <a:t>- Positron lifetime -&gt; 0.3-1 mm</a:t>
            </a:r>
          </a:p>
          <a:p>
            <a:pPr marL="185783" indent="-185783">
              <a:buFontTx/>
              <a:buChar char="-"/>
            </a:pPr>
            <a:r>
              <a:rPr lang="en-GB" b="1" dirty="0">
                <a:latin typeface="Trebuchet MS" pitchFamily="34" charset="0"/>
              </a:rPr>
              <a:t>Number of detectors and size of detector</a:t>
            </a:r>
          </a:p>
          <a:p>
            <a:pPr marL="185783" indent="-185783">
              <a:buFontTx/>
              <a:buChar char="-"/>
            </a:pPr>
            <a:r>
              <a:rPr lang="en-GB" dirty="0">
                <a:latin typeface="Trebuchet MS" pitchFamily="34" charset="0"/>
              </a:rPr>
              <a:t>Off-</a:t>
            </a:r>
            <a:r>
              <a:rPr lang="en-GB" dirty="0" err="1">
                <a:latin typeface="Trebuchet MS" pitchFamily="34" charset="0"/>
              </a:rPr>
              <a:t>center</a:t>
            </a:r>
            <a:r>
              <a:rPr lang="en-GB" dirty="0">
                <a:latin typeface="Trebuchet MS" pitchFamily="34" charset="0"/>
              </a:rPr>
              <a:t> position</a:t>
            </a:r>
          </a:p>
          <a:p>
            <a:pPr marL="185783" indent="-185783">
              <a:buFontTx/>
              <a:buChar char="-"/>
            </a:pPr>
            <a:r>
              <a:rPr lang="en-GB" dirty="0">
                <a:latin typeface="Trebuchet MS" pitchFamily="34" charset="0"/>
              </a:rPr>
              <a:t>Setting of </a:t>
            </a:r>
            <a:r>
              <a:rPr lang="en-GB" dirty="0">
                <a:latin typeface="Symbol" pitchFamily="18" charset="2"/>
              </a:rPr>
              <a:t></a:t>
            </a:r>
            <a:r>
              <a:rPr lang="en-GB" dirty="0">
                <a:latin typeface="Trebuchet MS" pitchFamily="34" charset="0"/>
              </a:rPr>
              <a:t>t</a:t>
            </a:r>
          </a:p>
          <a:p>
            <a:pPr marL="185783" indent="-185783">
              <a:buFontTx/>
              <a:buChar char="-"/>
            </a:pPr>
            <a:r>
              <a:rPr lang="en-GB" dirty="0" err="1">
                <a:latin typeface="Trebuchet MS" pitchFamily="34" charset="0"/>
              </a:rPr>
              <a:t>colineraity</a:t>
            </a:r>
            <a:endParaRPr lang="en-GB" dirty="0">
              <a:latin typeface="Trebuchet MS" pitchFamily="34" charset="0"/>
            </a:endParaRPr>
          </a:p>
          <a:p>
            <a:endParaRPr lang="de-CH" dirty="0"/>
          </a:p>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36</a:t>
            </a:fld>
            <a:endParaRPr lang="en-US"/>
          </a:p>
        </p:txBody>
      </p:sp>
    </p:spTree>
    <p:extLst>
      <p:ext uri="{BB962C8B-B14F-4D97-AF65-F5344CB8AC3E}">
        <p14:creationId xmlns:p14="http://schemas.microsoft.com/office/powerpoint/2010/main" val="3490761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37</a:t>
            </a:fld>
            <a:endParaRPr lang="en-US"/>
          </a:p>
        </p:txBody>
      </p:sp>
    </p:spTree>
    <p:extLst>
      <p:ext uri="{BB962C8B-B14F-4D97-AF65-F5344CB8AC3E}">
        <p14:creationId xmlns:p14="http://schemas.microsoft.com/office/powerpoint/2010/main" val="3406843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39</a:t>
            </a:fld>
            <a:endParaRPr lang="en-US" dirty="0"/>
          </a:p>
        </p:txBody>
      </p:sp>
    </p:spTree>
    <p:extLst>
      <p:ext uri="{BB962C8B-B14F-4D97-AF65-F5344CB8AC3E}">
        <p14:creationId xmlns:p14="http://schemas.microsoft.com/office/powerpoint/2010/main" val="2637052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40</a:t>
            </a:fld>
            <a:endParaRPr lang="en-US" dirty="0"/>
          </a:p>
        </p:txBody>
      </p:sp>
    </p:spTree>
    <p:extLst>
      <p:ext uri="{BB962C8B-B14F-4D97-AF65-F5344CB8AC3E}">
        <p14:creationId xmlns:p14="http://schemas.microsoft.com/office/powerpoint/2010/main" val="3715607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41</a:t>
            </a:fld>
            <a:endParaRPr lang="en-US"/>
          </a:p>
        </p:txBody>
      </p:sp>
    </p:spTree>
    <p:extLst>
      <p:ext uri="{BB962C8B-B14F-4D97-AF65-F5344CB8AC3E}">
        <p14:creationId xmlns:p14="http://schemas.microsoft.com/office/powerpoint/2010/main" val="2399858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42</a:t>
            </a:fld>
            <a:endParaRPr lang="en-US"/>
          </a:p>
        </p:txBody>
      </p:sp>
    </p:spTree>
    <p:extLst>
      <p:ext uri="{BB962C8B-B14F-4D97-AF65-F5344CB8AC3E}">
        <p14:creationId xmlns:p14="http://schemas.microsoft.com/office/powerpoint/2010/main" val="1892544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43</a:t>
            </a:fld>
            <a:endParaRPr lang="en-US"/>
          </a:p>
        </p:txBody>
      </p:sp>
    </p:spTree>
    <p:extLst>
      <p:ext uri="{BB962C8B-B14F-4D97-AF65-F5344CB8AC3E}">
        <p14:creationId xmlns:p14="http://schemas.microsoft.com/office/powerpoint/2010/main" val="47565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5</a:t>
            </a:fld>
            <a:endParaRPr lang="en-US"/>
          </a:p>
        </p:txBody>
      </p:sp>
    </p:spTree>
    <p:extLst>
      <p:ext uri="{BB962C8B-B14F-4D97-AF65-F5344CB8AC3E}">
        <p14:creationId xmlns:p14="http://schemas.microsoft.com/office/powerpoint/2010/main" val="3298350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44</a:t>
            </a:fld>
            <a:endParaRPr lang="en-US" dirty="0"/>
          </a:p>
        </p:txBody>
      </p:sp>
    </p:spTree>
    <p:extLst>
      <p:ext uri="{BB962C8B-B14F-4D97-AF65-F5344CB8AC3E}">
        <p14:creationId xmlns:p14="http://schemas.microsoft.com/office/powerpoint/2010/main" val="109764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45</a:t>
            </a:fld>
            <a:endParaRPr lang="en-US" dirty="0"/>
          </a:p>
        </p:txBody>
      </p:sp>
    </p:spTree>
    <p:extLst>
      <p:ext uri="{BB962C8B-B14F-4D97-AF65-F5344CB8AC3E}">
        <p14:creationId xmlns:p14="http://schemas.microsoft.com/office/powerpoint/2010/main" val="2815329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46</a:t>
            </a:fld>
            <a:endParaRPr lang="en-US" dirty="0"/>
          </a:p>
        </p:txBody>
      </p:sp>
    </p:spTree>
    <p:extLst>
      <p:ext uri="{BB962C8B-B14F-4D97-AF65-F5344CB8AC3E}">
        <p14:creationId xmlns:p14="http://schemas.microsoft.com/office/powerpoint/2010/main" val="1537054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47</a:t>
            </a:fld>
            <a:endParaRPr lang="en-US" dirty="0"/>
          </a:p>
        </p:txBody>
      </p:sp>
    </p:spTree>
    <p:extLst>
      <p:ext uri="{BB962C8B-B14F-4D97-AF65-F5344CB8AC3E}">
        <p14:creationId xmlns:p14="http://schemas.microsoft.com/office/powerpoint/2010/main" val="2620015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48</a:t>
            </a:fld>
            <a:endParaRPr lang="en-US" dirty="0"/>
          </a:p>
        </p:txBody>
      </p:sp>
    </p:spTree>
    <p:extLst>
      <p:ext uri="{BB962C8B-B14F-4D97-AF65-F5344CB8AC3E}">
        <p14:creationId xmlns:p14="http://schemas.microsoft.com/office/powerpoint/2010/main" val="33077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49</a:t>
            </a:fld>
            <a:endParaRPr lang="en-US"/>
          </a:p>
        </p:txBody>
      </p:sp>
    </p:spTree>
    <p:extLst>
      <p:ext uri="{BB962C8B-B14F-4D97-AF65-F5344CB8AC3E}">
        <p14:creationId xmlns:p14="http://schemas.microsoft.com/office/powerpoint/2010/main" val="232769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50</a:t>
            </a:fld>
            <a:endParaRPr lang="en-US"/>
          </a:p>
        </p:txBody>
      </p:sp>
    </p:spTree>
    <p:extLst>
      <p:ext uri="{BB962C8B-B14F-4D97-AF65-F5344CB8AC3E}">
        <p14:creationId xmlns:p14="http://schemas.microsoft.com/office/powerpoint/2010/main" val="1415310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51</a:t>
            </a:fld>
            <a:endParaRPr lang="en-US"/>
          </a:p>
        </p:txBody>
      </p:sp>
    </p:spTree>
    <p:extLst>
      <p:ext uri="{BB962C8B-B14F-4D97-AF65-F5344CB8AC3E}">
        <p14:creationId xmlns:p14="http://schemas.microsoft.com/office/powerpoint/2010/main" val="3415991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52</a:t>
            </a:fld>
            <a:endParaRPr lang="en-US"/>
          </a:p>
        </p:txBody>
      </p:sp>
    </p:spTree>
    <p:extLst>
      <p:ext uri="{BB962C8B-B14F-4D97-AF65-F5344CB8AC3E}">
        <p14:creationId xmlns:p14="http://schemas.microsoft.com/office/powerpoint/2010/main" val="241493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a:p>
        </p:txBody>
      </p:sp>
    </p:spTree>
    <p:extLst>
      <p:ext uri="{BB962C8B-B14F-4D97-AF65-F5344CB8AC3E}">
        <p14:creationId xmlns:p14="http://schemas.microsoft.com/office/powerpoint/2010/main" val="1006078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6</a:t>
            </a:fld>
            <a:endParaRPr lang="en-US"/>
          </a:p>
        </p:txBody>
      </p:sp>
    </p:spTree>
    <p:extLst>
      <p:ext uri="{BB962C8B-B14F-4D97-AF65-F5344CB8AC3E}">
        <p14:creationId xmlns:p14="http://schemas.microsoft.com/office/powerpoint/2010/main" val="863416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7320" y="5381868"/>
            <a:ext cx="5364660" cy="4084614"/>
          </a:xfrm>
          <a:prstGeom prst="rect">
            <a:avLst/>
          </a:prstGeom>
        </p:spPr>
        <p:txBody>
          <a:bodyPr/>
          <a:lstStyle/>
          <a:p>
            <a:r>
              <a:rPr lang="en-US" dirty="0"/>
              <a:t>TI </a:t>
            </a:r>
            <a:r>
              <a:rPr lang="en-US" dirty="0" err="1"/>
              <a:t>thalium</a:t>
            </a:r>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9</a:t>
            </a:fld>
            <a:endParaRPr lang="en-US"/>
          </a:p>
        </p:txBody>
      </p:sp>
    </p:spTree>
    <p:extLst>
      <p:ext uri="{BB962C8B-B14F-4D97-AF65-F5344CB8AC3E}">
        <p14:creationId xmlns:p14="http://schemas.microsoft.com/office/powerpoint/2010/main" val="2188747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10</a:t>
            </a:fld>
            <a:endParaRPr lang="en-US" dirty="0"/>
          </a:p>
        </p:txBody>
      </p:sp>
    </p:spTree>
    <p:extLst>
      <p:ext uri="{BB962C8B-B14F-4D97-AF65-F5344CB8AC3E}">
        <p14:creationId xmlns:p14="http://schemas.microsoft.com/office/powerpoint/2010/main" val="1693627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67320" y="5381868"/>
            <a:ext cx="5364660" cy="4084614"/>
          </a:xfrm>
          <a:prstGeom prst="rect">
            <a:avLst/>
          </a:prstGeom>
        </p:spPr>
        <p:txBody>
          <a:bodyPr/>
          <a:lstStyle/>
          <a:p>
            <a:r>
              <a:rPr lang="en-US" dirty="0"/>
              <a:t>TI </a:t>
            </a:r>
            <a:r>
              <a:rPr lang="en-US" dirty="0" err="1"/>
              <a:t>thalium</a:t>
            </a:r>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11</a:t>
            </a:fld>
            <a:endParaRPr lang="en-US"/>
          </a:p>
        </p:txBody>
      </p:sp>
    </p:spTree>
    <p:extLst>
      <p:ext uri="{BB962C8B-B14F-4D97-AF65-F5344CB8AC3E}">
        <p14:creationId xmlns:p14="http://schemas.microsoft.com/office/powerpoint/2010/main" val="95989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0075" cy="4605338"/>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12</a:t>
            </a:fld>
            <a:endParaRPr lang="en-US"/>
          </a:p>
        </p:txBody>
      </p:sp>
    </p:spTree>
    <p:extLst>
      <p:ext uri="{BB962C8B-B14F-4D97-AF65-F5344CB8AC3E}">
        <p14:creationId xmlns:p14="http://schemas.microsoft.com/office/powerpoint/2010/main" val="2586368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49" y="4797152"/>
            <a:ext cx="8496300" cy="1440136"/>
          </a:xfrm>
          <a:solidFill>
            <a:schemeClr val="accent1"/>
          </a:solidFill>
        </p:spPr>
        <p:txBody>
          <a:bodyPr lIns="360000" tIns="108000" bIns="0" anchor="t" anchorCtr="0"/>
          <a:lstStyle>
            <a:lvl1pPr marL="0" indent="0" algn="l">
              <a:lnSpc>
                <a:spcPct val="100000"/>
              </a:lnSpc>
              <a:buNone/>
              <a:defRPr sz="1800">
                <a:solidFill>
                  <a:schemeClr val="bg1"/>
                </a:solidFill>
                <a:latin typeface="Calibri" charset="0"/>
                <a:ea typeface="Calibri" charset="0"/>
                <a:cs typeface="Calibri"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2" name="Titel 1"/>
          <p:cNvSpPr>
            <a:spLocks noGrp="1"/>
          </p:cNvSpPr>
          <p:nvPr>
            <p:ph type="ctrTitle" hasCustomPrompt="1"/>
          </p:nvPr>
        </p:nvSpPr>
        <p:spPr>
          <a:xfrm>
            <a:off x="323849" y="3429000"/>
            <a:ext cx="8496300" cy="1368152"/>
          </a:xfrm>
          <a:solidFill>
            <a:schemeClr val="accent1"/>
          </a:solidFill>
        </p:spPr>
        <p:txBody>
          <a:bodyPr wrap="square" lIns="360000" tIns="72000" anchor="ctr" anchorCtr="0"/>
          <a:lstStyle>
            <a:lvl1pPr>
              <a:lnSpc>
                <a:spcPct val="100000"/>
              </a:lnSpc>
              <a:spcBef>
                <a:spcPts val="0"/>
              </a:spcBef>
              <a:defRPr sz="3400">
                <a:solidFill>
                  <a:schemeClr val="bg1"/>
                </a:solidFill>
                <a:latin typeface="Calibri" charset="0"/>
                <a:ea typeface="Calibri" charset="0"/>
                <a:cs typeface="Calibri" charset="0"/>
              </a:defRPr>
            </a:lvl1pPr>
          </a:lstStyle>
          <a:p>
            <a:r>
              <a:rPr lang="en-GB" dirty="0"/>
              <a:t>Add title</a:t>
            </a:r>
          </a:p>
        </p:txBody>
      </p:sp>
      <p:pic>
        <p:nvPicPr>
          <p:cNvPr id="8" name="Bildplatzhalter 6"/>
          <p:cNvPicPr>
            <a:picLocks noChangeAspect="1"/>
          </p:cNvPicPr>
          <p:nvPr userDrawn="1"/>
        </p:nvPicPr>
        <p:blipFill rotWithShape="1">
          <a:blip r:embed="rId2">
            <a:extLst>
              <a:ext uri="{28A0092B-C50C-407E-A947-70E740481C1C}">
                <a14:useLocalDpi xmlns:a14="http://schemas.microsoft.com/office/drawing/2010/main" val="0"/>
              </a:ext>
            </a:extLst>
          </a:blip>
          <a:srcRect l="-1" t="26901" r="39348" b="46355"/>
          <a:stretch/>
        </p:blipFill>
        <p:spPr>
          <a:xfrm>
            <a:off x="323849" y="619200"/>
            <a:ext cx="8496301" cy="2809800"/>
          </a:xfrm>
          <a:prstGeom prst="rect">
            <a:avLst/>
          </a:prstGeom>
        </p:spPr>
      </p:pic>
      <p:sp>
        <p:nvSpPr>
          <p:cNvPr id="7" name="Textfeld 6">
            <a:extLst>
              <a:ext uri="{FF2B5EF4-FFF2-40B4-BE49-F238E27FC236}">
                <a16:creationId xmlns:a16="http://schemas.microsoft.com/office/drawing/2014/main" id="{17D76215-2842-9145-8A92-D1496CB1C553}"/>
              </a:ext>
            </a:extLst>
          </p:cNvPr>
          <p:cNvSpPr txBox="1"/>
          <p:nvPr userDrawn="1"/>
        </p:nvSpPr>
        <p:spPr>
          <a:xfrm>
            <a:off x="357968" y="6308725"/>
            <a:ext cx="2773872" cy="459775"/>
          </a:xfrm>
          <a:prstGeom prst="rect">
            <a:avLst/>
          </a:prstGeom>
          <a:noFill/>
        </p:spPr>
        <p:txBody>
          <a:bodyPr wrap="square" lIns="0" rIns="0" rtlCol="0" anchor="ctr" anchorCtr="0">
            <a:noAutofit/>
          </a:bodyPr>
          <a:lstStyle/>
          <a:p>
            <a:r>
              <a:rPr lang="en-GB" sz="1200" b="0" u="none">
                <a:solidFill>
                  <a:schemeClr val="tx1">
                    <a:lumMod val="75000"/>
                    <a:lumOff val="25000"/>
                  </a:schemeClr>
                </a:solidFill>
                <a:latin typeface="Calibri" charset="0"/>
                <a:ea typeface="Calibri" charset="0"/>
                <a:cs typeface="Calibri" charset="0"/>
              </a:rPr>
              <a:t>IBT Zurich – </a:t>
            </a:r>
            <a:r>
              <a:rPr lang="en-GB" sz="1200" b="0" u="none" err="1">
                <a:solidFill>
                  <a:schemeClr val="tx1">
                    <a:lumMod val="75000"/>
                    <a:lumOff val="25000"/>
                  </a:schemeClr>
                </a:solidFill>
                <a:latin typeface="Calibri" charset="0"/>
                <a:ea typeface="Calibri" charset="0"/>
                <a:cs typeface="Calibri" charset="0"/>
              </a:rPr>
              <a:t>www.biomed.ee.ethz.ch</a:t>
            </a:r>
            <a:endParaRPr lang="en-GB" sz="1200" b="0" u="none" baseline="0">
              <a:solidFill>
                <a:schemeClr val="tx1">
                  <a:lumMod val="75000"/>
                  <a:lumOff val="25000"/>
                </a:schemeClr>
              </a:solidFill>
              <a:latin typeface="Calibri" charset="0"/>
              <a:ea typeface="Calibri" charset="0"/>
              <a:cs typeface="Calibri" charset="0"/>
            </a:endParaRPr>
          </a:p>
        </p:txBody>
      </p:sp>
      <p:sp>
        <p:nvSpPr>
          <p:cNvPr id="4" name="Slide Number Placeholder 3">
            <a:extLst>
              <a:ext uri="{FF2B5EF4-FFF2-40B4-BE49-F238E27FC236}">
                <a16:creationId xmlns:a16="http://schemas.microsoft.com/office/drawing/2014/main" id="{7217CFDD-B539-4D48-AFE9-F0E30B4F5EB7}"/>
              </a:ext>
            </a:extLst>
          </p:cNvPr>
          <p:cNvSpPr>
            <a:spLocks noGrp="1"/>
          </p:cNvSpPr>
          <p:nvPr>
            <p:ph type="sldNum" sz="quarter" idx="10"/>
          </p:nvPr>
        </p:nvSpPr>
        <p:spPr>
          <a:xfrm>
            <a:off x="8616579" y="6418070"/>
            <a:ext cx="396836" cy="365125"/>
          </a:xfrm>
          <a:prstGeom prst="rect">
            <a:avLst/>
          </a:prstGeom>
        </p:spPr>
        <p:txBody>
          <a:bodyPr/>
          <a:lstStyle/>
          <a:p>
            <a:fld id="{79594931-7310-8546-9CE2-0B8C244628BE}" type="slidenum">
              <a:rPr lang="en-US" smtClean="0"/>
              <a:pPr/>
              <a:t>‹#›</a:t>
            </a:fld>
            <a:endParaRPr lang="en-US"/>
          </a:p>
        </p:txBody>
      </p:sp>
    </p:spTree>
    <p:extLst>
      <p:ext uri="{BB962C8B-B14F-4D97-AF65-F5344CB8AC3E}">
        <p14:creationId xmlns:p14="http://schemas.microsoft.com/office/powerpoint/2010/main" val="45000951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1196752"/>
            <a:ext cx="8496300" cy="5111974"/>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7" name="Titel 6"/>
          <p:cNvSpPr>
            <a:spLocks noGrp="1"/>
          </p:cNvSpPr>
          <p:nvPr>
            <p:ph type="title" hasCustomPrompt="1"/>
          </p:nvPr>
        </p:nvSpPr>
        <p:spPr>
          <a:xfrm>
            <a:off x="323850" y="620714"/>
            <a:ext cx="8496300" cy="576038"/>
          </a:xfrm>
          <a:solidFill>
            <a:schemeClr val="bg1"/>
          </a:solidFill>
        </p:spPr>
        <p:txBody>
          <a:bodyPr/>
          <a:lstStyle>
            <a:lvl1pPr>
              <a:defRPr>
                <a:latin typeface="Calibri" charset="0"/>
                <a:ea typeface="Calibri" charset="0"/>
                <a:cs typeface="Calibri" charset="0"/>
              </a:defRPr>
            </a:lvl1pPr>
          </a:lstStyle>
          <a:p>
            <a:r>
              <a:rPr lang="en-GB" dirty="0"/>
              <a:t>Add title</a:t>
            </a:r>
          </a:p>
        </p:txBody>
      </p:sp>
      <p:sp>
        <p:nvSpPr>
          <p:cNvPr id="4" name="Slide Number Placeholder 3">
            <a:extLst>
              <a:ext uri="{FF2B5EF4-FFF2-40B4-BE49-F238E27FC236}">
                <a16:creationId xmlns:a16="http://schemas.microsoft.com/office/drawing/2014/main" id="{A7B53D31-FB64-3749-8678-0250431F9ABB}"/>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1389991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a:extLst>
              <a:ext uri="{FF2B5EF4-FFF2-40B4-BE49-F238E27FC236}">
                <a16:creationId xmlns:a16="http://schemas.microsoft.com/office/drawing/2014/main" id="{BD378B15-CCFB-0442-B002-B8A028764749}"/>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75471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8474F68-EB1B-994E-BABF-5C3E2E25AE10}"/>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3554930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4214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uppieren 8"/>
          <p:cNvGrpSpPr/>
          <p:nvPr userDrawn="1"/>
        </p:nvGrpSpPr>
        <p:grpSpPr>
          <a:xfrm>
            <a:off x="-377675" y="-385093"/>
            <a:ext cx="9379990" cy="7159750"/>
            <a:chOff x="-377675" y="-385093"/>
            <a:chExt cx="9379990" cy="7159750"/>
          </a:xfrm>
        </p:grpSpPr>
        <p:cxnSp>
          <p:nvCxnSpPr>
            <p:cNvPr id="17" name="Gerade Verbindung 16"/>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rot="5400000">
              <a:off x="8689266"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p:nvCxnSpPr>
          <p:spPr>
            <a:xfrm rot="5400000">
              <a:off x="4438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Gerade Verbindung 29"/>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rot="5400000">
              <a:off x="88704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 name="Textplatzhalter 2"/>
          <p:cNvSpPr>
            <a:spLocks noGrp="1"/>
          </p:cNvSpPr>
          <p:nvPr userDrawn="1">
            <p:ph type="body" idx="1"/>
          </p:nvPr>
        </p:nvSpPr>
        <p:spPr>
          <a:xfrm>
            <a:off x="323850" y="1210467"/>
            <a:ext cx="8483938" cy="5098258"/>
          </a:xfrm>
          <a:prstGeom prst="rect">
            <a:avLst/>
          </a:prstGeom>
          <a:noFill/>
        </p:spPr>
        <p:txBody>
          <a:bodyPr vert="horz" lIns="140400" tIns="0" rIns="144000" bIns="0" rtlCol="0">
            <a:noAutofit/>
          </a:bodyPr>
          <a:lstStyle/>
          <a:p>
            <a:pPr lvl="0"/>
            <a:r>
              <a:rPr lang="en-GB" noProof="0" dirty="0" err="1"/>
              <a:t>Erste</a:t>
            </a:r>
            <a:r>
              <a:rPr lang="en-GB" noProof="0" dirty="0"/>
              <a:t> </a:t>
            </a:r>
            <a:r>
              <a:rPr lang="en-GB" noProof="0" dirty="0" err="1"/>
              <a:t>Ebene</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sp>
        <p:nvSpPr>
          <p:cNvPr id="2" name="Titelplatzhalter 1"/>
          <p:cNvSpPr>
            <a:spLocks noGrp="1"/>
          </p:cNvSpPr>
          <p:nvPr userDrawn="1">
            <p:ph type="title"/>
          </p:nvPr>
        </p:nvSpPr>
        <p:spPr bwMode="gray">
          <a:xfrm>
            <a:off x="323850" y="620714"/>
            <a:ext cx="8496300" cy="589753"/>
          </a:xfrm>
          <a:prstGeom prst="rect">
            <a:avLst/>
          </a:prstGeom>
          <a:no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grpSp>
        <p:nvGrpSpPr>
          <p:cNvPr id="11" name="Gruppieren 10"/>
          <p:cNvGrpSpPr/>
          <p:nvPr userDrawn="1"/>
        </p:nvGrpSpPr>
        <p:grpSpPr>
          <a:xfrm>
            <a:off x="142874" y="152400"/>
            <a:ext cx="8859601" cy="612775"/>
            <a:chOff x="142874" y="152400"/>
            <a:chExt cx="8859601" cy="612775"/>
          </a:xfrm>
          <a:solidFill>
            <a:schemeClr val="tx1"/>
          </a:solidFill>
        </p:grpSpPr>
        <p:sp>
          <p:nvSpPr>
            <p:cNvPr id="24" name="Rechteck 23"/>
            <p:cNvSpPr/>
            <p:nvPr userDrawn="1"/>
          </p:nvSpPr>
          <p:spPr>
            <a:xfrm>
              <a:off x="142875" y="152400"/>
              <a:ext cx="8859600" cy="471600"/>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eck 24"/>
            <p:cNvSpPr/>
            <p:nvPr userDrawn="1"/>
          </p:nvSpPr>
          <p:spPr>
            <a:xfrm>
              <a:off x="142874" y="597694"/>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hteck 25"/>
            <p:cNvSpPr/>
            <p:nvPr userDrawn="1"/>
          </p:nvSpPr>
          <p:spPr>
            <a:xfrm>
              <a:off x="8814997" y="597693"/>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2" name="Bild 5" descr="eth_uzh_logo_kurz_neg_e.eps"/>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0400" y="230400"/>
            <a:ext cx="2074000" cy="306000"/>
          </a:xfrm>
          <a:prstGeom prst="rect">
            <a:avLst/>
          </a:prstGeom>
        </p:spPr>
      </p:pic>
      <p:sp>
        <p:nvSpPr>
          <p:cNvPr id="27" name="Slide Number Placeholder 3">
            <a:extLst>
              <a:ext uri="{FF2B5EF4-FFF2-40B4-BE49-F238E27FC236}">
                <a16:creationId xmlns:a16="http://schemas.microsoft.com/office/drawing/2014/main" id="{CF3A2F3E-8CB1-C54A-93EB-83A4E135B53C}"/>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1586419459"/>
      </p:ext>
    </p:extLst>
  </p:cSld>
  <p:clrMap bg1="lt1" tx1="dk1" bg2="lt2" tx2="dk2" accent1="accent1" accent2="accent2" accent3="accent3" accent4="accent4" accent5="accent5" accent6="accent6" hlink="hlink" folHlink="folHlink"/>
  <p:sldLayoutIdLst>
    <p:sldLayoutId id="2147483786" r:id="rId1"/>
    <p:sldLayoutId id="2147483782" r:id="rId2"/>
    <p:sldLayoutId id="2147483788" r:id="rId3"/>
    <p:sldLayoutId id="2147483789" r:id="rId4"/>
    <p:sldLayoutId id="2147483790" r:id="rId5"/>
  </p:sldLayoutIdLst>
  <p:transition>
    <p:fade/>
  </p:transition>
  <p:hf hdr="0" ftr="0" dt="0"/>
  <p:txStyles>
    <p:titleStyle>
      <a:lvl1pPr algn="l" defTabSz="914400" rtl="0" eaLnBrk="1" latinLnBrk="0" hangingPunct="1">
        <a:lnSpc>
          <a:spcPct val="100000"/>
        </a:lnSpc>
        <a:spcBef>
          <a:spcPct val="0"/>
        </a:spcBef>
        <a:buNone/>
        <a:defRPr sz="2800" b="1" kern="1200">
          <a:solidFill>
            <a:schemeClr val="tx1"/>
          </a:solidFill>
          <a:latin typeface="Calibri" charset="0"/>
          <a:ea typeface="Calibri" charset="0"/>
          <a:cs typeface="Calibri" charset="0"/>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04">
          <p15:clr>
            <a:srgbClr val="F26B43"/>
          </p15:clr>
        </p15:guide>
        <p15:guide id="2" pos="5556">
          <p15:clr>
            <a:srgbClr val="F26B43"/>
          </p15:clr>
        </p15:guide>
        <p15:guide id="3" pos="2880">
          <p15:clr>
            <a:srgbClr val="F26B43"/>
          </p15:clr>
        </p15:guide>
        <p15:guide id="4" orient="horz" pos="391">
          <p15:clr>
            <a:srgbClr val="F26B43"/>
          </p15:clr>
        </p15:guide>
        <p15:guide id="6" orient="horz" pos="2160">
          <p15:clr>
            <a:srgbClr val="F26B43"/>
          </p15:clr>
        </p15:guide>
        <p15:guide id="7" orient="horz" pos="3045">
          <p15:clr>
            <a:srgbClr val="F26B43"/>
          </p15:clr>
        </p15:guide>
        <p15:guide id="8" orient="horz" pos="3929">
          <p15:clr>
            <a:srgbClr val="F26B43"/>
          </p15:clr>
        </p15:guide>
        <p15:guide id="9" orient="horz" pos="754" userDrawn="1">
          <p15:clr>
            <a:srgbClr val="F26B43"/>
          </p15:clr>
        </p15:guide>
        <p15:guide id="10" orient="horz" pos="3974">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slide" Target="slide5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slide" Target="slide5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slide" Target="slide5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8.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2.tif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5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6.tiff"/></Relationships>
</file>

<file path=ppt/slides/_rels/slide25.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4.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59.png"/><Relationship Id="rId18" Type="http://schemas.openxmlformats.org/officeDocument/2006/relationships/oleObject" Target="../embeddings/oleObject10.bin"/><Relationship Id="rId3" Type="http://schemas.openxmlformats.org/officeDocument/2006/relationships/notesSlide" Target="../notesSlides/notesSlide32.xml"/><Relationship Id="rId7" Type="http://schemas.openxmlformats.org/officeDocument/2006/relationships/image" Target="../media/image56.png"/><Relationship Id="rId12" Type="http://schemas.openxmlformats.org/officeDocument/2006/relationships/oleObject" Target="../embeddings/oleObject7.bin"/><Relationship Id="rId17" Type="http://schemas.openxmlformats.org/officeDocument/2006/relationships/image" Target="../media/image61.png"/><Relationship Id="rId2" Type="http://schemas.openxmlformats.org/officeDocument/2006/relationships/slideLayout" Target="../slideLayouts/slideLayout3.xml"/><Relationship Id="rId16" Type="http://schemas.openxmlformats.org/officeDocument/2006/relationships/oleObject" Target="../embeddings/oleObject9.bin"/><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58.png"/><Relationship Id="rId5" Type="http://schemas.openxmlformats.org/officeDocument/2006/relationships/image" Target="../media/image55.png"/><Relationship Id="rId15" Type="http://schemas.openxmlformats.org/officeDocument/2006/relationships/image" Target="../media/image60.png"/><Relationship Id="rId10" Type="http://schemas.openxmlformats.org/officeDocument/2006/relationships/oleObject" Target="../embeddings/oleObject6.bin"/><Relationship Id="rId19" Type="http://schemas.openxmlformats.org/officeDocument/2006/relationships/image" Target="../media/image62.png"/><Relationship Id="rId4" Type="http://schemas.openxmlformats.org/officeDocument/2006/relationships/oleObject" Target="../embeddings/oleObject3.bin"/><Relationship Id="rId9" Type="http://schemas.openxmlformats.org/officeDocument/2006/relationships/image" Target="../media/image57.png"/><Relationship Id="rId14"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38.xml"/><Relationship Id="rId7" Type="http://schemas.openxmlformats.org/officeDocument/2006/relationships/image" Target="../media/image67.e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microsoft.com/office/2007/relationships/hdphoto" Target="../media/hdphoto2.wdp"/><Relationship Id="rId4" Type="http://schemas.openxmlformats.org/officeDocument/2006/relationships/image" Target="../media/image69.jpeg"/><Relationship Id="rId9" Type="http://schemas.openxmlformats.org/officeDocument/2006/relationships/image" Target="../media/image68.emf"/></Relationships>
</file>

<file path=ppt/slides/_rels/slide43.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notesSlide" Target="../notesSlides/notesSlide39.xml"/><Relationship Id="rId7"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70.wmf"/><Relationship Id="rId5" Type="http://schemas.openxmlformats.org/officeDocument/2006/relationships/oleObject" Target="../embeddings/oleObject13.bin"/><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slide" Target="slide53.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43.xml"/><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85.png"/><Relationship Id="rId5" Type="http://schemas.openxmlformats.org/officeDocument/2006/relationships/image" Target="../media/image74.emf"/><Relationship Id="rId4" Type="http://schemas.openxmlformats.org/officeDocument/2006/relationships/oleObject" Target="../embeddings/oleObject15.bin"/></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slide" Target="slide5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84.png"/><Relationship Id="rId5" Type="http://schemas.openxmlformats.org/officeDocument/2006/relationships/image" Target="../media/image81.emf"/><Relationship Id="rId4" Type="http://schemas.openxmlformats.org/officeDocument/2006/relationships/oleObject" Target="../embeddings/oleObject16.bin"/></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slide" Target="slide34.xml"/><Relationship Id="rId18" Type="http://schemas.openxmlformats.org/officeDocument/2006/relationships/image" Target="../media/image94.emf"/><Relationship Id="rId3" Type="http://schemas.openxmlformats.org/officeDocument/2006/relationships/slide" Target="slide14.xml"/><Relationship Id="rId7" Type="http://schemas.openxmlformats.org/officeDocument/2006/relationships/slide" Target="slide17.xml"/><Relationship Id="rId12" Type="http://schemas.openxmlformats.org/officeDocument/2006/relationships/image" Target="../media/image91.emf"/><Relationship Id="rId17" Type="http://schemas.openxmlformats.org/officeDocument/2006/relationships/slide" Target="slide45.xml"/><Relationship Id="rId2" Type="http://schemas.openxmlformats.org/officeDocument/2006/relationships/notesSlide" Target="../notesSlides/notesSlide49.xml"/><Relationship Id="rId16" Type="http://schemas.openxmlformats.org/officeDocument/2006/relationships/image" Target="../media/image93.emf"/><Relationship Id="rId20" Type="http://schemas.openxmlformats.org/officeDocument/2006/relationships/image" Target="../media/image95.emf"/><Relationship Id="rId1" Type="http://schemas.openxmlformats.org/officeDocument/2006/relationships/slideLayout" Target="../slideLayouts/slideLayout4.xml"/><Relationship Id="rId6" Type="http://schemas.openxmlformats.org/officeDocument/2006/relationships/image" Target="../media/image88.emf"/><Relationship Id="rId11" Type="http://schemas.openxmlformats.org/officeDocument/2006/relationships/slide" Target="slide25.xml"/><Relationship Id="rId5" Type="http://schemas.openxmlformats.org/officeDocument/2006/relationships/slide" Target="slide11.xml"/><Relationship Id="rId15" Type="http://schemas.openxmlformats.org/officeDocument/2006/relationships/slide" Target="slide40.xml"/><Relationship Id="rId10" Type="http://schemas.openxmlformats.org/officeDocument/2006/relationships/image" Target="../media/image90.emf"/><Relationship Id="rId19" Type="http://schemas.openxmlformats.org/officeDocument/2006/relationships/slide" Target="slide49.xml"/><Relationship Id="rId4" Type="http://schemas.openxmlformats.org/officeDocument/2006/relationships/image" Target="../media/image87.emf"/><Relationship Id="rId9" Type="http://schemas.openxmlformats.org/officeDocument/2006/relationships/slide" Target="slide22.xml"/><Relationship Id="rId14" Type="http://schemas.openxmlformats.org/officeDocument/2006/relationships/image" Target="../media/image92.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Sebastian </a:t>
            </a:r>
            <a:r>
              <a:rPr lang="en-GB" dirty="0" err="1"/>
              <a:t>Kozerke</a:t>
            </a:r>
            <a:r>
              <a:rPr lang="en-GB"/>
              <a:t> / Markus Rudin</a:t>
            </a:r>
          </a:p>
          <a:p>
            <a:r>
              <a:rPr lang="en-GB"/>
              <a:t>Institute for Biomedical Engineering, University and ETH Zurich, Switzerland</a:t>
            </a:r>
          </a:p>
        </p:txBody>
      </p:sp>
      <p:sp>
        <p:nvSpPr>
          <p:cNvPr id="18" name="Titel 17"/>
          <p:cNvSpPr>
            <a:spLocks noGrp="1"/>
          </p:cNvSpPr>
          <p:nvPr>
            <p:ph type="ctrTitle"/>
          </p:nvPr>
        </p:nvSpPr>
        <p:spPr>
          <a:solidFill>
            <a:srgbClr val="1269B0"/>
          </a:solidFill>
        </p:spPr>
        <p:txBody>
          <a:bodyPr/>
          <a:lstStyle/>
          <a:p>
            <a:r>
              <a:rPr lang="en-US" sz="4000">
                <a:latin typeface="Calibri"/>
                <a:cs typeface="Calibri"/>
              </a:rPr>
              <a:t>Biomedical Imaging</a:t>
            </a:r>
            <a:br>
              <a:rPr lang="en-US" sz="3400">
                <a:latin typeface="Calibri"/>
                <a:cs typeface="Calibri"/>
              </a:rPr>
            </a:br>
            <a:r>
              <a:rPr lang="en-US" sz="3000" b="0">
                <a:latin typeface="Calibri"/>
                <a:cs typeface="Calibri"/>
              </a:rPr>
              <a:t>Nuclear Imaging (I)</a:t>
            </a:r>
            <a:endParaRPr lang="en-GB" sz="3000" b="0"/>
          </a:p>
        </p:txBody>
      </p:sp>
    </p:spTree>
    <p:extLst>
      <p:ext uri="{BB962C8B-B14F-4D97-AF65-F5344CB8AC3E}">
        <p14:creationId xmlns:p14="http://schemas.microsoft.com/office/powerpoint/2010/main" val="8207752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1" name="Oval 31"/>
          <p:cNvSpPr>
            <a:spLocks noChangeArrowheads="1"/>
          </p:cNvSpPr>
          <p:nvPr/>
        </p:nvSpPr>
        <p:spPr bwMode="auto">
          <a:xfrm>
            <a:off x="5484143" y="3337721"/>
            <a:ext cx="231775"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70" name="Oval 30"/>
          <p:cNvSpPr>
            <a:spLocks noChangeArrowheads="1"/>
          </p:cNvSpPr>
          <p:nvPr/>
        </p:nvSpPr>
        <p:spPr bwMode="auto">
          <a:xfrm>
            <a:off x="5553993" y="3036096"/>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8" name="Oval 28"/>
          <p:cNvSpPr>
            <a:spLocks noChangeArrowheads="1"/>
          </p:cNvSpPr>
          <p:nvPr/>
        </p:nvSpPr>
        <p:spPr bwMode="auto">
          <a:xfrm>
            <a:off x="5030118" y="2928146"/>
            <a:ext cx="230187" cy="211138"/>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7" name="Oval 27"/>
          <p:cNvSpPr>
            <a:spLocks noChangeArrowheads="1"/>
          </p:cNvSpPr>
          <p:nvPr/>
        </p:nvSpPr>
        <p:spPr bwMode="auto">
          <a:xfrm>
            <a:off x="5260305" y="3434559"/>
            <a:ext cx="230188"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6" name="Oval 26"/>
          <p:cNvSpPr>
            <a:spLocks noChangeArrowheads="1"/>
          </p:cNvSpPr>
          <p:nvPr/>
        </p:nvSpPr>
        <p:spPr bwMode="auto">
          <a:xfrm>
            <a:off x="5298405" y="2875759"/>
            <a:ext cx="230188"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3" name="Oval 23"/>
          <p:cNvSpPr>
            <a:spLocks noChangeArrowheads="1"/>
          </p:cNvSpPr>
          <p:nvPr/>
        </p:nvSpPr>
        <p:spPr bwMode="auto">
          <a:xfrm>
            <a:off x="5373018" y="3256759"/>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2" name="Oval 22"/>
          <p:cNvSpPr>
            <a:spLocks noChangeArrowheads="1"/>
          </p:cNvSpPr>
          <p:nvPr/>
        </p:nvSpPr>
        <p:spPr bwMode="auto">
          <a:xfrm>
            <a:off x="5058693" y="3185321"/>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1" name="Oval 21"/>
          <p:cNvSpPr>
            <a:spLocks noChangeArrowheads="1"/>
          </p:cNvSpPr>
          <p:nvPr/>
        </p:nvSpPr>
        <p:spPr bwMode="auto">
          <a:xfrm>
            <a:off x="5350793" y="3088484"/>
            <a:ext cx="230187" cy="211137"/>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49" name="Oval 9"/>
          <p:cNvSpPr>
            <a:spLocks noChangeArrowheads="1"/>
          </p:cNvSpPr>
          <p:nvPr/>
        </p:nvSpPr>
        <p:spPr bwMode="auto">
          <a:xfrm>
            <a:off x="5282530" y="3317084"/>
            <a:ext cx="230188"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50" name="Oval 10"/>
          <p:cNvSpPr>
            <a:spLocks noChangeArrowheads="1"/>
          </p:cNvSpPr>
          <p:nvPr/>
        </p:nvSpPr>
        <p:spPr bwMode="auto">
          <a:xfrm>
            <a:off x="5230143" y="3182146"/>
            <a:ext cx="230187"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51" name="Oval 11"/>
          <p:cNvSpPr>
            <a:spLocks noChangeArrowheads="1"/>
          </p:cNvSpPr>
          <p:nvPr/>
        </p:nvSpPr>
        <p:spPr bwMode="auto">
          <a:xfrm>
            <a:off x="4961855" y="3271046"/>
            <a:ext cx="230188"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52" name="Oval 12"/>
          <p:cNvSpPr>
            <a:spLocks noChangeArrowheads="1"/>
          </p:cNvSpPr>
          <p:nvPr/>
        </p:nvSpPr>
        <p:spPr bwMode="auto">
          <a:xfrm>
            <a:off x="5085680" y="3420271"/>
            <a:ext cx="231775"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53" name="Oval 13"/>
          <p:cNvSpPr>
            <a:spLocks noChangeArrowheads="1"/>
          </p:cNvSpPr>
          <p:nvPr/>
        </p:nvSpPr>
        <p:spPr bwMode="auto">
          <a:xfrm>
            <a:off x="5487318" y="3180559"/>
            <a:ext cx="231775" cy="211137"/>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54" name="Oval 14"/>
          <p:cNvSpPr>
            <a:spLocks noChangeArrowheads="1"/>
          </p:cNvSpPr>
          <p:nvPr/>
        </p:nvSpPr>
        <p:spPr bwMode="auto">
          <a:xfrm>
            <a:off x="5357143" y="2990059"/>
            <a:ext cx="230187"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55" name="Oval 15"/>
          <p:cNvSpPr>
            <a:spLocks noChangeArrowheads="1"/>
          </p:cNvSpPr>
          <p:nvPr/>
        </p:nvSpPr>
        <p:spPr bwMode="auto">
          <a:xfrm>
            <a:off x="5382543" y="3409159"/>
            <a:ext cx="230187"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56" name="Oval 16"/>
          <p:cNvSpPr>
            <a:spLocks noChangeArrowheads="1"/>
          </p:cNvSpPr>
          <p:nvPr/>
        </p:nvSpPr>
        <p:spPr bwMode="auto">
          <a:xfrm>
            <a:off x="4980905" y="3031334"/>
            <a:ext cx="230188" cy="211137"/>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57" name="Oval 17"/>
          <p:cNvSpPr>
            <a:spLocks noChangeArrowheads="1"/>
          </p:cNvSpPr>
          <p:nvPr/>
        </p:nvSpPr>
        <p:spPr bwMode="auto">
          <a:xfrm>
            <a:off x="5158705" y="2858296"/>
            <a:ext cx="230188"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58" name="Oval 18"/>
          <p:cNvSpPr>
            <a:spLocks noChangeArrowheads="1"/>
          </p:cNvSpPr>
          <p:nvPr/>
        </p:nvSpPr>
        <p:spPr bwMode="auto">
          <a:xfrm>
            <a:off x="5139655" y="2988471"/>
            <a:ext cx="230188" cy="211138"/>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0" name="Oval 20"/>
          <p:cNvSpPr>
            <a:spLocks noChangeArrowheads="1"/>
          </p:cNvSpPr>
          <p:nvPr/>
        </p:nvSpPr>
        <p:spPr bwMode="auto">
          <a:xfrm>
            <a:off x="5117430" y="3352009"/>
            <a:ext cx="230188"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4" name="Oval 24"/>
          <p:cNvSpPr>
            <a:spLocks noChangeArrowheads="1"/>
          </p:cNvSpPr>
          <p:nvPr/>
        </p:nvSpPr>
        <p:spPr bwMode="auto">
          <a:xfrm>
            <a:off x="5353968" y="3291684"/>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5" name="Oval 25"/>
          <p:cNvSpPr>
            <a:spLocks noChangeArrowheads="1"/>
          </p:cNvSpPr>
          <p:nvPr/>
        </p:nvSpPr>
        <p:spPr bwMode="auto">
          <a:xfrm>
            <a:off x="5011068" y="3177384"/>
            <a:ext cx="231775" cy="211137"/>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69" name="Oval 29"/>
          <p:cNvSpPr>
            <a:spLocks noChangeArrowheads="1"/>
          </p:cNvSpPr>
          <p:nvPr/>
        </p:nvSpPr>
        <p:spPr bwMode="auto">
          <a:xfrm>
            <a:off x="5469855" y="2901159"/>
            <a:ext cx="230188"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94" name="Oval 54"/>
          <p:cNvSpPr>
            <a:spLocks noChangeArrowheads="1"/>
          </p:cNvSpPr>
          <p:nvPr/>
        </p:nvSpPr>
        <p:spPr bwMode="auto">
          <a:xfrm>
            <a:off x="5360318" y="3064671"/>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95" name="Oval 55"/>
          <p:cNvSpPr>
            <a:spLocks noChangeArrowheads="1"/>
          </p:cNvSpPr>
          <p:nvPr/>
        </p:nvSpPr>
        <p:spPr bwMode="auto">
          <a:xfrm>
            <a:off x="7092280" y="3305971"/>
            <a:ext cx="230188"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96" name="Oval 56"/>
          <p:cNvSpPr>
            <a:spLocks noChangeArrowheads="1"/>
          </p:cNvSpPr>
          <p:nvPr/>
        </p:nvSpPr>
        <p:spPr bwMode="auto">
          <a:xfrm>
            <a:off x="7160543" y="3004346"/>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97" name="Oval 57"/>
          <p:cNvSpPr>
            <a:spLocks noChangeArrowheads="1"/>
          </p:cNvSpPr>
          <p:nvPr/>
        </p:nvSpPr>
        <p:spPr bwMode="auto">
          <a:xfrm>
            <a:off x="6636668" y="2896396"/>
            <a:ext cx="230187" cy="211138"/>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98" name="Oval 58"/>
          <p:cNvSpPr>
            <a:spLocks noChangeArrowheads="1"/>
          </p:cNvSpPr>
          <p:nvPr/>
        </p:nvSpPr>
        <p:spPr bwMode="auto">
          <a:xfrm>
            <a:off x="6866855" y="3402809"/>
            <a:ext cx="230188"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699" name="Oval 59"/>
          <p:cNvSpPr>
            <a:spLocks noChangeArrowheads="1"/>
          </p:cNvSpPr>
          <p:nvPr/>
        </p:nvSpPr>
        <p:spPr bwMode="auto">
          <a:xfrm>
            <a:off x="6904955" y="2844009"/>
            <a:ext cx="230188"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0" name="Oval 60"/>
          <p:cNvSpPr>
            <a:spLocks noChangeArrowheads="1"/>
          </p:cNvSpPr>
          <p:nvPr/>
        </p:nvSpPr>
        <p:spPr bwMode="auto">
          <a:xfrm>
            <a:off x="6979568" y="3225009"/>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1" name="Oval 61"/>
          <p:cNvSpPr>
            <a:spLocks noChangeArrowheads="1"/>
          </p:cNvSpPr>
          <p:nvPr/>
        </p:nvSpPr>
        <p:spPr bwMode="auto">
          <a:xfrm>
            <a:off x="6665243" y="3153571"/>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2" name="Oval 62"/>
          <p:cNvSpPr>
            <a:spLocks noChangeArrowheads="1"/>
          </p:cNvSpPr>
          <p:nvPr/>
        </p:nvSpPr>
        <p:spPr bwMode="auto">
          <a:xfrm>
            <a:off x="6957343" y="3056734"/>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3" name="Oval 63"/>
          <p:cNvSpPr>
            <a:spLocks noChangeArrowheads="1"/>
          </p:cNvSpPr>
          <p:nvPr/>
        </p:nvSpPr>
        <p:spPr bwMode="auto">
          <a:xfrm>
            <a:off x="6889080" y="3285334"/>
            <a:ext cx="230188"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4" name="Oval 64"/>
          <p:cNvSpPr>
            <a:spLocks noChangeArrowheads="1"/>
          </p:cNvSpPr>
          <p:nvPr/>
        </p:nvSpPr>
        <p:spPr bwMode="auto">
          <a:xfrm>
            <a:off x="6836693" y="3151984"/>
            <a:ext cx="230187" cy="211137"/>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5" name="Oval 65"/>
          <p:cNvSpPr>
            <a:spLocks noChangeArrowheads="1"/>
          </p:cNvSpPr>
          <p:nvPr/>
        </p:nvSpPr>
        <p:spPr bwMode="auto">
          <a:xfrm>
            <a:off x="6568405" y="3240884"/>
            <a:ext cx="230188" cy="211137"/>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6" name="Oval 66"/>
          <p:cNvSpPr>
            <a:spLocks noChangeArrowheads="1"/>
          </p:cNvSpPr>
          <p:nvPr/>
        </p:nvSpPr>
        <p:spPr bwMode="auto">
          <a:xfrm>
            <a:off x="6692230" y="3388521"/>
            <a:ext cx="231775"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7" name="Oval 67"/>
          <p:cNvSpPr>
            <a:spLocks noChangeArrowheads="1"/>
          </p:cNvSpPr>
          <p:nvPr/>
        </p:nvSpPr>
        <p:spPr bwMode="auto">
          <a:xfrm>
            <a:off x="7093868" y="3148809"/>
            <a:ext cx="231775" cy="211137"/>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8" name="Oval 68"/>
          <p:cNvSpPr>
            <a:spLocks noChangeArrowheads="1"/>
          </p:cNvSpPr>
          <p:nvPr/>
        </p:nvSpPr>
        <p:spPr bwMode="auto">
          <a:xfrm>
            <a:off x="6963693" y="2959896"/>
            <a:ext cx="230187" cy="211138"/>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09" name="Oval 69"/>
          <p:cNvSpPr>
            <a:spLocks noChangeArrowheads="1"/>
          </p:cNvSpPr>
          <p:nvPr/>
        </p:nvSpPr>
        <p:spPr bwMode="auto">
          <a:xfrm>
            <a:off x="6989093" y="3377409"/>
            <a:ext cx="230187"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10" name="Oval 70"/>
          <p:cNvSpPr>
            <a:spLocks noChangeArrowheads="1"/>
          </p:cNvSpPr>
          <p:nvPr/>
        </p:nvSpPr>
        <p:spPr bwMode="auto">
          <a:xfrm>
            <a:off x="6587455" y="2999584"/>
            <a:ext cx="230188" cy="211137"/>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11" name="Oval 71"/>
          <p:cNvSpPr>
            <a:spLocks noChangeArrowheads="1"/>
          </p:cNvSpPr>
          <p:nvPr/>
        </p:nvSpPr>
        <p:spPr bwMode="auto">
          <a:xfrm>
            <a:off x="6765255" y="2826546"/>
            <a:ext cx="230188" cy="212725"/>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12" name="Oval 72"/>
          <p:cNvSpPr>
            <a:spLocks noChangeArrowheads="1"/>
          </p:cNvSpPr>
          <p:nvPr/>
        </p:nvSpPr>
        <p:spPr bwMode="auto">
          <a:xfrm>
            <a:off x="6746205" y="2956721"/>
            <a:ext cx="230188" cy="211138"/>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13" name="Oval 73"/>
          <p:cNvSpPr>
            <a:spLocks noChangeArrowheads="1"/>
          </p:cNvSpPr>
          <p:nvPr/>
        </p:nvSpPr>
        <p:spPr bwMode="auto">
          <a:xfrm>
            <a:off x="6723980" y="3320259"/>
            <a:ext cx="230188"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14" name="Oval 74"/>
          <p:cNvSpPr>
            <a:spLocks noChangeArrowheads="1"/>
          </p:cNvSpPr>
          <p:nvPr/>
        </p:nvSpPr>
        <p:spPr bwMode="auto">
          <a:xfrm>
            <a:off x="6960518" y="3259934"/>
            <a:ext cx="230187"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15" name="Oval 75"/>
          <p:cNvSpPr>
            <a:spLocks noChangeArrowheads="1"/>
          </p:cNvSpPr>
          <p:nvPr/>
        </p:nvSpPr>
        <p:spPr bwMode="auto">
          <a:xfrm>
            <a:off x="6617618" y="3145634"/>
            <a:ext cx="231775" cy="212725"/>
          </a:xfrm>
          <a:prstGeom prst="ellipse">
            <a:avLst/>
          </a:prstGeom>
          <a:gradFill rotWithShape="1">
            <a:gsLst>
              <a:gs pos="0">
                <a:schemeClr val="bg2"/>
              </a:gs>
              <a:gs pos="100000">
                <a:schemeClr val="bg2">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16" name="Oval 76"/>
          <p:cNvSpPr>
            <a:spLocks noChangeArrowheads="1"/>
          </p:cNvSpPr>
          <p:nvPr/>
        </p:nvSpPr>
        <p:spPr bwMode="auto">
          <a:xfrm>
            <a:off x="7076405" y="2870996"/>
            <a:ext cx="230188" cy="211138"/>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112717" name="Oval 77"/>
          <p:cNvSpPr>
            <a:spLocks noChangeArrowheads="1"/>
          </p:cNvSpPr>
          <p:nvPr/>
        </p:nvSpPr>
        <p:spPr bwMode="auto">
          <a:xfrm>
            <a:off x="6963693" y="3031334"/>
            <a:ext cx="230187" cy="211137"/>
          </a:xfrm>
          <a:prstGeom prst="ellipse">
            <a:avLst/>
          </a:prstGeom>
          <a:gradFill rotWithShape="1">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de-CH" baseline="0">
              <a:latin typeface="Calibri"/>
              <a:cs typeface="Calibri"/>
            </a:endParaRPr>
          </a:p>
        </p:txBody>
      </p:sp>
      <p:sp>
        <p:nvSpPr>
          <p:cNvPr id="2098" name="Line 78"/>
          <p:cNvSpPr>
            <a:spLocks noChangeShapeType="1"/>
          </p:cNvSpPr>
          <p:nvPr/>
        </p:nvSpPr>
        <p:spPr bwMode="auto">
          <a:xfrm>
            <a:off x="5868144" y="3229560"/>
            <a:ext cx="663575" cy="0"/>
          </a:xfrm>
          <a:prstGeom prst="line">
            <a:avLst/>
          </a:prstGeom>
          <a:noFill/>
          <a:ln w="9525">
            <a:solidFill>
              <a:schemeClr val="tx1"/>
            </a:solidFill>
            <a:round/>
            <a:headEnd/>
            <a:tailEnd type="arrow" w="med" len="med"/>
          </a:ln>
        </p:spPr>
        <p:txBody>
          <a:bodyPr/>
          <a:lstStyle/>
          <a:p>
            <a:endParaRPr lang="de-CH" baseline="0">
              <a:latin typeface="Calibri"/>
              <a:cs typeface="Calibri"/>
            </a:endParaRPr>
          </a:p>
        </p:txBody>
      </p:sp>
      <p:sp>
        <p:nvSpPr>
          <p:cNvPr id="2099" name="Line 79"/>
          <p:cNvSpPr>
            <a:spLocks noChangeShapeType="1"/>
          </p:cNvSpPr>
          <p:nvPr/>
        </p:nvSpPr>
        <p:spPr bwMode="auto">
          <a:xfrm>
            <a:off x="7092280" y="3191671"/>
            <a:ext cx="884238" cy="815975"/>
          </a:xfrm>
          <a:prstGeom prst="line">
            <a:avLst/>
          </a:prstGeom>
          <a:noFill/>
          <a:ln w="9525">
            <a:solidFill>
              <a:schemeClr val="tx1"/>
            </a:solidFill>
            <a:prstDash val="dash"/>
            <a:round/>
            <a:headEnd/>
            <a:tailEnd type="triangle" w="med" len="med"/>
          </a:ln>
        </p:spPr>
        <p:txBody>
          <a:bodyPr/>
          <a:lstStyle/>
          <a:p>
            <a:endParaRPr lang="de-CH" baseline="0">
              <a:latin typeface="Calibri"/>
              <a:cs typeface="Calibri"/>
            </a:endParaRPr>
          </a:p>
        </p:txBody>
      </p:sp>
      <p:sp>
        <p:nvSpPr>
          <p:cNvPr id="2100" name="Text Box 80"/>
          <p:cNvSpPr txBox="1">
            <a:spLocks noChangeArrowheads="1"/>
          </p:cNvSpPr>
          <p:nvPr/>
        </p:nvSpPr>
        <p:spPr bwMode="auto">
          <a:xfrm>
            <a:off x="7585862" y="4001793"/>
            <a:ext cx="1062348" cy="369332"/>
          </a:xfrm>
          <a:prstGeom prst="rect">
            <a:avLst/>
          </a:prstGeom>
          <a:noFill/>
          <a:ln w="9525">
            <a:noFill/>
            <a:miter lim="800000"/>
            <a:headEnd/>
            <a:tailEnd/>
          </a:ln>
        </p:spPr>
        <p:txBody>
          <a:bodyPr wrap="none">
            <a:spAutoFit/>
          </a:bodyPr>
          <a:lstStyle/>
          <a:p>
            <a:r>
              <a:rPr lang="de-CH" sz="1800" b="1" baseline="0" dirty="0" err="1">
                <a:solidFill>
                  <a:srgbClr val="1269B0"/>
                </a:solidFill>
                <a:latin typeface="Symbol" charset="2"/>
                <a:cs typeface="Symbol" charset="2"/>
              </a:rPr>
              <a:t>g</a:t>
            </a:r>
            <a:r>
              <a:rPr lang="de-CH" sz="1800" b="1" baseline="0" dirty="0">
                <a:solidFill>
                  <a:srgbClr val="1269B0"/>
                </a:solidFill>
                <a:latin typeface="Calibri"/>
                <a:cs typeface="Calibri"/>
              </a:rPr>
              <a:t>-photon</a:t>
            </a:r>
            <a:endParaRPr lang="en-US" sz="1800" b="1" baseline="0" dirty="0">
              <a:solidFill>
                <a:srgbClr val="1269B0"/>
              </a:solidFill>
              <a:latin typeface="Calibri"/>
              <a:cs typeface="Calibri"/>
            </a:endParaRPr>
          </a:p>
        </p:txBody>
      </p:sp>
      <p:sp>
        <p:nvSpPr>
          <p:cNvPr id="2" name="Title 1"/>
          <p:cNvSpPr>
            <a:spLocks noGrp="1"/>
          </p:cNvSpPr>
          <p:nvPr>
            <p:ph type="title"/>
          </p:nvPr>
        </p:nvSpPr>
        <p:spPr/>
        <p:txBody>
          <a:bodyPr/>
          <a:lstStyle/>
          <a:p>
            <a:r>
              <a:rPr lang="en-US" dirty="0"/>
              <a:t>Challenge</a:t>
            </a:r>
          </a:p>
        </p:txBody>
      </p:sp>
      <p:graphicFrame>
        <p:nvGraphicFramePr>
          <p:cNvPr id="112722" name="Object 82"/>
          <p:cNvGraphicFramePr>
            <a:graphicFrameLocks noGrp="1" noChangeAspect="1"/>
          </p:cNvGraphicFramePr>
          <p:nvPr>
            <p:ph idx="4294967295"/>
            <p:extLst>
              <p:ext uri="{D42A27DB-BD31-4B8C-83A1-F6EECF244321}">
                <p14:modId xmlns:p14="http://schemas.microsoft.com/office/powerpoint/2010/main" val="409483683"/>
              </p:ext>
            </p:extLst>
          </p:nvPr>
        </p:nvGraphicFramePr>
        <p:xfrm>
          <a:off x="1223505" y="1706260"/>
          <a:ext cx="2922314" cy="4277672"/>
        </p:xfrm>
        <a:graphic>
          <a:graphicData uri="http://schemas.openxmlformats.org/presentationml/2006/ole">
            <mc:AlternateContent xmlns:mc="http://schemas.openxmlformats.org/markup-compatibility/2006">
              <mc:Choice xmlns:v="urn:schemas-microsoft-com:vml" Requires="v">
                <p:oleObj spid="_x0000_s53282" name="Photo Editor Photo" r:id="rId4" imgW="3161905" imgH="4629796" progId="">
                  <p:embed/>
                </p:oleObj>
              </mc:Choice>
              <mc:Fallback>
                <p:oleObj name="Photo Editor Photo" r:id="rId4" imgW="3161905" imgH="4629796" progId="">
                  <p:embed/>
                  <p:pic>
                    <p:nvPicPr>
                      <p:cNvPr id="112722" name="Object 82"/>
                      <p:cNvPicPr>
                        <a:picLocks noGrp="1" noChangeAspect="1" noChangeArrowheads="1"/>
                      </p:cNvPicPr>
                      <p:nvPr/>
                    </p:nvPicPr>
                    <p:blipFill>
                      <a:blip r:embed="rId5">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223505" y="1706260"/>
                        <a:ext cx="2922314" cy="4277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12725" name="Line 85"/>
          <p:cNvSpPr>
            <a:spLocks noChangeShapeType="1"/>
          </p:cNvSpPr>
          <p:nvPr/>
        </p:nvSpPr>
        <p:spPr bwMode="auto">
          <a:xfrm>
            <a:off x="2350796" y="2731411"/>
            <a:ext cx="2028272" cy="1952021"/>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27" name="Line 87"/>
          <p:cNvSpPr>
            <a:spLocks noChangeShapeType="1"/>
          </p:cNvSpPr>
          <p:nvPr/>
        </p:nvSpPr>
        <p:spPr bwMode="auto">
          <a:xfrm>
            <a:off x="2414296" y="2032912"/>
            <a:ext cx="1967272" cy="2668780"/>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28" name="Line 88"/>
          <p:cNvSpPr>
            <a:spLocks noChangeShapeType="1"/>
          </p:cNvSpPr>
          <p:nvPr/>
        </p:nvSpPr>
        <p:spPr bwMode="auto">
          <a:xfrm>
            <a:off x="2338096" y="3379112"/>
            <a:ext cx="1967272" cy="1281014"/>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29" name="Oval 89"/>
          <p:cNvSpPr>
            <a:spLocks noChangeArrowheads="1"/>
          </p:cNvSpPr>
          <p:nvPr/>
        </p:nvSpPr>
        <p:spPr bwMode="auto">
          <a:xfrm>
            <a:off x="2280946" y="3321962"/>
            <a:ext cx="167752" cy="146784"/>
          </a:xfrm>
          <a:prstGeom prst="ellipse">
            <a:avLst/>
          </a:prstGeom>
          <a:solidFill>
            <a:schemeClr val="tx1"/>
          </a:solidFill>
          <a:ln w="28575">
            <a:solidFill>
              <a:srgbClr val="1269B0"/>
            </a:solidFill>
            <a:prstDash val="dash"/>
            <a:round/>
            <a:headEnd/>
            <a:tailEnd/>
          </a:ln>
        </p:spPr>
        <p:txBody>
          <a:bodyPr wrap="none" anchor="ctr"/>
          <a:lstStyle/>
          <a:p>
            <a:endParaRPr lang="de-CH" baseline="0">
              <a:latin typeface="Calibri"/>
              <a:cs typeface="Calibri"/>
            </a:endParaRPr>
          </a:p>
        </p:txBody>
      </p:sp>
      <p:sp>
        <p:nvSpPr>
          <p:cNvPr id="112730" name="Oval 90"/>
          <p:cNvSpPr>
            <a:spLocks noChangeArrowheads="1"/>
          </p:cNvSpPr>
          <p:nvPr/>
        </p:nvSpPr>
        <p:spPr bwMode="auto">
          <a:xfrm>
            <a:off x="2285709" y="2664737"/>
            <a:ext cx="167752" cy="146784"/>
          </a:xfrm>
          <a:prstGeom prst="ellipse">
            <a:avLst/>
          </a:prstGeom>
          <a:solidFill>
            <a:schemeClr val="tx1"/>
          </a:solidFill>
          <a:ln w="28575">
            <a:solidFill>
              <a:srgbClr val="1269B0"/>
            </a:solidFill>
            <a:prstDash val="dash"/>
            <a:round/>
            <a:headEnd/>
            <a:tailEnd/>
          </a:ln>
        </p:spPr>
        <p:txBody>
          <a:bodyPr wrap="none" anchor="ctr"/>
          <a:lstStyle/>
          <a:p>
            <a:endParaRPr lang="de-CH" baseline="0">
              <a:latin typeface="Calibri"/>
              <a:cs typeface="Calibri"/>
            </a:endParaRPr>
          </a:p>
        </p:txBody>
      </p:sp>
      <p:sp>
        <p:nvSpPr>
          <p:cNvPr id="112731" name="Oval 91"/>
          <p:cNvSpPr>
            <a:spLocks noChangeArrowheads="1"/>
          </p:cNvSpPr>
          <p:nvPr/>
        </p:nvSpPr>
        <p:spPr bwMode="auto">
          <a:xfrm>
            <a:off x="2338096" y="1931312"/>
            <a:ext cx="167752" cy="146784"/>
          </a:xfrm>
          <a:prstGeom prst="ellipse">
            <a:avLst/>
          </a:prstGeom>
          <a:solidFill>
            <a:schemeClr val="tx1"/>
          </a:solidFill>
          <a:ln w="28575">
            <a:solidFill>
              <a:srgbClr val="1269B0"/>
            </a:solidFill>
            <a:prstDash val="dash"/>
            <a:round/>
            <a:headEnd/>
            <a:tailEnd/>
          </a:ln>
        </p:spPr>
        <p:txBody>
          <a:bodyPr wrap="none" anchor="ctr"/>
          <a:lstStyle/>
          <a:p>
            <a:endParaRPr lang="de-CH" baseline="0">
              <a:latin typeface="Calibri"/>
              <a:cs typeface="Calibri"/>
            </a:endParaRPr>
          </a:p>
        </p:txBody>
      </p:sp>
      <p:sp>
        <p:nvSpPr>
          <p:cNvPr id="112732" name="Oval 92"/>
          <p:cNvSpPr>
            <a:spLocks noChangeArrowheads="1"/>
          </p:cNvSpPr>
          <p:nvPr/>
        </p:nvSpPr>
        <p:spPr bwMode="auto">
          <a:xfrm>
            <a:off x="2452396" y="2836187"/>
            <a:ext cx="167752" cy="146784"/>
          </a:xfrm>
          <a:prstGeom prst="ellipse">
            <a:avLst/>
          </a:prstGeom>
          <a:solidFill>
            <a:schemeClr val="tx1"/>
          </a:solidFill>
          <a:ln w="28575">
            <a:solidFill>
              <a:srgbClr val="1269B0"/>
            </a:solidFill>
            <a:prstDash val="dash"/>
            <a:round/>
            <a:headEnd/>
            <a:tailEnd/>
          </a:ln>
        </p:spPr>
        <p:txBody>
          <a:bodyPr wrap="none" anchor="ctr"/>
          <a:lstStyle/>
          <a:p>
            <a:endParaRPr lang="de-CH" baseline="0">
              <a:latin typeface="Calibri"/>
              <a:cs typeface="Calibri"/>
            </a:endParaRPr>
          </a:p>
        </p:txBody>
      </p:sp>
      <p:sp>
        <p:nvSpPr>
          <p:cNvPr id="112733" name="Line 93"/>
          <p:cNvSpPr>
            <a:spLocks noChangeShapeType="1"/>
          </p:cNvSpPr>
          <p:nvPr/>
        </p:nvSpPr>
        <p:spPr bwMode="auto">
          <a:xfrm flipV="1">
            <a:off x="2539709" y="2082124"/>
            <a:ext cx="2253212" cy="709133"/>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34" name="Line 94"/>
          <p:cNvSpPr>
            <a:spLocks noChangeShapeType="1"/>
          </p:cNvSpPr>
          <p:nvPr/>
        </p:nvSpPr>
        <p:spPr bwMode="auto">
          <a:xfrm>
            <a:off x="2358735" y="3020337"/>
            <a:ext cx="2295146" cy="250648"/>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35" name="Line 95"/>
          <p:cNvSpPr>
            <a:spLocks noChangeShapeType="1"/>
          </p:cNvSpPr>
          <p:nvPr/>
        </p:nvSpPr>
        <p:spPr bwMode="auto">
          <a:xfrm flipH="1">
            <a:off x="501358" y="3187025"/>
            <a:ext cx="2167429" cy="1778550"/>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36" name="Line 96"/>
          <p:cNvSpPr>
            <a:spLocks noChangeShapeType="1"/>
          </p:cNvSpPr>
          <p:nvPr/>
        </p:nvSpPr>
        <p:spPr bwMode="auto">
          <a:xfrm flipH="1" flipV="1">
            <a:off x="553745" y="2353586"/>
            <a:ext cx="2058773" cy="606194"/>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37" name="Line 97"/>
          <p:cNvSpPr>
            <a:spLocks noChangeShapeType="1"/>
          </p:cNvSpPr>
          <p:nvPr/>
        </p:nvSpPr>
        <p:spPr bwMode="auto">
          <a:xfrm flipH="1">
            <a:off x="706145" y="2077362"/>
            <a:ext cx="1778551" cy="2064492"/>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38" name="Line 98"/>
          <p:cNvSpPr>
            <a:spLocks noChangeShapeType="1"/>
          </p:cNvSpPr>
          <p:nvPr/>
        </p:nvSpPr>
        <p:spPr bwMode="auto">
          <a:xfrm flipH="1" flipV="1">
            <a:off x="1925345" y="1243924"/>
            <a:ext cx="491818" cy="880697"/>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39" name="Line 99"/>
          <p:cNvSpPr>
            <a:spLocks noChangeShapeType="1"/>
          </p:cNvSpPr>
          <p:nvPr/>
        </p:nvSpPr>
        <p:spPr bwMode="auto">
          <a:xfrm flipV="1">
            <a:off x="2425409" y="1253450"/>
            <a:ext cx="451786" cy="800634"/>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40" name="Line 100"/>
          <p:cNvSpPr>
            <a:spLocks noChangeShapeType="1"/>
          </p:cNvSpPr>
          <p:nvPr/>
        </p:nvSpPr>
        <p:spPr bwMode="auto">
          <a:xfrm>
            <a:off x="2515896" y="2667911"/>
            <a:ext cx="1240983" cy="2167431"/>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41" name="Line 101"/>
          <p:cNvSpPr>
            <a:spLocks noChangeShapeType="1"/>
          </p:cNvSpPr>
          <p:nvPr/>
        </p:nvSpPr>
        <p:spPr bwMode="auto">
          <a:xfrm flipH="1" flipV="1">
            <a:off x="982370" y="1910674"/>
            <a:ext cx="1921521" cy="789196"/>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112742" name="Line 102"/>
          <p:cNvSpPr>
            <a:spLocks noChangeShapeType="1"/>
          </p:cNvSpPr>
          <p:nvPr/>
        </p:nvSpPr>
        <p:spPr bwMode="auto">
          <a:xfrm flipV="1">
            <a:off x="2177759" y="1372512"/>
            <a:ext cx="1492610" cy="1967272"/>
          </a:xfrm>
          <a:prstGeom prst="line">
            <a:avLst/>
          </a:prstGeom>
          <a:noFill/>
          <a:ln w="28575">
            <a:solidFill>
              <a:srgbClr val="1269B0"/>
            </a:solidFill>
            <a:prstDash val="dash"/>
            <a:round/>
            <a:headEnd/>
            <a:tailEnd type="triangle" w="med" len="med"/>
          </a:ln>
        </p:spPr>
        <p:txBody>
          <a:bodyPr/>
          <a:lstStyle/>
          <a:p>
            <a:endParaRPr lang="de-CH" baseline="0">
              <a:latin typeface="Calibri"/>
              <a:cs typeface="Calibri"/>
            </a:endParaRPr>
          </a:p>
        </p:txBody>
      </p:sp>
      <p:sp>
        <p:nvSpPr>
          <p:cNvPr id="2120" name="Line 104"/>
          <p:cNvSpPr>
            <a:spLocks noChangeShapeType="1"/>
          </p:cNvSpPr>
          <p:nvPr/>
        </p:nvSpPr>
        <p:spPr bwMode="auto">
          <a:xfrm flipV="1">
            <a:off x="7095455" y="2413796"/>
            <a:ext cx="635000" cy="711200"/>
          </a:xfrm>
          <a:prstGeom prst="line">
            <a:avLst/>
          </a:prstGeom>
          <a:noFill/>
          <a:ln w="9525">
            <a:solidFill>
              <a:schemeClr val="tx1"/>
            </a:solidFill>
            <a:round/>
            <a:headEnd/>
            <a:tailEnd type="triangle" w="med" len="med"/>
          </a:ln>
        </p:spPr>
        <p:txBody>
          <a:bodyPr/>
          <a:lstStyle/>
          <a:p>
            <a:endParaRPr lang="de-CH" baseline="0">
              <a:latin typeface="Calibri"/>
              <a:cs typeface="Calibri"/>
            </a:endParaRPr>
          </a:p>
        </p:txBody>
      </p:sp>
      <p:sp>
        <p:nvSpPr>
          <p:cNvPr id="2121" name="Text Box 105"/>
          <p:cNvSpPr txBox="1">
            <a:spLocks noChangeArrowheads="1"/>
          </p:cNvSpPr>
          <p:nvPr/>
        </p:nvSpPr>
        <p:spPr bwMode="auto">
          <a:xfrm>
            <a:off x="7676232" y="2084859"/>
            <a:ext cx="346570" cy="369332"/>
          </a:xfrm>
          <a:prstGeom prst="rect">
            <a:avLst/>
          </a:prstGeom>
          <a:noFill/>
          <a:ln w="9525">
            <a:noFill/>
            <a:miter lim="800000"/>
            <a:headEnd/>
            <a:tailEnd/>
          </a:ln>
        </p:spPr>
        <p:txBody>
          <a:bodyPr wrap="none">
            <a:spAutoFit/>
          </a:bodyPr>
          <a:lstStyle/>
          <a:p>
            <a:r>
              <a:rPr lang="de-CH" baseline="0" dirty="0" err="1">
                <a:latin typeface="Calibri"/>
                <a:cs typeface="Calibri"/>
              </a:rPr>
              <a:t>e</a:t>
            </a:r>
            <a:r>
              <a:rPr lang="de-CH" baseline="30000" dirty="0">
                <a:latin typeface="Calibri"/>
                <a:cs typeface="Calibri"/>
              </a:rPr>
              <a:t>-</a:t>
            </a:r>
            <a:endParaRPr lang="en-US" baseline="30000" dirty="0">
              <a:latin typeface="Calibri"/>
              <a:cs typeface="Calibri"/>
            </a:endParaRPr>
          </a:p>
        </p:txBody>
      </p:sp>
      <p:sp>
        <p:nvSpPr>
          <p:cNvPr id="2122" name="Text Box 106"/>
          <p:cNvSpPr txBox="1">
            <a:spLocks noChangeArrowheads="1"/>
          </p:cNvSpPr>
          <p:nvPr/>
        </p:nvSpPr>
        <p:spPr bwMode="auto">
          <a:xfrm>
            <a:off x="5063165" y="3837138"/>
            <a:ext cx="2236510" cy="461665"/>
          </a:xfrm>
          <a:prstGeom prst="rect">
            <a:avLst/>
          </a:prstGeom>
          <a:noFill/>
          <a:ln w="9525">
            <a:noFill/>
            <a:miter lim="800000"/>
            <a:headEnd/>
            <a:tailEnd/>
          </a:ln>
        </p:spPr>
        <p:txBody>
          <a:bodyPr wrap="none">
            <a:spAutoFit/>
          </a:bodyPr>
          <a:lstStyle/>
          <a:p>
            <a:r>
              <a:rPr lang="de-CH" sz="2400" baseline="0" dirty="0" err="1">
                <a:latin typeface="Calibri" panose="020F0502020204030204" pitchFamily="34" charset="0"/>
                <a:cs typeface="Calibri" panose="020F0502020204030204" pitchFamily="34" charset="0"/>
              </a:rPr>
              <a:t>n</a:t>
            </a:r>
            <a:r>
              <a:rPr lang="de-CH" sz="2400" baseline="0" dirty="0">
                <a:latin typeface="Calibri" panose="020F0502020204030204" pitchFamily="34" charset="0"/>
                <a:cs typeface="Calibri" panose="020F0502020204030204" pitchFamily="34" charset="0"/>
              </a:rPr>
              <a:t> </a:t>
            </a:r>
            <a:r>
              <a:rPr lang="de-CH" sz="2400" baseline="0" dirty="0">
                <a:latin typeface="Calibri" panose="020F0502020204030204" pitchFamily="34" charset="0"/>
                <a:cs typeface="Calibri" panose="020F0502020204030204" pitchFamily="34" charset="0"/>
                <a:sym typeface="Symbol" pitchFamily="18" charset="2"/>
              </a:rPr>
              <a:t> p</a:t>
            </a:r>
            <a:r>
              <a:rPr lang="de-CH" sz="2400" baseline="30000" dirty="0">
                <a:latin typeface="Calibri" panose="020F0502020204030204" pitchFamily="34" charset="0"/>
                <a:cs typeface="Calibri" panose="020F0502020204030204" pitchFamily="34" charset="0"/>
                <a:sym typeface="Symbol" pitchFamily="18" charset="2"/>
              </a:rPr>
              <a:t>+</a:t>
            </a:r>
            <a:r>
              <a:rPr lang="de-CH" sz="2400" baseline="0" dirty="0">
                <a:latin typeface="Calibri" panose="020F0502020204030204" pitchFamily="34" charset="0"/>
                <a:cs typeface="Calibri" panose="020F0502020204030204" pitchFamily="34" charset="0"/>
                <a:sym typeface="Symbol" pitchFamily="18" charset="2"/>
              </a:rPr>
              <a:t> + </a:t>
            </a:r>
            <a:r>
              <a:rPr lang="de-CH" sz="2400" baseline="0" dirty="0" err="1">
                <a:latin typeface="Calibri" panose="020F0502020204030204" pitchFamily="34" charset="0"/>
                <a:cs typeface="Calibri" panose="020F0502020204030204" pitchFamily="34" charset="0"/>
                <a:sym typeface="Symbol" pitchFamily="18" charset="2"/>
              </a:rPr>
              <a:t>e</a:t>
            </a:r>
            <a:r>
              <a:rPr lang="de-CH" sz="2400" baseline="30000" dirty="0">
                <a:latin typeface="Calibri" panose="020F0502020204030204" pitchFamily="34" charset="0"/>
                <a:cs typeface="Calibri" panose="020F0502020204030204" pitchFamily="34" charset="0"/>
                <a:sym typeface="Symbol" pitchFamily="18" charset="2"/>
              </a:rPr>
              <a:t>- </a:t>
            </a:r>
            <a:r>
              <a:rPr lang="de-CH" sz="2400" baseline="0" dirty="0">
                <a:latin typeface="Calibri" panose="020F0502020204030204" pitchFamily="34" charset="0"/>
                <a:cs typeface="Calibri" panose="020F0502020204030204" pitchFamily="34" charset="0"/>
                <a:sym typeface="Symbol" pitchFamily="18" charset="2"/>
              </a:rPr>
              <a:t>+ </a:t>
            </a:r>
            <a:r>
              <a:rPr lang="de-CH" sz="2400" b="1" baseline="0" dirty="0" err="1">
                <a:solidFill>
                  <a:srgbClr val="1269B0"/>
                </a:solidFill>
                <a:latin typeface="Calibri" panose="020F0502020204030204" pitchFamily="34" charset="0"/>
                <a:cs typeface="Calibri" panose="020F0502020204030204" pitchFamily="34" charset="0"/>
                <a:sym typeface="Symbol" pitchFamily="18" charset="2"/>
              </a:rPr>
              <a:t>h</a:t>
            </a:r>
            <a:r>
              <a:rPr lang="de-CH" sz="2400" b="1" baseline="0" dirty="0" err="1">
                <a:solidFill>
                  <a:srgbClr val="1269B0"/>
                </a:solidFill>
                <a:latin typeface="Symbol" pitchFamily="2" charset="2"/>
                <a:cs typeface="Calibri" panose="020F0502020204030204" pitchFamily="34" charset="0"/>
                <a:sym typeface="Symbol" pitchFamily="18" charset="2"/>
              </a:rPr>
              <a:t>n</a:t>
            </a:r>
            <a:endParaRPr lang="de-CH" sz="2400" b="1" baseline="0" dirty="0">
              <a:solidFill>
                <a:srgbClr val="1269B0"/>
              </a:solidFill>
              <a:latin typeface="Symbol" pitchFamily="2" charset="2"/>
              <a:cs typeface="Calibri" panose="020F0502020204030204" pitchFamily="34" charset="0"/>
              <a:sym typeface="Symbol" pitchFamily="18" charset="2"/>
            </a:endParaRPr>
          </a:p>
        </p:txBody>
      </p:sp>
      <p:sp>
        <p:nvSpPr>
          <p:cNvPr id="3" name="Rectangle 2">
            <a:extLst>
              <a:ext uri="{FF2B5EF4-FFF2-40B4-BE49-F238E27FC236}">
                <a16:creationId xmlns:a16="http://schemas.microsoft.com/office/drawing/2014/main" id="{43AF409F-D0C5-BE4E-A585-31A45A2815AB}"/>
              </a:ext>
            </a:extLst>
          </p:cNvPr>
          <p:cNvSpPr/>
          <p:nvPr/>
        </p:nvSpPr>
        <p:spPr>
          <a:xfrm>
            <a:off x="2084073" y="5573825"/>
            <a:ext cx="5067413" cy="461665"/>
          </a:xfrm>
          <a:prstGeom prst="rect">
            <a:avLst/>
          </a:prstGeom>
          <a:solidFill>
            <a:schemeClr val="bg1"/>
          </a:solidFill>
        </p:spPr>
        <p:txBody>
          <a:bodyPr wrap="none">
            <a:spAutoFit/>
          </a:bodyPr>
          <a:lstStyle/>
          <a:p>
            <a:r>
              <a:rPr lang="en-US" sz="2400" b="1" dirty="0">
                <a:solidFill>
                  <a:srgbClr val="1269B0"/>
                </a:solidFill>
                <a:latin typeface="Calibri" pitchFamily="34" charset="0"/>
              </a:rPr>
              <a:t>▶︎ How to generate spatial resolution?</a:t>
            </a:r>
          </a:p>
        </p:txBody>
      </p:sp>
    </p:spTree>
    <p:extLst>
      <p:ext uri="{BB962C8B-B14F-4D97-AF65-F5344CB8AC3E}">
        <p14:creationId xmlns:p14="http://schemas.microsoft.com/office/powerpoint/2010/main" val="76065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Collimation</a:t>
            </a:r>
            <a:endParaRPr lang="en-US" dirty="0"/>
          </a:p>
        </p:txBody>
      </p:sp>
      <p:sp>
        <p:nvSpPr>
          <p:cNvPr id="4" name="Slide Number Placeholder 4">
            <a:extLst>
              <a:ext uri="{FF2B5EF4-FFF2-40B4-BE49-F238E27FC236}">
                <a16:creationId xmlns:a16="http://schemas.microsoft.com/office/drawing/2014/main" id="{46A6F069-322F-AE4F-86FD-0A4C8CBE77B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11</a:t>
            </a:fld>
            <a:endParaRPr lang="en-US" dirty="0"/>
          </a:p>
        </p:txBody>
      </p:sp>
      <p:sp>
        <p:nvSpPr>
          <p:cNvPr id="5" name="TextBox 4">
            <a:extLst>
              <a:ext uri="{FF2B5EF4-FFF2-40B4-BE49-F238E27FC236}">
                <a16:creationId xmlns:a16="http://schemas.microsoft.com/office/drawing/2014/main" id="{B650C25F-E211-A642-BDFB-E33698666DC0}"/>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3.6</a:t>
            </a:r>
            <a:endParaRPr lang="en-US" sz="1400" baseline="0" dirty="0">
              <a:solidFill>
                <a:schemeClr val="bg1"/>
              </a:solidFill>
              <a:latin typeface="Calibri"/>
              <a:cs typeface="Calibri"/>
            </a:endParaRPr>
          </a:p>
        </p:txBody>
      </p:sp>
      <p:pic>
        <p:nvPicPr>
          <p:cNvPr id="6" name="Picture 5" descr="Collimated_and_penetration.gif">
            <a:extLst>
              <a:ext uri="{FF2B5EF4-FFF2-40B4-BE49-F238E27FC236}">
                <a16:creationId xmlns:a16="http://schemas.microsoft.com/office/drawing/2014/main" id="{63157188-E8CC-4D4E-9676-ACDA1917AB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950" y="1918965"/>
            <a:ext cx="7899701" cy="3197498"/>
          </a:xfrm>
          <a:prstGeom prst="rect">
            <a:avLst/>
          </a:prstGeom>
          <a:effectLst/>
        </p:spPr>
      </p:pic>
      <p:sp>
        <p:nvSpPr>
          <p:cNvPr id="7" name="Rectangle 6">
            <a:extLst>
              <a:ext uri="{FF2B5EF4-FFF2-40B4-BE49-F238E27FC236}">
                <a16:creationId xmlns:a16="http://schemas.microsoft.com/office/drawing/2014/main" id="{977C04FF-C8FC-8F4C-AF1A-F61CB0760D8B}"/>
              </a:ext>
            </a:extLst>
          </p:cNvPr>
          <p:cNvSpPr/>
          <p:nvPr/>
        </p:nvSpPr>
        <p:spPr>
          <a:xfrm>
            <a:off x="607915" y="5301208"/>
            <a:ext cx="7819769" cy="707886"/>
          </a:xfrm>
          <a:prstGeom prst="rect">
            <a:avLst/>
          </a:prstGeom>
          <a:solidFill>
            <a:schemeClr val="bg1"/>
          </a:solidFill>
        </p:spPr>
        <p:txBody>
          <a:bodyPr wrap="none">
            <a:spAutoFit/>
          </a:bodyPr>
          <a:lstStyle/>
          <a:p>
            <a:r>
              <a:rPr lang="en-US" sz="2000" b="1" dirty="0">
                <a:solidFill>
                  <a:srgbClr val="1269B0"/>
                </a:solidFill>
                <a:latin typeface="Calibri" pitchFamily="34" charset="0"/>
              </a:rPr>
              <a:t>▶︎ </a:t>
            </a:r>
            <a:r>
              <a:rPr lang="en-US" sz="2000" b="1" dirty="0">
                <a:solidFill>
                  <a:srgbClr val="1269B0"/>
                </a:solidFill>
                <a:latin typeface="Calibri"/>
                <a:cs typeface="Calibri"/>
              </a:rPr>
              <a:t>Geometrical collimation provides spatial information at the expense </a:t>
            </a:r>
            <a:br>
              <a:rPr lang="en-US" sz="2000" b="1" dirty="0">
                <a:solidFill>
                  <a:srgbClr val="1269B0"/>
                </a:solidFill>
                <a:latin typeface="Calibri"/>
                <a:cs typeface="Calibri"/>
              </a:rPr>
            </a:br>
            <a:r>
              <a:rPr lang="en-US" sz="2000" b="1" dirty="0">
                <a:solidFill>
                  <a:srgbClr val="1269B0"/>
                </a:solidFill>
                <a:latin typeface="Calibri"/>
                <a:cs typeface="Calibri"/>
              </a:rPr>
              <a:t>     of reduced sensitivity </a:t>
            </a:r>
            <a:r>
              <a:rPr lang="en-US" sz="2000" dirty="0">
                <a:solidFill>
                  <a:srgbClr val="1269B0"/>
                </a:solidFill>
                <a:latin typeface="Calibri"/>
                <a:cs typeface="Calibri"/>
              </a:rPr>
              <a:t>(only a small fraction of decays will be detected)</a:t>
            </a:r>
          </a:p>
        </p:txBody>
      </p:sp>
      <p:sp>
        <p:nvSpPr>
          <p:cNvPr id="8" name="AutoShape 10">
            <a:hlinkClick r:id="rId4" action="ppaction://hlinksldjump" highlightClick="1"/>
            <a:extLst>
              <a:ext uri="{FF2B5EF4-FFF2-40B4-BE49-F238E27FC236}">
                <a16:creationId xmlns:a16="http://schemas.microsoft.com/office/drawing/2014/main" id="{33810EFC-F571-F448-A51C-8C73848C9782}"/>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1604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19311DF2-C16A-5E49-8E35-DAE7CAB0DEC6}"/>
              </a:ext>
            </a:extLst>
          </p:cNvPr>
          <p:cNvSpPr>
            <a:spLocks noGrp="1"/>
          </p:cNvSpPr>
          <p:nvPr>
            <p:ph idx="1"/>
          </p:nvPr>
        </p:nvSpPr>
        <p:spPr>
          <a:xfrm>
            <a:off x="323850" y="4490910"/>
            <a:ext cx="8496300" cy="2040876"/>
          </a:xfrm>
        </p:spPr>
        <p:txBody>
          <a:bodyPr/>
          <a:lstStyle/>
          <a:p>
            <a:r>
              <a:rPr lang="en-US" sz="1800" dirty="0">
                <a:latin typeface="Calibri"/>
                <a:cs typeface="Calibri"/>
              </a:rPr>
              <a:t>Ratio of object size to image size depends on </a:t>
            </a:r>
            <a:r>
              <a:rPr lang="en-US" sz="1800" b="1" dirty="0">
                <a:solidFill>
                  <a:srgbClr val="1269B0"/>
                </a:solidFill>
                <a:latin typeface="Calibri"/>
                <a:cs typeface="Calibri"/>
              </a:rPr>
              <a:t>collimator geometry </a:t>
            </a:r>
            <a:r>
              <a:rPr lang="en-US" sz="1800" dirty="0">
                <a:latin typeface="Calibri"/>
                <a:cs typeface="Calibri"/>
              </a:rPr>
              <a:t>and </a:t>
            </a:r>
            <a:br>
              <a:rPr lang="en-US" sz="1800" dirty="0">
                <a:latin typeface="Calibri"/>
                <a:cs typeface="Calibri"/>
              </a:rPr>
            </a:br>
            <a:r>
              <a:rPr lang="en-US" sz="1800" b="1" dirty="0">
                <a:solidFill>
                  <a:srgbClr val="1269B0"/>
                </a:solidFill>
                <a:latin typeface="Calibri"/>
                <a:cs typeface="Calibri"/>
              </a:rPr>
              <a:t>distance of object plane-collimator plane x</a:t>
            </a:r>
            <a:r>
              <a:rPr lang="en-US" sz="1800" b="1" baseline="-25000" dirty="0">
                <a:solidFill>
                  <a:srgbClr val="1269B0"/>
                </a:solidFill>
                <a:latin typeface="Calibri"/>
                <a:cs typeface="Calibri"/>
              </a:rPr>
              <a:t>o </a:t>
            </a:r>
            <a:r>
              <a:rPr lang="en-US" sz="1800" dirty="0">
                <a:latin typeface="Calibri"/>
                <a:cs typeface="Calibri"/>
              </a:rPr>
              <a:t>and</a:t>
            </a:r>
            <a:r>
              <a:rPr lang="en-US" sz="1800" dirty="0">
                <a:solidFill>
                  <a:srgbClr val="1269B0"/>
                </a:solidFill>
                <a:latin typeface="Calibri"/>
                <a:cs typeface="Calibri"/>
              </a:rPr>
              <a:t> </a:t>
            </a:r>
            <a:r>
              <a:rPr lang="en-US" sz="1800" b="1" dirty="0">
                <a:solidFill>
                  <a:srgbClr val="1269B0"/>
                </a:solidFill>
                <a:latin typeface="Calibri"/>
                <a:cs typeface="Calibri"/>
              </a:rPr>
              <a:t>image plane-collimator plane x</a:t>
            </a:r>
            <a:r>
              <a:rPr lang="en-US" sz="1800" b="1" baseline="-25000" dirty="0">
                <a:solidFill>
                  <a:srgbClr val="1269B0"/>
                </a:solidFill>
                <a:latin typeface="Calibri"/>
                <a:cs typeface="Calibri"/>
              </a:rPr>
              <a:t>i</a:t>
            </a:r>
          </a:p>
          <a:p>
            <a:pPr marL="0" indent="0">
              <a:buNone/>
            </a:pPr>
            <a:endParaRPr lang="en-US" sz="1800" dirty="0">
              <a:latin typeface="Calibri"/>
              <a:cs typeface="Calibri"/>
            </a:endParaRPr>
          </a:p>
          <a:p>
            <a:r>
              <a:rPr lang="en-US" sz="1800" dirty="0">
                <a:latin typeface="Calibri" panose="020F0502020204030204" pitchFamily="34" charset="0"/>
                <a:cs typeface="Calibri" panose="020F0502020204030204" pitchFamily="34" charset="0"/>
              </a:rPr>
              <a:t>Effective septal length (</a:t>
            </a:r>
            <a:r>
              <a:rPr lang="en-US" sz="1800" dirty="0" err="1">
                <a:latin typeface="Calibri" panose="020F0502020204030204" pitchFamily="34" charset="0"/>
                <a:cs typeface="Calibri" panose="020F0502020204030204" pitchFamily="34" charset="0"/>
              </a:rPr>
              <a:t>L</a:t>
            </a:r>
            <a:r>
              <a:rPr lang="en-US" sz="1800" baseline="-25000" dirty="0" err="1">
                <a:latin typeface="Calibri" panose="020F0502020204030204" pitchFamily="34" charset="0"/>
                <a:cs typeface="Calibri" panose="020F0502020204030204" pitchFamily="34" charset="0"/>
              </a:rPr>
              <a:t>eff</a:t>
            </a:r>
            <a:r>
              <a:rPr lang="en-US" sz="1800" dirty="0">
                <a:latin typeface="Calibri" panose="020F0502020204030204" pitchFamily="34" charset="0"/>
                <a:cs typeface="Calibri" panose="020F0502020204030204" pitchFamily="34" charset="0"/>
              </a:rPr>
              <a:t>) is slightly shorter than the actual physical length (L) of the septa due to residual </a:t>
            </a:r>
            <a:r>
              <a:rPr lang="en-US" sz="1800" dirty="0">
                <a:latin typeface="Symbol" pitchFamily="2" charset="2"/>
                <a:cs typeface="Calibri" panose="020F0502020204030204" pitchFamily="34" charset="0"/>
              </a:rPr>
              <a:t>g</a:t>
            </a:r>
            <a:r>
              <a:rPr lang="en-US" sz="1800" dirty="0">
                <a:latin typeface="Calibri" panose="020F0502020204030204" pitchFamily="34" charset="0"/>
                <a:cs typeface="Calibri" panose="020F0502020204030204" pitchFamily="34" charset="0"/>
              </a:rPr>
              <a:t>-ray transmission:</a:t>
            </a:r>
          </a:p>
          <a:p>
            <a:endParaRPr lang="de-DE" sz="1800" dirty="0"/>
          </a:p>
        </p:txBody>
      </p:sp>
      <p:grpSp>
        <p:nvGrpSpPr>
          <p:cNvPr id="3" name="Group 93"/>
          <p:cNvGrpSpPr>
            <a:grpSpLocks/>
          </p:cNvGrpSpPr>
          <p:nvPr/>
        </p:nvGrpSpPr>
        <p:grpSpPr bwMode="auto">
          <a:xfrm>
            <a:off x="3563888" y="2047421"/>
            <a:ext cx="2466975" cy="1638300"/>
            <a:chOff x="1866" y="1092"/>
            <a:chExt cx="1902" cy="1032"/>
          </a:xfrm>
        </p:grpSpPr>
        <p:grpSp>
          <p:nvGrpSpPr>
            <p:cNvPr id="4" name="Group 32"/>
            <p:cNvGrpSpPr>
              <a:grpSpLocks/>
            </p:cNvGrpSpPr>
            <p:nvPr/>
          </p:nvGrpSpPr>
          <p:grpSpPr bwMode="auto">
            <a:xfrm>
              <a:off x="2178" y="1296"/>
              <a:ext cx="1296" cy="288"/>
              <a:chOff x="2178" y="1296"/>
              <a:chExt cx="1428" cy="414"/>
            </a:xfrm>
          </p:grpSpPr>
          <p:sp>
            <p:nvSpPr>
              <p:cNvPr id="27724" name="Rectangle 17"/>
              <p:cNvSpPr>
                <a:spLocks noChangeArrowheads="1"/>
              </p:cNvSpPr>
              <p:nvPr/>
            </p:nvSpPr>
            <p:spPr bwMode="auto">
              <a:xfrm>
                <a:off x="2178" y="1296"/>
                <a:ext cx="1428" cy="402"/>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grpSp>
            <p:nvGrpSpPr>
              <p:cNvPr id="5" name="Group 26"/>
              <p:cNvGrpSpPr>
                <a:grpSpLocks/>
              </p:cNvGrpSpPr>
              <p:nvPr/>
            </p:nvGrpSpPr>
            <p:grpSpPr bwMode="auto">
              <a:xfrm>
                <a:off x="2244" y="1296"/>
                <a:ext cx="564" cy="414"/>
                <a:chOff x="2238" y="1296"/>
                <a:chExt cx="564" cy="414"/>
              </a:xfrm>
            </p:grpSpPr>
            <p:sp>
              <p:nvSpPr>
                <p:cNvPr id="27731" name="Line 18"/>
                <p:cNvSpPr>
                  <a:spLocks noChangeShapeType="1"/>
                </p:cNvSpPr>
                <p:nvPr/>
              </p:nvSpPr>
              <p:spPr bwMode="auto">
                <a:xfrm flipH="1">
                  <a:off x="2238" y="1296"/>
                  <a:ext cx="90" cy="414"/>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32" name="Line 19"/>
                <p:cNvSpPr>
                  <a:spLocks noChangeShapeType="1"/>
                </p:cNvSpPr>
                <p:nvPr/>
              </p:nvSpPr>
              <p:spPr bwMode="auto">
                <a:xfrm flipH="1">
                  <a:off x="2412" y="1302"/>
                  <a:ext cx="72"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33" name="Line 20"/>
                <p:cNvSpPr>
                  <a:spLocks noChangeShapeType="1"/>
                </p:cNvSpPr>
                <p:nvPr/>
              </p:nvSpPr>
              <p:spPr bwMode="auto">
                <a:xfrm flipH="1">
                  <a:off x="2598" y="1302"/>
                  <a:ext cx="42" cy="408"/>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34" name="Line 21"/>
                <p:cNvSpPr>
                  <a:spLocks noChangeShapeType="1"/>
                </p:cNvSpPr>
                <p:nvPr/>
              </p:nvSpPr>
              <p:spPr bwMode="auto">
                <a:xfrm flipH="1">
                  <a:off x="2778" y="1296"/>
                  <a:ext cx="24" cy="408"/>
                </a:xfrm>
                <a:prstGeom prst="line">
                  <a:avLst/>
                </a:prstGeom>
                <a:noFill/>
                <a:ln w="57150">
                  <a:solidFill>
                    <a:srgbClr val="1269B0"/>
                  </a:solidFill>
                  <a:round/>
                  <a:headEnd/>
                  <a:tailEnd/>
                </a:ln>
              </p:spPr>
              <p:txBody>
                <a:bodyPr/>
                <a:lstStyle/>
                <a:p>
                  <a:endParaRPr lang="en-US" baseline="0">
                    <a:latin typeface="Calibri"/>
                    <a:cs typeface="Calibri"/>
                  </a:endParaRPr>
                </a:p>
              </p:txBody>
            </p:sp>
          </p:grpSp>
          <p:grpSp>
            <p:nvGrpSpPr>
              <p:cNvPr id="6" name="Group 27"/>
              <p:cNvGrpSpPr>
                <a:grpSpLocks/>
              </p:cNvGrpSpPr>
              <p:nvPr/>
            </p:nvGrpSpPr>
            <p:grpSpPr bwMode="auto">
              <a:xfrm flipH="1">
                <a:off x="2958" y="1296"/>
                <a:ext cx="564" cy="414"/>
                <a:chOff x="2238" y="1296"/>
                <a:chExt cx="564" cy="414"/>
              </a:xfrm>
            </p:grpSpPr>
            <p:sp>
              <p:nvSpPr>
                <p:cNvPr id="27727" name="Line 28"/>
                <p:cNvSpPr>
                  <a:spLocks noChangeShapeType="1"/>
                </p:cNvSpPr>
                <p:nvPr/>
              </p:nvSpPr>
              <p:spPr bwMode="auto">
                <a:xfrm flipH="1">
                  <a:off x="2238" y="1296"/>
                  <a:ext cx="90" cy="414"/>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28" name="Line 29"/>
                <p:cNvSpPr>
                  <a:spLocks noChangeShapeType="1"/>
                </p:cNvSpPr>
                <p:nvPr/>
              </p:nvSpPr>
              <p:spPr bwMode="auto">
                <a:xfrm flipH="1">
                  <a:off x="2412" y="1302"/>
                  <a:ext cx="72"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29" name="Line 30"/>
                <p:cNvSpPr>
                  <a:spLocks noChangeShapeType="1"/>
                </p:cNvSpPr>
                <p:nvPr/>
              </p:nvSpPr>
              <p:spPr bwMode="auto">
                <a:xfrm flipH="1">
                  <a:off x="2598" y="1302"/>
                  <a:ext cx="42" cy="408"/>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30" name="Line 31"/>
                <p:cNvSpPr>
                  <a:spLocks noChangeShapeType="1"/>
                </p:cNvSpPr>
                <p:nvPr/>
              </p:nvSpPr>
              <p:spPr bwMode="auto">
                <a:xfrm flipH="1">
                  <a:off x="2778" y="1296"/>
                  <a:ext cx="24" cy="408"/>
                </a:xfrm>
                <a:prstGeom prst="line">
                  <a:avLst/>
                </a:prstGeom>
                <a:noFill/>
                <a:ln w="57150">
                  <a:solidFill>
                    <a:srgbClr val="1269B0"/>
                  </a:solidFill>
                  <a:round/>
                  <a:headEnd/>
                  <a:tailEnd/>
                </a:ln>
              </p:spPr>
              <p:txBody>
                <a:bodyPr/>
                <a:lstStyle/>
                <a:p>
                  <a:endParaRPr lang="en-US" baseline="0">
                    <a:latin typeface="Calibri"/>
                    <a:cs typeface="Calibri"/>
                  </a:endParaRPr>
                </a:p>
              </p:txBody>
            </p:sp>
          </p:grpSp>
        </p:grpSp>
        <p:sp>
          <p:nvSpPr>
            <p:cNvPr id="27715" name="Freeform 54"/>
            <p:cNvSpPr>
              <a:spLocks/>
            </p:cNvSpPr>
            <p:nvPr/>
          </p:nvSpPr>
          <p:spPr bwMode="auto">
            <a:xfrm>
              <a:off x="1884" y="1110"/>
              <a:ext cx="684" cy="1014"/>
            </a:xfrm>
            <a:custGeom>
              <a:avLst/>
              <a:gdLst>
                <a:gd name="T0" fmla="*/ 414 w 684"/>
                <a:gd name="T1" fmla="*/ 0 h 1014"/>
                <a:gd name="T2" fmla="*/ 684 w 684"/>
                <a:gd name="T3" fmla="*/ 0 h 1014"/>
                <a:gd name="T4" fmla="*/ 0 w 684"/>
                <a:gd name="T5" fmla="*/ 1014 h 1014"/>
                <a:gd name="T6" fmla="*/ 618 w 684"/>
                <a:gd name="T7" fmla="*/ 1008 h 1014"/>
                <a:gd name="T8" fmla="*/ 414 w 684"/>
                <a:gd name="T9" fmla="*/ 0 h 1014"/>
                <a:gd name="T10" fmla="*/ 0 60000 65536"/>
                <a:gd name="T11" fmla="*/ 0 60000 65536"/>
                <a:gd name="T12" fmla="*/ 0 60000 65536"/>
                <a:gd name="T13" fmla="*/ 0 60000 65536"/>
                <a:gd name="T14" fmla="*/ 0 60000 65536"/>
                <a:gd name="T15" fmla="*/ 0 w 684"/>
                <a:gd name="T16" fmla="*/ 0 h 1014"/>
                <a:gd name="T17" fmla="*/ 684 w 684"/>
                <a:gd name="T18" fmla="*/ 1014 h 1014"/>
              </a:gdLst>
              <a:ahLst/>
              <a:cxnLst>
                <a:cxn ang="T10">
                  <a:pos x="T0" y="T1"/>
                </a:cxn>
                <a:cxn ang="T11">
                  <a:pos x="T2" y="T3"/>
                </a:cxn>
                <a:cxn ang="T12">
                  <a:pos x="T4" y="T5"/>
                </a:cxn>
                <a:cxn ang="T13">
                  <a:pos x="T6" y="T7"/>
                </a:cxn>
                <a:cxn ang="T14">
                  <a:pos x="T8" y="T9"/>
                </a:cxn>
              </a:cxnLst>
              <a:rect l="T15" t="T16" r="T17" b="T18"/>
              <a:pathLst>
                <a:path w="684" h="1014">
                  <a:moveTo>
                    <a:pt x="414" y="0"/>
                  </a:moveTo>
                  <a:lnTo>
                    <a:pt x="684" y="0"/>
                  </a:lnTo>
                  <a:lnTo>
                    <a:pt x="0" y="1014"/>
                  </a:lnTo>
                  <a:lnTo>
                    <a:pt x="618" y="1008"/>
                  </a:lnTo>
                  <a:lnTo>
                    <a:pt x="414"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716" name="Freeform 68"/>
            <p:cNvSpPr>
              <a:spLocks/>
            </p:cNvSpPr>
            <p:nvPr/>
          </p:nvSpPr>
          <p:spPr bwMode="auto">
            <a:xfrm flipH="1">
              <a:off x="3054" y="1104"/>
              <a:ext cx="684" cy="1014"/>
            </a:xfrm>
            <a:custGeom>
              <a:avLst/>
              <a:gdLst>
                <a:gd name="T0" fmla="*/ 414 w 684"/>
                <a:gd name="T1" fmla="*/ 0 h 1014"/>
                <a:gd name="T2" fmla="*/ 684 w 684"/>
                <a:gd name="T3" fmla="*/ 0 h 1014"/>
                <a:gd name="T4" fmla="*/ 0 w 684"/>
                <a:gd name="T5" fmla="*/ 1014 h 1014"/>
                <a:gd name="T6" fmla="*/ 618 w 684"/>
                <a:gd name="T7" fmla="*/ 1008 h 1014"/>
                <a:gd name="T8" fmla="*/ 414 w 684"/>
                <a:gd name="T9" fmla="*/ 0 h 1014"/>
                <a:gd name="T10" fmla="*/ 0 60000 65536"/>
                <a:gd name="T11" fmla="*/ 0 60000 65536"/>
                <a:gd name="T12" fmla="*/ 0 60000 65536"/>
                <a:gd name="T13" fmla="*/ 0 60000 65536"/>
                <a:gd name="T14" fmla="*/ 0 60000 65536"/>
                <a:gd name="T15" fmla="*/ 0 w 684"/>
                <a:gd name="T16" fmla="*/ 0 h 1014"/>
                <a:gd name="T17" fmla="*/ 684 w 684"/>
                <a:gd name="T18" fmla="*/ 1014 h 1014"/>
              </a:gdLst>
              <a:ahLst/>
              <a:cxnLst>
                <a:cxn ang="T10">
                  <a:pos x="T0" y="T1"/>
                </a:cxn>
                <a:cxn ang="T11">
                  <a:pos x="T2" y="T3"/>
                </a:cxn>
                <a:cxn ang="T12">
                  <a:pos x="T4" y="T5"/>
                </a:cxn>
                <a:cxn ang="T13">
                  <a:pos x="T6" y="T7"/>
                </a:cxn>
                <a:cxn ang="T14">
                  <a:pos x="T8" y="T9"/>
                </a:cxn>
              </a:cxnLst>
              <a:rect l="T15" t="T16" r="T17" b="T18"/>
              <a:pathLst>
                <a:path w="684" h="1014">
                  <a:moveTo>
                    <a:pt x="414" y="0"/>
                  </a:moveTo>
                  <a:lnTo>
                    <a:pt x="684" y="0"/>
                  </a:lnTo>
                  <a:lnTo>
                    <a:pt x="0" y="1014"/>
                  </a:lnTo>
                  <a:lnTo>
                    <a:pt x="618" y="1008"/>
                  </a:lnTo>
                  <a:lnTo>
                    <a:pt x="414"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717" name="Freeform 70"/>
            <p:cNvSpPr>
              <a:spLocks/>
            </p:cNvSpPr>
            <p:nvPr/>
          </p:nvSpPr>
          <p:spPr bwMode="auto">
            <a:xfrm>
              <a:off x="2922" y="1104"/>
              <a:ext cx="630" cy="1008"/>
            </a:xfrm>
            <a:custGeom>
              <a:avLst/>
              <a:gdLst>
                <a:gd name="T0" fmla="*/ 0 w 642"/>
                <a:gd name="T1" fmla="*/ 0 h 1008"/>
                <a:gd name="T2" fmla="*/ 276 w 642"/>
                <a:gd name="T3" fmla="*/ 0 h 1008"/>
                <a:gd name="T4" fmla="*/ 72 w 642"/>
                <a:gd name="T5" fmla="*/ 1008 h 1008"/>
                <a:gd name="T6" fmla="*/ 642 w 642"/>
                <a:gd name="T7" fmla="*/ 1008 h 1008"/>
                <a:gd name="T8" fmla="*/ 0 w 642"/>
                <a:gd name="T9" fmla="*/ 0 h 1008"/>
                <a:gd name="T10" fmla="*/ 0 60000 65536"/>
                <a:gd name="T11" fmla="*/ 0 60000 65536"/>
                <a:gd name="T12" fmla="*/ 0 60000 65536"/>
                <a:gd name="T13" fmla="*/ 0 60000 65536"/>
                <a:gd name="T14" fmla="*/ 0 60000 65536"/>
                <a:gd name="T15" fmla="*/ 0 w 642"/>
                <a:gd name="T16" fmla="*/ 0 h 1008"/>
                <a:gd name="T17" fmla="*/ 642 w 642"/>
                <a:gd name="T18" fmla="*/ 1008 h 1008"/>
              </a:gdLst>
              <a:ahLst/>
              <a:cxnLst>
                <a:cxn ang="T10">
                  <a:pos x="T0" y="T1"/>
                </a:cxn>
                <a:cxn ang="T11">
                  <a:pos x="T2" y="T3"/>
                </a:cxn>
                <a:cxn ang="T12">
                  <a:pos x="T4" y="T5"/>
                </a:cxn>
                <a:cxn ang="T13">
                  <a:pos x="T6" y="T7"/>
                </a:cxn>
                <a:cxn ang="T14">
                  <a:pos x="T8" y="T9"/>
                </a:cxn>
              </a:cxnLst>
              <a:rect l="T15" t="T16" r="T17" b="T18"/>
              <a:pathLst>
                <a:path w="642" h="1008">
                  <a:moveTo>
                    <a:pt x="0" y="0"/>
                  </a:moveTo>
                  <a:lnTo>
                    <a:pt x="276" y="0"/>
                  </a:lnTo>
                  <a:lnTo>
                    <a:pt x="72" y="1008"/>
                  </a:lnTo>
                  <a:lnTo>
                    <a:pt x="642" y="1008"/>
                  </a:lnTo>
                  <a:lnTo>
                    <a:pt x="0"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718" name="Freeform 71"/>
            <p:cNvSpPr>
              <a:spLocks/>
            </p:cNvSpPr>
            <p:nvPr/>
          </p:nvSpPr>
          <p:spPr bwMode="auto">
            <a:xfrm flipH="1">
              <a:off x="2070" y="1098"/>
              <a:ext cx="642" cy="1008"/>
            </a:xfrm>
            <a:custGeom>
              <a:avLst/>
              <a:gdLst>
                <a:gd name="T0" fmla="*/ 0 w 642"/>
                <a:gd name="T1" fmla="*/ 0 h 1008"/>
                <a:gd name="T2" fmla="*/ 276 w 642"/>
                <a:gd name="T3" fmla="*/ 0 h 1008"/>
                <a:gd name="T4" fmla="*/ 72 w 642"/>
                <a:gd name="T5" fmla="*/ 1008 h 1008"/>
                <a:gd name="T6" fmla="*/ 642 w 642"/>
                <a:gd name="T7" fmla="*/ 1008 h 1008"/>
                <a:gd name="T8" fmla="*/ 0 w 642"/>
                <a:gd name="T9" fmla="*/ 0 h 1008"/>
                <a:gd name="T10" fmla="*/ 0 60000 65536"/>
                <a:gd name="T11" fmla="*/ 0 60000 65536"/>
                <a:gd name="T12" fmla="*/ 0 60000 65536"/>
                <a:gd name="T13" fmla="*/ 0 60000 65536"/>
                <a:gd name="T14" fmla="*/ 0 60000 65536"/>
                <a:gd name="T15" fmla="*/ 0 w 642"/>
                <a:gd name="T16" fmla="*/ 0 h 1008"/>
                <a:gd name="T17" fmla="*/ 642 w 642"/>
                <a:gd name="T18" fmla="*/ 1008 h 1008"/>
              </a:gdLst>
              <a:ahLst/>
              <a:cxnLst>
                <a:cxn ang="T10">
                  <a:pos x="T0" y="T1"/>
                </a:cxn>
                <a:cxn ang="T11">
                  <a:pos x="T2" y="T3"/>
                </a:cxn>
                <a:cxn ang="T12">
                  <a:pos x="T4" y="T5"/>
                </a:cxn>
                <a:cxn ang="T13">
                  <a:pos x="T6" y="T7"/>
                </a:cxn>
                <a:cxn ang="T14">
                  <a:pos x="T8" y="T9"/>
                </a:cxn>
              </a:cxnLst>
              <a:rect l="T15" t="T16" r="T17" b="T18"/>
              <a:pathLst>
                <a:path w="642" h="1008">
                  <a:moveTo>
                    <a:pt x="0" y="0"/>
                  </a:moveTo>
                  <a:lnTo>
                    <a:pt x="276" y="0"/>
                  </a:lnTo>
                  <a:lnTo>
                    <a:pt x="72" y="1008"/>
                  </a:lnTo>
                  <a:lnTo>
                    <a:pt x="642" y="1008"/>
                  </a:lnTo>
                  <a:lnTo>
                    <a:pt x="0"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719" name="Freeform 75"/>
            <p:cNvSpPr>
              <a:spLocks/>
            </p:cNvSpPr>
            <p:nvPr/>
          </p:nvSpPr>
          <p:spPr bwMode="auto">
            <a:xfrm>
              <a:off x="2298" y="1104"/>
              <a:ext cx="558" cy="1014"/>
            </a:xfrm>
            <a:custGeom>
              <a:avLst/>
              <a:gdLst>
                <a:gd name="T0" fmla="*/ 270 w 558"/>
                <a:gd name="T1" fmla="*/ 0 h 1014"/>
                <a:gd name="T2" fmla="*/ 546 w 558"/>
                <a:gd name="T3" fmla="*/ 0 h 1014"/>
                <a:gd name="T4" fmla="*/ 0 w 558"/>
                <a:gd name="T5" fmla="*/ 1014 h 1014"/>
                <a:gd name="T6" fmla="*/ 558 w 558"/>
                <a:gd name="T7" fmla="*/ 1014 h 1014"/>
                <a:gd name="T8" fmla="*/ 270 w 558"/>
                <a:gd name="T9" fmla="*/ 0 h 1014"/>
                <a:gd name="T10" fmla="*/ 0 60000 65536"/>
                <a:gd name="T11" fmla="*/ 0 60000 65536"/>
                <a:gd name="T12" fmla="*/ 0 60000 65536"/>
                <a:gd name="T13" fmla="*/ 0 60000 65536"/>
                <a:gd name="T14" fmla="*/ 0 60000 65536"/>
                <a:gd name="T15" fmla="*/ 0 w 558"/>
                <a:gd name="T16" fmla="*/ 0 h 1014"/>
                <a:gd name="T17" fmla="*/ 558 w 558"/>
                <a:gd name="T18" fmla="*/ 1014 h 1014"/>
              </a:gdLst>
              <a:ahLst/>
              <a:cxnLst>
                <a:cxn ang="T10">
                  <a:pos x="T0" y="T1"/>
                </a:cxn>
                <a:cxn ang="T11">
                  <a:pos x="T2" y="T3"/>
                </a:cxn>
                <a:cxn ang="T12">
                  <a:pos x="T4" y="T5"/>
                </a:cxn>
                <a:cxn ang="T13">
                  <a:pos x="T6" y="T7"/>
                </a:cxn>
                <a:cxn ang="T14">
                  <a:pos x="T8" y="T9"/>
                </a:cxn>
              </a:cxnLst>
              <a:rect l="T15" t="T16" r="T17" b="T18"/>
              <a:pathLst>
                <a:path w="558" h="1014">
                  <a:moveTo>
                    <a:pt x="270" y="0"/>
                  </a:moveTo>
                  <a:lnTo>
                    <a:pt x="546" y="0"/>
                  </a:lnTo>
                  <a:lnTo>
                    <a:pt x="0" y="1014"/>
                  </a:lnTo>
                  <a:lnTo>
                    <a:pt x="558" y="1014"/>
                  </a:lnTo>
                  <a:lnTo>
                    <a:pt x="270"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720" name="Freeform 76"/>
            <p:cNvSpPr>
              <a:spLocks/>
            </p:cNvSpPr>
            <p:nvPr/>
          </p:nvSpPr>
          <p:spPr bwMode="auto">
            <a:xfrm flipH="1">
              <a:off x="2784" y="1098"/>
              <a:ext cx="558" cy="1014"/>
            </a:xfrm>
            <a:custGeom>
              <a:avLst/>
              <a:gdLst>
                <a:gd name="T0" fmla="*/ 270 w 558"/>
                <a:gd name="T1" fmla="*/ 0 h 1014"/>
                <a:gd name="T2" fmla="*/ 546 w 558"/>
                <a:gd name="T3" fmla="*/ 0 h 1014"/>
                <a:gd name="T4" fmla="*/ 0 w 558"/>
                <a:gd name="T5" fmla="*/ 1014 h 1014"/>
                <a:gd name="T6" fmla="*/ 558 w 558"/>
                <a:gd name="T7" fmla="*/ 1014 h 1014"/>
                <a:gd name="T8" fmla="*/ 270 w 558"/>
                <a:gd name="T9" fmla="*/ 0 h 1014"/>
                <a:gd name="T10" fmla="*/ 0 60000 65536"/>
                <a:gd name="T11" fmla="*/ 0 60000 65536"/>
                <a:gd name="T12" fmla="*/ 0 60000 65536"/>
                <a:gd name="T13" fmla="*/ 0 60000 65536"/>
                <a:gd name="T14" fmla="*/ 0 60000 65536"/>
                <a:gd name="T15" fmla="*/ 0 w 558"/>
                <a:gd name="T16" fmla="*/ 0 h 1014"/>
                <a:gd name="T17" fmla="*/ 558 w 558"/>
                <a:gd name="T18" fmla="*/ 1014 h 1014"/>
              </a:gdLst>
              <a:ahLst/>
              <a:cxnLst>
                <a:cxn ang="T10">
                  <a:pos x="T0" y="T1"/>
                </a:cxn>
                <a:cxn ang="T11">
                  <a:pos x="T2" y="T3"/>
                </a:cxn>
                <a:cxn ang="T12">
                  <a:pos x="T4" y="T5"/>
                </a:cxn>
                <a:cxn ang="T13">
                  <a:pos x="T6" y="T7"/>
                </a:cxn>
                <a:cxn ang="T14">
                  <a:pos x="T8" y="T9"/>
                </a:cxn>
              </a:cxnLst>
              <a:rect l="T15" t="T16" r="T17" b="T18"/>
              <a:pathLst>
                <a:path w="558" h="1014">
                  <a:moveTo>
                    <a:pt x="270" y="0"/>
                  </a:moveTo>
                  <a:lnTo>
                    <a:pt x="546" y="0"/>
                  </a:lnTo>
                  <a:lnTo>
                    <a:pt x="0" y="1014"/>
                  </a:lnTo>
                  <a:lnTo>
                    <a:pt x="558" y="1014"/>
                  </a:lnTo>
                  <a:lnTo>
                    <a:pt x="270"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721" name="Freeform 77"/>
            <p:cNvSpPr>
              <a:spLocks/>
            </p:cNvSpPr>
            <p:nvPr/>
          </p:nvSpPr>
          <p:spPr bwMode="auto">
            <a:xfrm>
              <a:off x="2567" y="1092"/>
              <a:ext cx="505" cy="1026"/>
            </a:xfrm>
            <a:custGeom>
              <a:avLst/>
              <a:gdLst>
                <a:gd name="T0" fmla="*/ 138 w 510"/>
                <a:gd name="T1" fmla="*/ 0 h 1026"/>
                <a:gd name="T2" fmla="*/ 372 w 510"/>
                <a:gd name="T3" fmla="*/ 0 h 1026"/>
                <a:gd name="T4" fmla="*/ 0 w 510"/>
                <a:gd name="T5" fmla="*/ 1026 h 1026"/>
                <a:gd name="T6" fmla="*/ 510 w 510"/>
                <a:gd name="T7" fmla="*/ 1026 h 1026"/>
                <a:gd name="T8" fmla="*/ 138 w 510"/>
                <a:gd name="T9" fmla="*/ 0 h 1026"/>
                <a:gd name="T10" fmla="*/ 0 60000 65536"/>
                <a:gd name="T11" fmla="*/ 0 60000 65536"/>
                <a:gd name="T12" fmla="*/ 0 60000 65536"/>
                <a:gd name="T13" fmla="*/ 0 60000 65536"/>
                <a:gd name="T14" fmla="*/ 0 60000 65536"/>
                <a:gd name="T15" fmla="*/ 0 w 510"/>
                <a:gd name="T16" fmla="*/ 0 h 1026"/>
                <a:gd name="T17" fmla="*/ 510 w 510"/>
                <a:gd name="T18" fmla="*/ 1026 h 1026"/>
              </a:gdLst>
              <a:ahLst/>
              <a:cxnLst>
                <a:cxn ang="T10">
                  <a:pos x="T0" y="T1"/>
                </a:cxn>
                <a:cxn ang="T11">
                  <a:pos x="T2" y="T3"/>
                </a:cxn>
                <a:cxn ang="T12">
                  <a:pos x="T4" y="T5"/>
                </a:cxn>
                <a:cxn ang="T13">
                  <a:pos x="T6" y="T7"/>
                </a:cxn>
                <a:cxn ang="T14">
                  <a:pos x="T8" y="T9"/>
                </a:cxn>
              </a:cxnLst>
              <a:rect l="T15" t="T16" r="T17" b="T18"/>
              <a:pathLst>
                <a:path w="510" h="1026">
                  <a:moveTo>
                    <a:pt x="138" y="0"/>
                  </a:moveTo>
                  <a:lnTo>
                    <a:pt x="372" y="0"/>
                  </a:lnTo>
                  <a:lnTo>
                    <a:pt x="0" y="1026"/>
                  </a:lnTo>
                  <a:lnTo>
                    <a:pt x="510" y="1026"/>
                  </a:lnTo>
                  <a:lnTo>
                    <a:pt x="13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722" name="Line 78"/>
            <p:cNvSpPr>
              <a:spLocks noChangeShapeType="1"/>
            </p:cNvSpPr>
            <p:nvPr/>
          </p:nvSpPr>
          <p:spPr bwMode="auto">
            <a:xfrm>
              <a:off x="1866" y="2118"/>
              <a:ext cx="1902" cy="0"/>
            </a:xfrm>
            <a:prstGeom prst="line">
              <a:avLst/>
            </a:prstGeom>
            <a:noFill/>
            <a:ln w="28575">
              <a:solidFill>
                <a:schemeClr val="tx1"/>
              </a:solidFill>
              <a:round/>
              <a:headEnd/>
              <a:tailEnd/>
            </a:ln>
          </p:spPr>
          <p:txBody>
            <a:bodyPr/>
            <a:lstStyle/>
            <a:p>
              <a:endParaRPr lang="en-US" baseline="0">
                <a:latin typeface="Calibri"/>
                <a:cs typeface="Calibri"/>
              </a:endParaRPr>
            </a:p>
          </p:txBody>
        </p:sp>
        <p:sp>
          <p:nvSpPr>
            <p:cNvPr id="27723" name="Line 79"/>
            <p:cNvSpPr>
              <a:spLocks noChangeShapeType="1"/>
            </p:cNvSpPr>
            <p:nvPr/>
          </p:nvSpPr>
          <p:spPr bwMode="auto">
            <a:xfrm>
              <a:off x="2208" y="1104"/>
              <a:ext cx="1176" cy="0"/>
            </a:xfrm>
            <a:prstGeom prst="line">
              <a:avLst/>
            </a:prstGeom>
            <a:noFill/>
            <a:ln w="28575">
              <a:solidFill>
                <a:schemeClr val="tx1"/>
              </a:solidFill>
              <a:round/>
              <a:headEnd/>
              <a:tailEnd/>
            </a:ln>
          </p:spPr>
          <p:txBody>
            <a:bodyPr/>
            <a:lstStyle/>
            <a:p>
              <a:endParaRPr lang="en-US" baseline="0">
                <a:latin typeface="Calibri"/>
                <a:cs typeface="Calibri"/>
              </a:endParaRPr>
            </a:p>
          </p:txBody>
        </p:sp>
      </p:grpSp>
      <p:sp>
        <p:nvSpPr>
          <p:cNvPr id="27712" name="Line 99"/>
          <p:cNvSpPr>
            <a:spLocks noChangeShapeType="1"/>
          </p:cNvSpPr>
          <p:nvPr/>
        </p:nvSpPr>
        <p:spPr bwMode="auto">
          <a:xfrm>
            <a:off x="3868688" y="2618921"/>
            <a:ext cx="1971675" cy="0"/>
          </a:xfrm>
          <a:prstGeom prst="line">
            <a:avLst/>
          </a:prstGeom>
          <a:noFill/>
          <a:ln w="9525">
            <a:solidFill>
              <a:schemeClr val="tx1"/>
            </a:solidFill>
            <a:prstDash val="dash"/>
            <a:round/>
            <a:headEnd/>
            <a:tailEnd/>
          </a:ln>
        </p:spPr>
        <p:txBody>
          <a:bodyPr/>
          <a:lstStyle/>
          <a:p>
            <a:endParaRPr lang="en-US" baseline="0">
              <a:latin typeface="Calibri"/>
              <a:cs typeface="Calibri"/>
            </a:endParaRPr>
          </a:p>
        </p:txBody>
      </p:sp>
      <p:sp>
        <p:nvSpPr>
          <p:cNvPr id="27713" name="Text Box 101"/>
          <p:cNvSpPr txBox="1">
            <a:spLocks noChangeArrowheads="1"/>
          </p:cNvSpPr>
          <p:nvPr/>
        </p:nvSpPr>
        <p:spPr bwMode="auto">
          <a:xfrm>
            <a:off x="4205238" y="1694996"/>
            <a:ext cx="1222194" cy="369332"/>
          </a:xfrm>
          <a:prstGeom prst="rect">
            <a:avLst/>
          </a:prstGeom>
          <a:noFill/>
          <a:ln w="9525">
            <a:noFill/>
            <a:miter lim="800000"/>
            <a:headEnd/>
            <a:tailEnd/>
          </a:ln>
        </p:spPr>
        <p:txBody>
          <a:bodyPr wrap="none">
            <a:spAutoFit/>
          </a:bodyPr>
          <a:lstStyle/>
          <a:p>
            <a:r>
              <a:rPr lang="en-US" sz="1800" b="1" baseline="0" dirty="0">
                <a:solidFill>
                  <a:srgbClr val="1269B0"/>
                </a:solidFill>
                <a:latin typeface="Calibri"/>
                <a:cs typeface="Calibri"/>
              </a:rPr>
              <a:t>converging</a:t>
            </a:r>
          </a:p>
        </p:txBody>
      </p:sp>
      <p:grpSp>
        <p:nvGrpSpPr>
          <p:cNvPr id="8" name="Group 95"/>
          <p:cNvGrpSpPr>
            <a:grpSpLocks/>
          </p:cNvGrpSpPr>
          <p:nvPr/>
        </p:nvGrpSpPr>
        <p:grpSpPr bwMode="auto">
          <a:xfrm>
            <a:off x="6516638" y="2066471"/>
            <a:ext cx="1752600" cy="1609725"/>
            <a:chOff x="3756" y="1104"/>
            <a:chExt cx="1398" cy="1014"/>
          </a:xfrm>
        </p:grpSpPr>
        <p:sp>
          <p:nvSpPr>
            <p:cNvPr id="27691" name="Rectangle 34"/>
            <p:cNvSpPr>
              <a:spLocks noChangeArrowheads="1"/>
            </p:cNvSpPr>
            <p:nvPr/>
          </p:nvSpPr>
          <p:spPr bwMode="auto">
            <a:xfrm flipV="1">
              <a:off x="3804" y="1286"/>
              <a:ext cx="1296" cy="280"/>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grpSp>
          <p:nvGrpSpPr>
            <p:cNvPr id="9" name="Group 35"/>
            <p:cNvGrpSpPr>
              <a:grpSpLocks/>
            </p:cNvGrpSpPr>
            <p:nvPr/>
          </p:nvGrpSpPr>
          <p:grpSpPr bwMode="auto">
            <a:xfrm flipV="1">
              <a:off x="3888" y="1278"/>
              <a:ext cx="488" cy="288"/>
              <a:chOff x="2238" y="1296"/>
              <a:chExt cx="564" cy="414"/>
            </a:xfrm>
          </p:grpSpPr>
          <p:sp>
            <p:nvSpPr>
              <p:cNvPr id="27707" name="Line 36"/>
              <p:cNvSpPr>
                <a:spLocks noChangeShapeType="1"/>
              </p:cNvSpPr>
              <p:nvPr/>
            </p:nvSpPr>
            <p:spPr bwMode="auto">
              <a:xfrm flipH="1">
                <a:off x="2238" y="1296"/>
                <a:ext cx="90" cy="414"/>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08" name="Line 37"/>
              <p:cNvSpPr>
                <a:spLocks noChangeShapeType="1"/>
              </p:cNvSpPr>
              <p:nvPr/>
            </p:nvSpPr>
            <p:spPr bwMode="auto">
              <a:xfrm flipH="1">
                <a:off x="2412" y="1302"/>
                <a:ext cx="72"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09" name="Line 38"/>
              <p:cNvSpPr>
                <a:spLocks noChangeShapeType="1"/>
              </p:cNvSpPr>
              <p:nvPr/>
            </p:nvSpPr>
            <p:spPr bwMode="auto">
              <a:xfrm flipH="1">
                <a:off x="2598" y="1302"/>
                <a:ext cx="42" cy="408"/>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10" name="Line 39"/>
              <p:cNvSpPr>
                <a:spLocks noChangeShapeType="1"/>
              </p:cNvSpPr>
              <p:nvPr/>
            </p:nvSpPr>
            <p:spPr bwMode="auto">
              <a:xfrm flipH="1">
                <a:off x="2778" y="1296"/>
                <a:ext cx="24" cy="408"/>
              </a:xfrm>
              <a:prstGeom prst="line">
                <a:avLst/>
              </a:prstGeom>
              <a:noFill/>
              <a:ln w="57150">
                <a:solidFill>
                  <a:srgbClr val="1269B0"/>
                </a:solidFill>
                <a:round/>
                <a:headEnd/>
                <a:tailEnd/>
              </a:ln>
            </p:spPr>
            <p:txBody>
              <a:bodyPr/>
              <a:lstStyle/>
              <a:p>
                <a:endParaRPr lang="en-US" baseline="0">
                  <a:latin typeface="Calibri"/>
                  <a:cs typeface="Calibri"/>
                </a:endParaRPr>
              </a:p>
            </p:txBody>
          </p:sp>
        </p:grpSp>
        <p:grpSp>
          <p:nvGrpSpPr>
            <p:cNvPr id="10" name="Group 40"/>
            <p:cNvGrpSpPr>
              <a:grpSpLocks/>
            </p:cNvGrpSpPr>
            <p:nvPr/>
          </p:nvGrpSpPr>
          <p:grpSpPr bwMode="auto">
            <a:xfrm flipH="1" flipV="1">
              <a:off x="4512" y="1278"/>
              <a:ext cx="476" cy="288"/>
              <a:chOff x="2238" y="1296"/>
              <a:chExt cx="564" cy="414"/>
            </a:xfrm>
          </p:grpSpPr>
          <p:sp>
            <p:nvSpPr>
              <p:cNvPr id="27703" name="Line 41"/>
              <p:cNvSpPr>
                <a:spLocks noChangeShapeType="1"/>
              </p:cNvSpPr>
              <p:nvPr/>
            </p:nvSpPr>
            <p:spPr bwMode="auto">
              <a:xfrm flipH="1">
                <a:off x="2238" y="1296"/>
                <a:ext cx="90" cy="414"/>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04" name="Line 42"/>
              <p:cNvSpPr>
                <a:spLocks noChangeShapeType="1"/>
              </p:cNvSpPr>
              <p:nvPr/>
            </p:nvSpPr>
            <p:spPr bwMode="auto">
              <a:xfrm flipH="1">
                <a:off x="2412" y="1302"/>
                <a:ext cx="72"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05" name="Line 43"/>
              <p:cNvSpPr>
                <a:spLocks noChangeShapeType="1"/>
              </p:cNvSpPr>
              <p:nvPr/>
            </p:nvSpPr>
            <p:spPr bwMode="auto">
              <a:xfrm flipH="1">
                <a:off x="2598" y="1302"/>
                <a:ext cx="42" cy="408"/>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706" name="Line 44"/>
              <p:cNvSpPr>
                <a:spLocks noChangeShapeType="1"/>
              </p:cNvSpPr>
              <p:nvPr/>
            </p:nvSpPr>
            <p:spPr bwMode="auto">
              <a:xfrm flipH="1">
                <a:off x="2778" y="1296"/>
                <a:ext cx="24" cy="408"/>
              </a:xfrm>
              <a:prstGeom prst="line">
                <a:avLst/>
              </a:prstGeom>
              <a:noFill/>
              <a:ln w="57150">
                <a:solidFill>
                  <a:srgbClr val="1269B0"/>
                </a:solidFill>
                <a:round/>
                <a:headEnd/>
                <a:tailEnd/>
              </a:ln>
            </p:spPr>
            <p:txBody>
              <a:bodyPr/>
              <a:lstStyle/>
              <a:p>
                <a:endParaRPr lang="en-US" baseline="0">
                  <a:latin typeface="Calibri"/>
                  <a:cs typeface="Calibri"/>
                </a:endParaRPr>
              </a:p>
            </p:txBody>
          </p:sp>
        </p:grpSp>
        <p:sp>
          <p:nvSpPr>
            <p:cNvPr id="27694" name="Freeform 57"/>
            <p:cNvSpPr>
              <a:spLocks/>
            </p:cNvSpPr>
            <p:nvPr/>
          </p:nvSpPr>
          <p:spPr bwMode="auto">
            <a:xfrm>
              <a:off x="3798" y="1110"/>
              <a:ext cx="618" cy="1008"/>
            </a:xfrm>
            <a:custGeom>
              <a:avLst/>
              <a:gdLst>
                <a:gd name="T0" fmla="*/ 0 w 642"/>
                <a:gd name="T1" fmla="*/ 0 h 1008"/>
                <a:gd name="T2" fmla="*/ 276 w 642"/>
                <a:gd name="T3" fmla="*/ 0 h 1008"/>
                <a:gd name="T4" fmla="*/ 72 w 642"/>
                <a:gd name="T5" fmla="*/ 1008 h 1008"/>
                <a:gd name="T6" fmla="*/ 642 w 642"/>
                <a:gd name="T7" fmla="*/ 1008 h 1008"/>
                <a:gd name="T8" fmla="*/ 0 w 642"/>
                <a:gd name="T9" fmla="*/ 0 h 1008"/>
                <a:gd name="T10" fmla="*/ 0 60000 65536"/>
                <a:gd name="T11" fmla="*/ 0 60000 65536"/>
                <a:gd name="T12" fmla="*/ 0 60000 65536"/>
                <a:gd name="T13" fmla="*/ 0 60000 65536"/>
                <a:gd name="T14" fmla="*/ 0 60000 65536"/>
                <a:gd name="T15" fmla="*/ 0 w 642"/>
                <a:gd name="T16" fmla="*/ 0 h 1008"/>
                <a:gd name="T17" fmla="*/ 642 w 642"/>
                <a:gd name="T18" fmla="*/ 1008 h 1008"/>
              </a:gdLst>
              <a:ahLst/>
              <a:cxnLst>
                <a:cxn ang="T10">
                  <a:pos x="T0" y="T1"/>
                </a:cxn>
                <a:cxn ang="T11">
                  <a:pos x="T2" y="T3"/>
                </a:cxn>
                <a:cxn ang="T12">
                  <a:pos x="T4" y="T5"/>
                </a:cxn>
                <a:cxn ang="T13">
                  <a:pos x="T6" y="T7"/>
                </a:cxn>
                <a:cxn ang="T14">
                  <a:pos x="T8" y="T9"/>
                </a:cxn>
              </a:cxnLst>
              <a:rect l="T15" t="T16" r="T17" b="T18"/>
              <a:pathLst>
                <a:path w="642" h="1008">
                  <a:moveTo>
                    <a:pt x="0" y="0"/>
                  </a:moveTo>
                  <a:lnTo>
                    <a:pt x="276" y="0"/>
                  </a:lnTo>
                  <a:lnTo>
                    <a:pt x="72" y="1008"/>
                  </a:lnTo>
                  <a:lnTo>
                    <a:pt x="642" y="1008"/>
                  </a:lnTo>
                  <a:lnTo>
                    <a:pt x="0"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95" name="Freeform 72"/>
            <p:cNvSpPr>
              <a:spLocks/>
            </p:cNvSpPr>
            <p:nvPr/>
          </p:nvSpPr>
          <p:spPr bwMode="auto">
            <a:xfrm flipH="1">
              <a:off x="4464" y="1104"/>
              <a:ext cx="618" cy="1008"/>
            </a:xfrm>
            <a:custGeom>
              <a:avLst/>
              <a:gdLst>
                <a:gd name="T0" fmla="*/ 0 w 642"/>
                <a:gd name="T1" fmla="*/ 0 h 1008"/>
                <a:gd name="T2" fmla="*/ 276 w 642"/>
                <a:gd name="T3" fmla="*/ 0 h 1008"/>
                <a:gd name="T4" fmla="*/ 72 w 642"/>
                <a:gd name="T5" fmla="*/ 1008 h 1008"/>
                <a:gd name="T6" fmla="*/ 642 w 642"/>
                <a:gd name="T7" fmla="*/ 1008 h 1008"/>
                <a:gd name="T8" fmla="*/ 0 w 642"/>
                <a:gd name="T9" fmla="*/ 0 h 1008"/>
                <a:gd name="T10" fmla="*/ 0 60000 65536"/>
                <a:gd name="T11" fmla="*/ 0 60000 65536"/>
                <a:gd name="T12" fmla="*/ 0 60000 65536"/>
                <a:gd name="T13" fmla="*/ 0 60000 65536"/>
                <a:gd name="T14" fmla="*/ 0 60000 65536"/>
                <a:gd name="T15" fmla="*/ 0 w 642"/>
                <a:gd name="T16" fmla="*/ 0 h 1008"/>
                <a:gd name="T17" fmla="*/ 642 w 642"/>
                <a:gd name="T18" fmla="*/ 1008 h 1008"/>
              </a:gdLst>
              <a:ahLst/>
              <a:cxnLst>
                <a:cxn ang="T10">
                  <a:pos x="T0" y="T1"/>
                </a:cxn>
                <a:cxn ang="T11">
                  <a:pos x="T2" y="T3"/>
                </a:cxn>
                <a:cxn ang="T12">
                  <a:pos x="T4" y="T5"/>
                </a:cxn>
                <a:cxn ang="T13">
                  <a:pos x="T6" y="T7"/>
                </a:cxn>
                <a:cxn ang="T14">
                  <a:pos x="T8" y="T9"/>
                </a:cxn>
              </a:cxnLst>
              <a:rect l="T15" t="T16" r="T17" b="T18"/>
              <a:pathLst>
                <a:path w="642" h="1008">
                  <a:moveTo>
                    <a:pt x="0" y="0"/>
                  </a:moveTo>
                  <a:lnTo>
                    <a:pt x="276" y="0"/>
                  </a:lnTo>
                  <a:lnTo>
                    <a:pt x="72" y="1008"/>
                  </a:lnTo>
                  <a:lnTo>
                    <a:pt x="642" y="1008"/>
                  </a:lnTo>
                  <a:lnTo>
                    <a:pt x="0"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96" name="Freeform 82"/>
            <p:cNvSpPr>
              <a:spLocks/>
            </p:cNvSpPr>
            <p:nvPr/>
          </p:nvSpPr>
          <p:spPr bwMode="auto">
            <a:xfrm>
              <a:off x="3948" y="1116"/>
              <a:ext cx="600" cy="1002"/>
            </a:xfrm>
            <a:custGeom>
              <a:avLst/>
              <a:gdLst>
                <a:gd name="T0" fmla="*/ 0 w 600"/>
                <a:gd name="T1" fmla="*/ 0 h 1002"/>
                <a:gd name="T2" fmla="*/ 246 w 600"/>
                <a:gd name="T3" fmla="*/ 0 h 1002"/>
                <a:gd name="T4" fmla="*/ 54 w 600"/>
                <a:gd name="T5" fmla="*/ 1002 h 1002"/>
                <a:gd name="T6" fmla="*/ 600 w 600"/>
                <a:gd name="T7" fmla="*/ 1002 h 1002"/>
                <a:gd name="T8" fmla="*/ 0 w 600"/>
                <a:gd name="T9" fmla="*/ 0 h 1002"/>
                <a:gd name="T10" fmla="*/ 0 60000 65536"/>
                <a:gd name="T11" fmla="*/ 0 60000 65536"/>
                <a:gd name="T12" fmla="*/ 0 60000 65536"/>
                <a:gd name="T13" fmla="*/ 0 60000 65536"/>
                <a:gd name="T14" fmla="*/ 0 60000 65536"/>
                <a:gd name="T15" fmla="*/ 0 w 600"/>
                <a:gd name="T16" fmla="*/ 0 h 1002"/>
                <a:gd name="T17" fmla="*/ 600 w 600"/>
                <a:gd name="T18" fmla="*/ 1002 h 1002"/>
              </a:gdLst>
              <a:ahLst/>
              <a:cxnLst>
                <a:cxn ang="T10">
                  <a:pos x="T0" y="T1"/>
                </a:cxn>
                <a:cxn ang="T11">
                  <a:pos x="T2" y="T3"/>
                </a:cxn>
                <a:cxn ang="T12">
                  <a:pos x="T4" y="T5"/>
                </a:cxn>
                <a:cxn ang="T13">
                  <a:pos x="T6" y="T7"/>
                </a:cxn>
                <a:cxn ang="T14">
                  <a:pos x="T8" y="T9"/>
                </a:cxn>
              </a:cxnLst>
              <a:rect l="T15" t="T16" r="T17" b="T18"/>
              <a:pathLst>
                <a:path w="600" h="1002">
                  <a:moveTo>
                    <a:pt x="0" y="0"/>
                  </a:moveTo>
                  <a:lnTo>
                    <a:pt x="246" y="0"/>
                  </a:lnTo>
                  <a:lnTo>
                    <a:pt x="54" y="1002"/>
                  </a:lnTo>
                  <a:lnTo>
                    <a:pt x="600" y="1002"/>
                  </a:lnTo>
                  <a:lnTo>
                    <a:pt x="0"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97" name="Freeform 83"/>
            <p:cNvSpPr>
              <a:spLocks/>
            </p:cNvSpPr>
            <p:nvPr/>
          </p:nvSpPr>
          <p:spPr bwMode="auto">
            <a:xfrm flipH="1">
              <a:off x="4320" y="1110"/>
              <a:ext cx="600" cy="1002"/>
            </a:xfrm>
            <a:custGeom>
              <a:avLst/>
              <a:gdLst>
                <a:gd name="T0" fmla="*/ 0 w 600"/>
                <a:gd name="T1" fmla="*/ 0 h 1002"/>
                <a:gd name="T2" fmla="*/ 246 w 600"/>
                <a:gd name="T3" fmla="*/ 0 h 1002"/>
                <a:gd name="T4" fmla="*/ 54 w 600"/>
                <a:gd name="T5" fmla="*/ 1002 h 1002"/>
                <a:gd name="T6" fmla="*/ 600 w 600"/>
                <a:gd name="T7" fmla="*/ 1002 h 1002"/>
                <a:gd name="T8" fmla="*/ 0 w 600"/>
                <a:gd name="T9" fmla="*/ 0 h 1002"/>
                <a:gd name="T10" fmla="*/ 0 60000 65536"/>
                <a:gd name="T11" fmla="*/ 0 60000 65536"/>
                <a:gd name="T12" fmla="*/ 0 60000 65536"/>
                <a:gd name="T13" fmla="*/ 0 60000 65536"/>
                <a:gd name="T14" fmla="*/ 0 60000 65536"/>
                <a:gd name="T15" fmla="*/ 0 w 600"/>
                <a:gd name="T16" fmla="*/ 0 h 1002"/>
                <a:gd name="T17" fmla="*/ 600 w 600"/>
                <a:gd name="T18" fmla="*/ 1002 h 1002"/>
              </a:gdLst>
              <a:ahLst/>
              <a:cxnLst>
                <a:cxn ang="T10">
                  <a:pos x="T0" y="T1"/>
                </a:cxn>
                <a:cxn ang="T11">
                  <a:pos x="T2" y="T3"/>
                </a:cxn>
                <a:cxn ang="T12">
                  <a:pos x="T4" y="T5"/>
                </a:cxn>
                <a:cxn ang="T13">
                  <a:pos x="T6" y="T7"/>
                </a:cxn>
                <a:cxn ang="T14">
                  <a:pos x="T8" y="T9"/>
                </a:cxn>
              </a:cxnLst>
              <a:rect l="T15" t="T16" r="T17" b="T18"/>
              <a:pathLst>
                <a:path w="600" h="1002">
                  <a:moveTo>
                    <a:pt x="0" y="0"/>
                  </a:moveTo>
                  <a:lnTo>
                    <a:pt x="246" y="0"/>
                  </a:lnTo>
                  <a:lnTo>
                    <a:pt x="54" y="1002"/>
                  </a:lnTo>
                  <a:lnTo>
                    <a:pt x="600" y="1002"/>
                  </a:lnTo>
                  <a:lnTo>
                    <a:pt x="0"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98" name="Freeform 86"/>
            <p:cNvSpPr>
              <a:spLocks/>
            </p:cNvSpPr>
            <p:nvPr/>
          </p:nvSpPr>
          <p:spPr bwMode="auto">
            <a:xfrm>
              <a:off x="4086" y="1110"/>
              <a:ext cx="528" cy="1002"/>
            </a:xfrm>
            <a:custGeom>
              <a:avLst/>
              <a:gdLst>
                <a:gd name="T0" fmla="*/ 48 w 528"/>
                <a:gd name="T1" fmla="*/ 0 h 1002"/>
                <a:gd name="T2" fmla="*/ 306 w 528"/>
                <a:gd name="T3" fmla="*/ 0 h 1002"/>
                <a:gd name="T4" fmla="*/ 0 w 528"/>
                <a:gd name="T5" fmla="*/ 1002 h 1002"/>
                <a:gd name="T6" fmla="*/ 528 w 528"/>
                <a:gd name="T7" fmla="*/ 1002 h 1002"/>
                <a:gd name="T8" fmla="*/ 48 w 528"/>
                <a:gd name="T9" fmla="*/ 0 h 1002"/>
                <a:gd name="T10" fmla="*/ 0 60000 65536"/>
                <a:gd name="T11" fmla="*/ 0 60000 65536"/>
                <a:gd name="T12" fmla="*/ 0 60000 65536"/>
                <a:gd name="T13" fmla="*/ 0 60000 65536"/>
                <a:gd name="T14" fmla="*/ 0 60000 65536"/>
                <a:gd name="T15" fmla="*/ 0 w 528"/>
                <a:gd name="T16" fmla="*/ 0 h 1002"/>
                <a:gd name="T17" fmla="*/ 528 w 528"/>
                <a:gd name="T18" fmla="*/ 1002 h 1002"/>
              </a:gdLst>
              <a:ahLst/>
              <a:cxnLst>
                <a:cxn ang="T10">
                  <a:pos x="T0" y="T1"/>
                </a:cxn>
                <a:cxn ang="T11">
                  <a:pos x="T2" y="T3"/>
                </a:cxn>
                <a:cxn ang="T12">
                  <a:pos x="T4" y="T5"/>
                </a:cxn>
                <a:cxn ang="T13">
                  <a:pos x="T6" y="T7"/>
                </a:cxn>
                <a:cxn ang="T14">
                  <a:pos x="T8" y="T9"/>
                </a:cxn>
              </a:cxnLst>
              <a:rect l="T15" t="T16" r="T17" b="T18"/>
              <a:pathLst>
                <a:path w="528" h="1002">
                  <a:moveTo>
                    <a:pt x="48" y="0"/>
                  </a:moveTo>
                  <a:lnTo>
                    <a:pt x="306" y="0"/>
                  </a:lnTo>
                  <a:lnTo>
                    <a:pt x="0" y="1002"/>
                  </a:lnTo>
                  <a:lnTo>
                    <a:pt x="528" y="1002"/>
                  </a:lnTo>
                  <a:lnTo>
                    <a:pt x="4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99" name="Freeform 87"/>
            <p:cNvSpPr>
              <a:spLocks/>
            </p:cNvSpPr>
            <p:nvPr/>
          </p:nvSpPr>
          <p:spPr bwMode="auto">
            <a:xfrm flipH="1">
              <a:off x="4266" y="1110"/>
              <a:ext cx="528" cy="1002"/>
            </a:xfrm>
            <a:custGeom>
              <a:avLst/>
              <a:gdLst>
                <a:gd name="T0" fmla="*/ 48 w 528"/>
                <a:gd name="T1" fmla="*/ 0 h 1002"/>
                <a:gd name="T2" fmla="*/ 306 w 528"/>
                <a:gd name="T3" fmla="*/ 0 h 1002"/>
                <a:gd name="T4" fmla="*/ 0 w 528"/>
                <a:gd name="T5" fmla="*/ 1002 h 1002"/>
                <a:gd name="T6" fmla="*/ 528 w 528"/>
                <a:gd name="T7" fmla="*/ 1002 h 1002"/>
                <a:gd name="T8" fmla="*/ 48 w 528"/>
                <a:gd name="T9" fmla="*/ 0 h 1002"/>
                <a:gd name="T10" fmla="*/ 0 60000 65536"/>
                <a:gd name="T11" fmla="*/ 0 60000 65536"/>
                <a:gd name="T12" fmla="*/ 0 60000 65536"/>
                <a:gd name="T13" fmla="*/ 0 60000 65536"/>
                <a:gd name="T14" fmla="*/ 0 60000 65536"/>
                <a:gd name="T15" fmla="*/ 0 w 528"/>
                <a:gd name="T16" fmla="*/ 0 h 1002"/>
                <a:gd name="T17" fmla="*/ 528 w 528"/>
                <a:gd name="T18" fmla="*/ 1002 h 1002"/>
              </a:gdLst>
              <a:ahLst/>
              <a:cxnLst>
                <a:cxn ang="T10">
                  <a:pos x="T0" y="T1"/>
                </a:cxn>
                <a:cxn ang="T11">
                  <a:pos x="T2" y="T3"/>
                </a:cxn>
                <a:cxn ang="T12">
                  <a:pos x="T4" y="T5"/>
                </a:cxn>
                <a:cxn ang="T13">
                  <a:pos x="T6" y="T7"/>
                </a:cxn>
                <a:cxn ang="T14">
                  <a:pos x="T8" y="T9"/>
                </a:cxn>
              </a:cxnLst>
              <a:rect l="T15" t="T16" r="T17" b="T18"/>
              <a:pathLst>
                <a:path w="528" h="1002">
                  <a:moveTo>
                    <a:pt x="48" y="0"/>
                  </a:moveTo>
                  <a:lnTo>
                    <a:pt x="306" y="0"/>
                  </a:lnTo>
                  <a:lnTo>
                    <a:pt x="0" y="1002"/>
                  </a:lnTo>
                  <a:lnTo>
                    <a:pt x="528" y="1002"/>
                  </a:lnTo>
                  <a:lnTo>
                    <a:pt x="4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700" name="Freeform 90"/>
            <p:cNvSpPr>
              <a:spLocks/>
            </p:cNvSpPr>
            <p:nvPr/>
          </p:nvSpPr>
          <p:spPr bwMode="auto">
            <a:xfrm>
              <a:off x="4170" y="1110"/>
              <a:ext cx="552" cy="1008"/>
            </a:xfrm>
            <a:custGeom>
              <a:avLst/>
              <a:gdLst>
                <a:gd name="T0" fmla="*/ 132 w 552"/>
                <a:gd name="T1" fmla="*/ 0 h 1008"/>
                <a:gd name="T2" fmla="*/ 414 w 552"/>
                <a:gd name="T3" fmla="*/ 0 h 1008"/>
                <a:gd name="T4" fmla="*/ 0 w 552"/>
                <a:gd name="T5" fmla="*/ 1008 h 1008"/>
                <a:gd name="T6" fmla="*/ 552 w 552"/>
                <a:gd name="T7" fmla="*/ 1008 h 1008"/>
                <a:gd name="T8" fmla="*/ 132 w 552"/>
                <a:gd name="T9" fmla="*/ 0 h 1008"/>
                <a:gd name="T10" fmla="*/ 0 60000 65536"/>
                <a:gd name="T11" fmla="*/ 0 60000 65536"/>
                <a:gd name="T12" fmla="*/ 0 60000 65536"/>
                <a:gd name="T13" fmla="*/ 0 60000 65536"/>
                <a:gd name="T14" fmla="*/ 0 60000 65536"/>
                <a:gd name="T15" fmla="*/ 0 w 552"/>
                <a:gd name="T16" fmla="*/ 0 h 1008"/>
                <a:gd name="T17" fmla="*/ 552 w 552"/>
                <a:gd name="T18" fmla="*/ 1008 h 1008"/>
              </a:gdLst>
              <a:ahLst/>
              <a:cxnLst>
                <a:cxn ang="T10">
                  <a:pos x="T0" y="T1"/>
                </a:cxn>
                <a:cxn ang="T11">
                  <a:pos x="T2" y="T3"/>
                </a:cxn>
                <a:cxn ang="T12">
                  <a:pos x="T4" y="T5"/>
                </a:cxn>
                <a:cxn ang="T13">
                  <a:pos x="T6" y="T7"/>
                </a:cxn>
                <a:cxn ang="T14">
                  <a:pos x="T8" y="T9"/>
                </a:cxn>
              </a:cxnLst>
              <a:rect l="T15" t="T16" r="T17" b="T18"/>
              <a:pathLst>
                <a:path w="552" h="1008">
                  <a:moveTo>
                    <a:pt x="132" y="0"/>
                  </a:moveTo>
                  <a:lnTo>
                    <a:pt x="414" y="0"/>
                  </a:lnTo>
                  <a:lnTo>
                    <a:pt x="0" y="1008"/>
                  </a:lnTo>
                  <a:lnTo>
                    <a:pt x="552" y="1008"/>
                  </a:lnTo>
                  <a:lnTo>
                    <a:pt x="132"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701" name="Line 92"/>
            <p:cNvSpPr>
              <a:spLocks noChangeShapeType="1"/>
            </p:cNvSpPr>
            <p:nvPr/>
          </p:nvSpPr>
          <p:spPr bwMode="auto">
            <a:xfrm>
              <a:off x="3756" y="1110"/>
              <a:ext cx="1362" cy="0"/>
            </a:xfrm>
            <a:prstGeom prst="line">
              <a:avLst/>
            </a:prstGeom>
            <a:noFill/>
            <a:ln w="28575">
              <a:solidFill>
                <a:schemeClr val="tx1"/>
              </a:solidFill>
              <a:round/>
              <a:headEnd/>
              <a:tailEnd/>
            </a:ln>
          </p:spPr>
          <p:txBody>
            <a:bodyPr/>
            <a:lstStyle/>
            <a:p>
              <a:endParaRPr lang="en-US" baseline="0">
                <a:latin typeface="Calibri"/>
                <a:cs typeface="Calibri"/>
              </a:endParaRPr>
            </a:p>
          </p:txBody>
        </p:sp>
        <p:sp>
          <p:nvSpPr>
            <p:cNvPr id="27702" name="Line 94"/>
            <p:cNvSpPr>
              <a:spLocks noChangeShapeType="1"/>
            </p:cNvSpPr>
            <p:nvPr/>
          </p:nvSpPr>
          <p:spPr bwMode="auto">
            <a:xfrm>
              <a:off x="3792" y="2112"/>
              <a:ext cx="1362" cy="0"/>
            </a:xfrm>
            <a:prstGeom prst="line">
              <a:avLst/>
            </a:prstGeom>
            <a:noFill/>
            <a:ln w="28575">
              <a:solidFill>
                <a:schemeClr val="tx1"/>
              </a:solidFill>
              <a:round/>
              <a:headEnd/>
              <a:tailEnd/>
            </a:ln>
          </p:spPr>
          <p:txBody>
            <a:bodyPr/>
            <a:lstStyle/>
            <a:p>
              <a:endParaRPr lang="en-US" baseline="0">
                <a:latin typeface="Calibri"/>
                <a:cs typeface="Calibri"/>
              </a:endParaRPr>
            </a:p>
          </p:txBody>
        </p:sp>
      </p:grpSp>
      <p:sp>
        <p:nvSpPr>
          <p:cNvPr id="27689" name="Line 98"/>
          <p:cNvSpPr>
            <a:spLocks noChangeShapeType="1"/>
          </p:cNvSpPr>
          <p:nvPr/>
        </p:nvSpPr>
        <p:spPr bwMode="auto">
          <a:xfrm>
            <a:off x="6364238" y="2590346"/>
            <a:ext cx="1971675" cy="0"/>
          </a:xfrm>
          <a:prstGeom prst="line">
            <a:avLst/>
          </a:prstGeom>
          <a:noFill/>
          <a:ln w="9525">
            <a:solidFill>
              <a:schemeClr val="tx1"/>
            </a:solidFill>
            <a:prstDash val="dash"/>
            <a:round/>
            <a:headEnd/>
            <a:tailEnd/>
          </a:ln>
        </p:spPr>
        <p:txBody>
          <a:bodyPr/>
          <a:lstStyle/>
          <a:p>
            <a:endParaRPr lang="en-US" baseline="0">
              <a:latin typeface="Calibri"/>
              <a:cs typeface="Calibri"/>
            </a:endParaRPr>
          </a:p>
        </p:txBody>
      </p:sp>
      <p:sp>
        <p:nvSpPr>
          <p:cNvPr id="27690" name="Text Box 102"/>
          <p:cNvSpPr txBox="1">
            <a:spLocks noChangeArrowheads="1"/>
          </p:cNvSpPr>
          <p:nvPr/>
        </p:nvSpPr>
        <p:spPr bwMode="auto">
          <a:xfrm>
            <a:off x="6729363" y="1694996"/>
            <a:ext cx="1063112" cy="369332"/>
          </a:xfrm>
          <a:prstGeom prst="rect">
            <a:avLst/>
          </a:prstGeom>
          <a:noFill/>
          <a:ln w="9525">
            <a:noFill/>
            <a:miter lim="800000"/>
            <a:headEnd/>
            <a:tailEnd/>
          </a:ln>
        </p:spPr>
        <p:txBody>
          <a:bodyPr wrap="none">
            <a:spAutoFit/>
          </a:bodyPr>
          <a:lstStyle/>
          <a:p>
            <a:r>
              <a:rPr lang="en-US" sz="1800" b="1" baseline="0" dirty="0">
                <a:solidFill>
                  <a:srgbClr val="1269B0"/>
                </a:solidFill>
                <a:latin typeface="Calibri"/>
                <a:cs typeface="Calibri"/>
              </a:rPr>
              <a:t>diverging</a:t>
            </a:r>
          </a:p>
        </p:txBody>
      </p:sp>
      <p:sp>
        <p:nvSpPr>
          <p:cNvPr id="27653" name="Text Box 103"/>
          <p:cNvSpPr txBox="1">
            <a:spLocks noChangeArrowheads="1"/>
          </p:cNvSpPr>
          <p:nvPr/>
        </p:nvSpPr>
        <p:spPr bwMode="auto">
          <a:xfrm>
            <a:off x="496959" y="1795336"/>
            <a:ext cx="873125" cy="523220"/>
          </a:xfrm>
          <a:prstGeom prst="rect">
            <a:avLst/>
          </a:prstGeom>
          <a:noFill/>
          <a:ln w="9525">
            <a:noFill/>
            <a:miter lim="800000"/>
            <a:headEnd/>
            <a:tailEnd/>
          </a:ln>
          <a:effectLst/>
        </p:spPr>
        <p:txBody>
          <a:bodyPr>
            <a:spAutoFit/>
          </a:bodyPr>
          <a:lstStyle/>
          <a:p>
            <a:pPr algn="ctr"/>
            <a:r>
              <a:rPr lang="en-US" sz="1400" baseline="0" dirty="0">
                <a:solidFill>
                  <a:srgbClr val="1269B0"/>
                </a:solidFill>
                <a:latin typeface="Calibri"/>
                <a:cs typeface="Calibri"/>
              </a:rPr>
              <a:t>image plane</a:t>
            </a:r>
          </a:p>
        </p:txBody>
      </p:sp>
      <p:sp>
        <p:nvSpPr>
          <p:cNvPr id="27654" name="Text Box 107"/>
          <p:cNvSpPr txBox="1">
            <a:spLocks noChangeArrowheads="1"/>
          </p:cNvSpPr>
          <p:nvPr/>
        </p:nvSpPr>
        <p:spPr bwMode="auto">
          <a:xfrm>
            <a:off x="496959" y="3405061"/>
            <a:ext cx="873125" cy="523220"/>
          </a:xfrm>
          <a:prstGeom prst="rect">
            <a:avLst/>
          </a:prstGeom>
          <a:noFill/>
          <a:ln w="9525">
            <a:noFill/>
            <a:miter lim="800000"/>
            <a:headEnd/>
            <a:tailEnd/>
          </a:ln>
          <a:effectLst/>
        </p:spPr>
        <p:txBody>
          <a:bodyPr>
            <a:spAutoFit/>
          </a:bodyPr>
          <a:lstStyle/>
          <a:p>
            <a:pPr algn="ctr"/>
            <a:r>
              <a:rPr lang="en-US" sz="1400" baseline="0">
                <a:solidFill>
                  <a:srgbClr val="1269B0"/>
                </a:solidFill>
                <a:latin typeface="Calibri"/>
                <a:cs typeface="Calibri"/>
              </a:rPr>
              <a:t>object plane</a:t>
            </a:r>
          </a:p>
        </p:txBody>
      </p:sp>
      <p:grpSp>
        <p:nvGrpSpPr>
          <p:cNvPr id="12" name="Group 91"/>
          <p:cNvGrpSpPr>
            <a:grpSpLocks/>
          </p:cNvGrpSpPr>
          <p:nvPr/>
        </p:nvGrpSpPr>
        <p:grpSpPr bwMode="auto">
          <a:xfrm>
            <a:off x="1211213" y="2066471"/>
            <a:ext cx="1885952" cy="1647825"/>
            <a:chOff x="498" y="1104"/>
            <a:chExt cx="1188" cy="1038"/>
          </a:xfrm>
        </p:grpSpPr>
        <p:grpSp>
          <p:nvGrpSpPr>
            <p:cNvPr id="13" name="Group 45"/>
            <p:cNvGrpSpPr>
              <a:grpSpLocks/>
            </p:cNvGrpSpPr>
            <p:nvPr/>
          </p:nvGrpSpPr>
          <p:grpSpPr bwMode="auto">
            <a:xfrm>
              <a:off x="589" y="1302"/>
              <a:ext cx="1024" cy="284"/>
              <a:chOff x="600" y="1302"/>
              <a:chExt cx="1428" cy="408"/>
            </a:xfrm>
          </p:grpSpPr>
          <p:sp>
            <p:nvSpPr>
              <p:cNvPr id="27679" name="Rectangle 6"/>
              <p:cNvSpPr>
                <a:spLocks noChangeArrowheads="1"/>
              </p:cNvSpPr>
              <p:nvPr/>
            </p:nvSpPr>
            <p:spPr bwMode="auto">
              <a:xfrm>
                <a:off x="600" y="1302"/>
                <a:ext cx="1428" cy="402"/>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27680" name="Line 7"/>
              <p:cNvSpPr>
                <a:spLocks noChangeShapeType="1"/>
              </p:cNvSpPr>
              <p:nvPr/>
            </p:nvSpPr>
            <p:spPr bwMode="auto">
              <a:xfrm>
                <a:off x="750" y="1302"/>
                <a:ext cx="0"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681" name="Line 8"/>
              <p:cNvSpPr>
                <a:spLocks noChangeShapeType="1"/>
              </p:cNvSpPr>
              <p:nvPr/>
            </p:nvSpPr>
            <p:spPr bwMode="auto">
              <a:xfrm>
                <a:off x="906" y="1308"/>
                <a:ext cx="0"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682" name="Line 9"/>
              <p:cNvSpPr>
                <a:spLocks noChangeShapeType="1"/>
              </p:cNvSpPr>
              <p:nvPr/>
            </p:nvSpPr>
            <p:spPr bwMode="auto">
              <a:xfrm>
                <a:off x="1062" y="1308"/>
                <a:ext cx="0"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683" name="Line 10"/>
              <p:cNvSpPr>
                <a:spLocks noChangeShapeType="1"/>
              </p:cNvSpPr>
              <p:nvPr/>
            </p:nvSpPr>
            <p:spPr bwMode="auto">
              <a:xfrm>
                <a:off x="1224" y="1302"/>
                <a:ext cx="0"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684" name="Line 13"/>
              <p:cNvSpPr>
                <a:spLocks noChangeShapeType="1"/>
              </p:cNvSpPr>
              <p:nvPr/>
            </p:nvSpPr>
            <p:spPr bwMode="auto">
              <a:xfrm>
                <a:off x="1392" y="1302"/>
                <a:ext cx="0"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685" name="Line 14"/>
              <p:cNvSpPr>
                <a:spLocks noChangeShapeType="1"/>
              </p:cNvSpPr>
              <p:nvPr/>
            </p:nvSpPr>
            <p:spPr bwMode="auto">
              <a:xfrm>
                <a:off x="1548" y="1308"/>
                <a:ext cx="0"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686" name="Line 15"/>
              <p:cNvSpPr>
                <a:spLocks noChangeShapeType="1"/>
              </p:cNvSpPr>
              <p:nvPr/>
            </p:nvSpPr>
            <p:spPr bwMode="auto">
              <a:xfrm>
                <a:off x="1704" y="1308"/>
                <a:ext cx="0" cy="402"/>
              </a:xfrm>
              <a:prstGeom prst="line">
                <a:avLst/>
              </a:prstGeom>
              <a:noFill/>
              <a:ln w="57150">
                <a:solidFill>
                  <a:srgbClr val="1269B0"/>
                </a:solidFill>
                <a:round/>
                <a:headEnd/>
                <a:tailEnd/>
              </a:ln>
            </p:spPr>
            <p:txBody>
              <a:bodyPr/>
              <a:lstStyle/>
              <a:p>
                <a:endParaRPr lang="en-US" baseline="0">
                  <a:latin typeface="Calibri"/>
                  <a:cs typeface="Calibri"/>
                </a:endParaRPr>
              </a:p>
            </p:txBody>
          </p:sp>
          <p:sp>
            <p:nvSpPr>
              <p:cNvPr id="27687" name="Line 16"/>
              <p:cNvSpPr>
                <a:spLocks noChangeShapeType="1"/>
              </p:cNvSpPr>
              <p:nvPr/>
            </p:nvSpPr>
            <p:spPr bwMode="auto">
              <a:xfrm>
                <a:off x="1866" y="1302"/>
                <a:ext cx="0" cy="402"/>
              </a:xfrm>
              <a:prstGeom prst="line">
                <a:avLst/>
              </a:prstGeom>
              <a:noFill/>
              <a:ln w="57150">
                <a:solidFill>
                  <a:srgbClr val="1269B0"/>
                </a:solidFill>
                <a:round/>
                <a:headEnd/>
                <a:tailEnd/>
              </a:ln>
            </p:spPr>
            <p:txBody>
              <a:bodyPr/>
              <a:lstStyle/>
              <a:p>
                <a:endParaRPr lang="en-US" baseline="0">
                  <a:latin typeface="Calibri"/>
                  <a:cs typeface="Calibri"/>
                </a:endParaRPr>
              </a:p>
            </p:txBody>
          </p:sp>
        </p:grpSp>
        <p:sp>
          <p:nvSpPr>
            <p:cNvPr id="27669" name="Line 46"/>
            <p:cNvSpPr>
              <a:spLocks noChangeShapeType="1"/>
            </p:cNvSpPr>
            <p:nvPr/>
          </p:nvSpPr>
          <p:spPr bwMode="auto">
            <a:xfrm>
              <a:off x="546" y="2124"/>
              <a:ext cx="1072" cy="0"/>
            </a:xfrm>
            <a:prstGeom prst="line">
              <a:avLst/>
            </a:prstGeom>
            <a:noFill/>
            <a:ln w="9525">
              <a:solidFill>
                <a:schemeClr val="tx1"/>
              </a:solidFill>
              <a:round/>
              <a:headEnd/>
              <a:tailEnd/>
            </a:ln>
          </p:spPr>
          <p:txBody>
            <a:bodyPr/>
            <a:lstStyle/>
            <a:p>
              <a:endParaRPr lang="en-US" baseline="0">
                <a:latin typeface="Calibri"/>
                <a:cs typeface="Calibri"/>
              </a:endParaRPr>
            </a:p>
          </p:txBody>
        </p:sp>
        <p:sp>
          <p:nvSpPr>
            <p:cNvPr id="27670" name="Freeform 53"/>
            <p:cNvSpPr>
              <a:spLocks/>
            </p:cNvSpPr>
            <p:nvPr/>
          </p:nvSpPr>
          <p:spPr bwMode="auto">
            <a:xfrm>
              <a:off x="551" y="1116"/>
              <a:ext cx="403" cy="1026"/>
            </a:xfrm>
            <a:custGeom>
              <a:avLst/>
              <a:gdLst>
                <a:gd name="T0" fmla="*/ 138 w 510"/>
                <a:gd name="T1" fmla="*/ 0 h 1026"/>
                <a:gd name="T2" fmla="*/ 372 w 510"/>
                <a:gd name="T3" fmla="*/ 0 h 1026"/>
                <a:gd name="T4" fmla="*/ 0 w 510"/>
                <a:gd name="T5" fmla="*/ 1026 h 1026"/>
                <a:gd name="T6" fmla="*/ 510 w 510"/>
                <a:gd name="T7" fmla="*/ 1026 h 1026"/>
                <a:gd name="T8" fmla="*/ 138 w 510"/>
                <a:gd name="T9" fmla="*/ 0 h 1026"/>
                <a:gd name="T10" fmla="*/ 0 60000 65536"/>
                <a:gd name="T11" fmla="*/ 0 60000 65536"/>
                <a:gd name="T12" fmla="*/ 0 60000 65536"/>
                <a:gd name="T13" fmla="*/ 0 60000 65536"/>
                <a:gd name="T14" fmla="*/ 0 60000 65536"/>
                <a:gd name="T15" fmla="*/ 0 w 510"/>
                <a:gd name="T16" fmla="*/ 0 h 1026"/>
                <a:gd name="T17" fmla="*/ 510 w 510"/>
                <a:gd name="T18" fmla="*/ 1026 h 1026"/>
              </a:gdLst>
              <a:ahLst/>
              <a:cxnLst>
                <a:cxn ang="T10">
                  <a:pos x="T0" y="T1"/>
                </a:cxn>
                <a:cxn ang="T11">
                  <a:pos x="T2" y="T3"/>
                </a:cxn>
                <a:cxn ang="T12">
                  <a:pos x="T4" y="T5"/>
                </a:cxn>
                <a:cxn ang="T13">
                  <a:pos x="T6" y="T7"/>
                </a:cxn>
                <a:cxn ang="T14">
                  <a:pos x="T8" y="T9"/>
                </a:cxn>
              </a:cxnLst>
              <a:rect l="T15" t="T16" r="T17" b="T18"/>
              <a:pathLst>
                <a:path w="510" h="1026">
                  <a:moveTo>
                    <a:pt x="138" y="0"/>
                  </a:moveTo>
                  <a:lnTo>
                    <a:pt x="372" y="0"/>
                  </a:lnTo>
                  <a:lnTo>
                    <a:pt x="0" y="1026"/>
                  </a:lnTo>
                  <a:lnTo>
                    <a:pt x="510" y="1026"/>
                  </a:lnTo>
                  <a:lnTo>
                    <a:pt x="13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71" name="Freeform 59"/>
            <p:cNvSpPr>
              <a:spLocks/>
            </p:cNvSpPr>
            <p:nvPr/>
          </p:nvSpPr>
          <p:spPr bwMode="auto">
            <a:xfrm>
              <a:off x="674" y="1104"/>
              <a:ext cx="403" cy="1026"/>
            </a:xfrm>
            <a:custGeom>
              <a:avLst/>
              <a:gdLst>
                <a:gd name="T0" fmla="*/ 138 w 510"/>
                <a:gd name="T1" fmla="*/ 0 h 1026"/>
                <a:gd name="T2" fmla="*/ 372 w 510"/>
                <a:gd name="T3" fmla="*/ 0 h 1026"/>
                <a:gd name="T4" fmla="*/ 0 w 510"/>
                <a:gd name="T5" fmla="*/ 1026 h 1026"/>
                <a:gd name="T6" fmla="*/ 510 w 510"/>
                <a:gd name="T7" fmla="*/ 1026 h 1026"/>
                <a:gd name="T8" fmla="*/ 138 w 510"/>
                <a:gd name="T9" fmla="*/ 0 h 1026"/>
                <a:gd name="T10" fmla="*/ 0 60000 65536"/>
                <a:gd name="T11" fmla="*/ 0 60000 65536"/>
                <a:gd name="T12" fmla="*/ 0 60000 65536"/>
                <a:gd name="T13" fmla="*/ 0 60000 65536"/>
                <a:gd name="T14" fmla="*/ 0 60000 65536"/>
                <a:gd name="T15" fmla="*/ 0 w 510"/>
                <a:gd name="T16" fmla="*/ 0 h 1026"/>
                <a:gd name="T17" fmla="*/ 510 w 510"/>
                <a:gd name="T18" fmla="*/ 1026 h 1026"/>
              </a:gdLst>
              <a:ahLst/>
              <a:cxnLst>
                <a:cxn ang="T10">
                  <a:pos x="T0" y="T1"/>
                </a:cxn>
                <a:cxn ang="T11">
                  <a:pos x="T2" y="T3"/>
                </a:cxn>
                <a:cxn ang="T12">
                  <a:pos x="T4" y="T5"/>
                </a:cxn>
                <a:cxn ang="T13">
                  <a:pos x="T6" y="T7"/>
                </a:cxn>
                <a:cxn ang="T14">
                  <a:pos x="T8" y="T9"/>
                </a:cxn>
              </a:cxnLst>
              <a:rect l="T15" t="T16" r="T17" b="T18"/>
              <a:pathLst>
                <a:path w="510" h="1026">
                  <a:moveTo>
                    <a:pt x="138" y="0"/>
                  </a:moveTo>
                  <a:lnTo>
                    <a:pt x="372" y="0"/>
                  </a:lnTo>
                  <a:lnTo>
                    <a:pt x="0" y="1026"/>
                  </a:lnTo>
                  <a:lnTo>
                    <a:pt x="510" y="1026"/>
                  </a:lnTo>
                  <a:lnTo>
                    <a:pt x="13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72" name="Freeform 60"/>
            <p:cNvSpPr>
              <a:spLocks/>
            </p:cNvSpPr>
            <p:nvPr/>
          </p:nvSpPr>
          <p:spPr bwMode="auto">
            <a:xfrm>
              <a:off x="778" y="1116"/>
              <a:ext cx="403" cy="1026"/>
            </a:xfrm>
            <a:custGeom>
              <a:avLst/>
              <a:gdLst>
                <a:gd name="T0" fmla="*/ 138 w 510"/>
                <a:gd name="T1" fmla="*/ 0 h 1026"/>
                <a:gd name="T2" fmla="*/ 372 w 510"/>
                <a:gd name="T3" fmla="*/ 0 h 1026"/>
                <a:gd name="T4" fmla="*/ 0 w 510"/>
                <a:gd name="T5" fmla="*/ 1026 h 1026"/>
                <a:gd name="T6" fmla="*/ 510 w 510"/>
                <a:gd name="T7" fmla="*/ 1026 h 1026"/>
                <a:gd name="T8" fmla="*/ 138 w 510"/>
                <a:gd name="T9" fmla="*/ 0 h 1026"/>
                <a:gd name="T10" fmla="*/ 0 60000 65536"/>
                <a:gd name="T11" fmla="*/ 0 60000 65536"/>
                <a:gd name="T12" fmla="*/ 0 60000 65536"/>
                <a:gd name="T13" fmla="*/ 0 60000 65536"/>
                <a:gd name="T14" fmla="*/ 0 60000 65536"/>
                <a:gd name="T15" fmla="*/ 0 w 510"/>
                <a:gd name="T16" fmla="*/ 0 h 1026"/>
                <a:gd name="T17" fmla="*/ 510 w 510"/>
                <a:gd name="T18" fmla="*/ 1026 h 1026"/>
              </a:gdLst>
              <a:ahLst/>
              <a:cxnLst>
                <a:cxn ang="T10">
                  <a:pos x="T0" y="T1"/>
                </a:cxn>
                <a:cxn ang="T11">
                  <a:pos x="T2" y="T3"/>
                </a:cxn>
                <a:cxn ang="T12">
                  <a:pos x="T4" y="T5"/>
                </a:cxn>
                <a:cxn ang="T13">
                  <a:pos x="T6" y="T7"/>
                </a:cxn>
                <a:cxn ang="T14">
                  <a:pos x="T8" y="T9"/>
                </a:cxn>
              </a:cxnLst>
              <a:rect l="T15" t="T16" r="T17" b="T18"/>
              <a:pathLst>
                <a:path w="510" h="1026">
                  <a:moveTo>
                    <a:pt x="138" y="0"/>
                  </a:moveTo>
                  <a:lnTo>
                    <a:pt x="372" y="0"/>
                  </a:lnTo>
                  <a:lnTo>
                    <a:pt x="0" y="1026"/>
                  </a:lnTo>
                  <a:lnTo>
                    <a:pt x="510" y="1026"/>
                  </a:lnTo>
                  <a:lnTo>
                    <a:pt x="13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73" name="Freeform 61"/>
            <p:cNvSpPr>
              <a:spLocks/>
            </p:cNvSpPr>
            <p:nvPr/>
          </p:nvSpPr>
          <p:spPr bwMode="auto">
            <a:xfrm>
              <a:off x="906" y="1104"/>
              <a:ext cx="404" cy="1026"/>
            </a:xfrm>
            <a:custGeom>
              <a:avLst/>
              <a:gdLst>
                <a:gd name="T0" fmla="*/ 138 w 510"/>
                <a:gd name="T1" fmla="*/ 0 h 1026"/>
                <a:gd name="T2" fmla="*/ 372 w 510"/>
                <a:gd name="T3" fmla="*/ 0 h 1026"/>
                <a:gd name="T4" fmla="*/ 0 w 510"/>
                <a:gd name="T5" fmla="*/ 1026 h 1026"/>
                <a:gd name="T6" fmla="*/ 510 w 510"/>
                <a:gd name="T7" fmla="*/ 1026 h 1026"/>
                <a:gd name="T8" fmla="*/ 138 w 510"/>
                <a:gd name="T9" fmla="*/ 0 h 1026"/>
                <a:gd name="T10" fmla="*/ 0 60000 65536"/>
                <a:gd name="T11" fmla="*/ 0 60000 65536"/>
                <a:gd name="T12" fmla="*/ 0 60000 65536"/>
                <a:gd name="T13" fmla="*/ 0 60000 65536"/>
                <a:gd name="T14" fmla="*/ 0 60000 65536"/>
                <a:gd name="T15" fmla="*/ 0 w 510"/>
                <a:gd name="T16" fmla="*/ 0 h 1026"/>
                <a:gd name="T17" fmla="*/ 510 w 510"/>
                <a:gd name="T18" fmla="*/ 1026 h 1026"/>
              </a:gdLst>
              <a:ahLst/>
              <a:cxnLst>
                <a:cxn ang="T10">
                  <a:pos x="T0" y="T1"/>
                </a:cxn>
                <a:cxn ang="T11">
                  <a:pos x="T2" y="T3"/>
                </a:cxn>
                <a:cxn ang="T12">
                  <a:pos x="T4" y="T5"/>
                </a:cxn>
                <a:cxn ang="T13">
                  <a:pos x="T6" y="T7"/>
                </a:cxn>
                <a:cxn ang="T14">
                  <a:pos x="T8" y="T9"/>
                </a:cxn>
              </a:cxnLst>
              <a:rect l="T15" t="T16" r="T17" b="T18"/>
              <a:pathLst>
                <a:path w="510" h="1026">
                  <a:moveTo>
                    <a:pt x="138" y="0"/>
                  </a:moveTo>
                  <a:lnTo>
                    <a:pt x="372" y="0"/>
                  </a:lnTo>
                  <a:lnTo>
                    <a:pt x="0" y="1026"/>
                  </a:lnTo>
                  <a:lnTo>
                    <a:pt x="510" y="1026"/>
                  </a:lnTo>
                  <a:lnTo>
                    <a:pt x="13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74" name="Freeform 62"/>
            <p:cNvSpPr>
              <a:spLocks/>
            </p:cNvSpPr>
            <p:nvPr/>
          </p:nvSpPr>
          <p:spPr bwMode="auto">
            <a:xfrm>
              <a:off x="1011" y="1110"/>
              <a:ext cx="403" cy="1026"/>
            </a:xfrm>
            <a:custGeom>
              <a:avLst/>
              <a:gdLst>
                <a:gd name="T0" fmla="*/ 138 w 510"/>
                <a:gd name="T1" fmla="*/ 0 h 1026"/>
                <a:gd name="T2" fmla="*/ 372 w 510"/>
                <a:gd name="T3" fmla="*/ 0 h 1026"/>
                <a:gd name="T4" fmla="*/ 0 w 510"/>
                <a:gd name="T5" fmla="*/ 1026 h 1026"/>
                <a:gd name="T6" fmla="*/ 510 w 510"/>
                <a:gd name="T7" fmla="*/ 1026 h 1026"/>
                <a:gd name="T8" fmla="*/ 138 w 510"/>
                <a:gd name="T9" fmla="*/ 0 h 1026"/>
                <a:gd name="T10" fmla="*/ 0 60000 65536"/>
                <a:gd name="T11" fmla="*/ 0 60000 65536"/>
                <a:gd name="T12" fmla="*/ 0 60000 65536"/>
                <a:gd name="T13" fmla="*/ 0 60000 65536"/>
                <a:gd name="T14" fmla="*/ 0 60000 65536"/>
                <a:gd name="T15" fmla="*/ 0 w 510"/>
                <a:gd name="T16" fmla="*/ 0 h 1026"/>
                <a:gd name="T17" fmla="*/ 510 w 510"/>
                <a:gd name="T18" fmla="*/ 1026 h 1026"/>
              </a:gdLst>
              <a:ahLst/>
              <a:cxnLst>
                <a:cxn ang="T10">
                  <a:pos x="T0" y="T1"/>
                </a:cxn>
                <a:cxn ang="T11">
                  <a:pos x="T2" y="T3"/>
                </a:cxn>
                <a:cxn ang="T12">
                  <a:pos x="T4" y="T5"/>
                </a:cxn>
                <a:cxn ang="T13">
                  <a:pos x="T6" y="T7"/>
                </a:cxn>
                <a:cxn ang="T14">
                  <a:pos x="T8" y="T9"/>
                </a:cxn>
              </a:cxnLst>
              <a:rect l="T15" t="T16" r="T17" b="T18"/>
              <a:pathLst>
                <a:path w="510" h="1026">
                  <a:moveTo>
                    <a:pt x="138" y="0"/>
                  </a:moveTo>
                  <a:lnTo>
                    <a:pt x="372" y="0"/>
                  </a:lnTo>
                  <a:lnTo>
                    <a:pt x="0" y="1026"/>
                  </a:lnTo>
                  <a:lnTo>
                    <a:pt x="510" y="1026"/>
                  </a:lnTo>
                  <a:lnTo>
                    <a:pt x="13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75" name="Freeform 63"/>
            <p:cNvSpPr>
              <a:spLocks/>
            </p:cNvSpPr>
            <p:nvPr/>
          </p:nvSpPr>
          <p:spPr bwMode="auto">
            <a:xfrm>
              <a:off x="1125" y="1110"/>
              <a:ext cx="403" cy="1026"/>
            </a:xfrm>
            <a:custGeom>
              <a:avLst/>
              <a:gdLst>
                <a:gd name="T0" fmla="*/ 138 w 510"/>
                <a:gd name="T1" fmla="*/ 0 h 1026"/>
                <a:gd name="T2" fmla="*/ 372 w 510"/>
                <a:gd name="T3" fmla="*/ 0 h 1026"/>
                <a:gd name="T4" fmla="*/ 0 w 510"/>
                <a:gd name="T5" fmla="*/ 1026 h 1026"/>
                <a:gd name="T6" fmla="*/ 510 w 510"/>
                <a:gd name="T7" fmla="*/ 1026 h 1026"/>
                <a:gd name="T8" fmla="*/ 138 w 510"/>
                <a:gd name="T9" fmla="*/ 0 h 1026"/>
                <a:gd name="T10" fmla="*/ 0 60000 65536"/>
                <a:gd name="T11" fmla="*/ 0 60000 65536"/>
                <a:gd name="T12" fmla="*/ 0 60000 65536"/>
                <a:gd name="T13" fmla="*/ 0 60000 65536"/>
                <a:gd name="T14" fmla="*/ 0 60000 65536"/>
                <a:gd name="T15" fmla="*/ 0 w 510"/>
                <a:gd name="T16" fmla="*/ 0 h 1026"/>
                <a:gd name="T17" fmla="*/ 510 w 510"/>
                <a:gd name="T18" fmla="*/ 1026 h 1026"/>
              </a:gdLst>
              <a:ahLst/>
              <a:cxnLst>
                <a:cxn ang="T10">
                  <a:pos x="T0" y="T1"/>
                </a:cxn>
                <a:cxn ang="T11">
                  <a:pos x="T2" y="T3"/>
                </a:cxn>
                <a:cxn ang="T12">
                  <a:pos x="T4" y="T5"/>
                </a:cxn>
                <a:cxn ang="T13">
                  <a:pos x="T6" y="T7"/>
                </a:cxn>
                <a:cxn ang="T14">
                  <a:pos x="T8" y="T9"/>
                </a:cxn>
              </a:cxnLst>
              <a:rect l="T15" t="T16" r="T17" b="T18"/>
              <a:pathLst>
                <a:path w="510" h="1026">
                  <a:moveTo>
                    <a:pt x="138" y="0"/>
                  </a:moveTo>
                  <a:lnTo>
                    <a:pt x="372" y="0"/>
                  </a:lnTo>
                  <a:lnTo>
                    <a:pt x="0" y="1026"/>
                  </a:lnTo>
                  <a:lnTo>
                    <a:pt x="510" y="1026"/>
                  </a:lnTo>
                  <a:lnTo>
                    <a:pt x="13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76" name="Freeform 64"/>
            <p:cNvSpPr>
              <a:spLocks/>
            </p:cNvSpPr>
            <p:nvPr/>
          </p:nvSpPr>
          <p:spPr bwMode="auto">
            <a:xfrm>
              <a:off x="1229" y="1110"/>
              <a:ext cx="403" cy="1026"/>
            </a:xfrm>
            <a:custGeom>
              <a:avLst/>
              <a:gdLst>
                <a:gd name="T0" fmla="*/ 138 w 510"/>
                <a:gd name="T1" fmla="*/ 0 h 1026"/>
                <a:gd name="T2" fmla="*/ 372 w 510"/>
                <a:gd name="T3" fmla="*/ 0 h 1026"/>
                <a:gd name="T4" fmla="*/ 0 w 510"/>
                <a:gd name="T5" fmla="*/ 1026 h 1026"/>
                <a:gd name="T6" fmla="*/ 510 w 510"/>
                <a:gd name="T7" fmla="*/ 1026 h 1026"/>
                <a:gd name="T8" fmla="*/ 138 w 510"/>
                <a:gd name="T9" fmla="*/ 0 h 1026"/>
                <a:gd name="T10" fmla="*/ 0 60000 65536"/>
                <a:gd name="T11" fmla="*/ 0 60000 65536"/>
                <a:gd name="T12" fmla="*/ 0 60000 65536"/>
                <a:gd name="T13" fmla="*/ 0 60000 65536"/>
                <a:gd name="T14" fmla="*/ 0 60000 65536"/>
                <a:gd name="T15" fmla="*/ 0 w 510"/>
                <a:gd name="T16" fmla="*/ 0 h 1026"/>
                <a:gd name="T17" fmla="*/ 510 w 510"/>
                <a:gd name="T18" fmla="*/ 1026 h 1026"/>
              </a:gdLst>
              <a:ahLst/>
              <a:cxnLst>
                <a:cxn ang="T10">
                  <a:pos x="T0" y="T1"/>
                </a:cxn>
                <a:cxn ang="T11">
                  <a:pos x="T2" y="T3"/>
                </a:cxn>
                <a:cxn ang="T12">
                  <a:pos x="T4" y="T5"/>
                </a:cxn>
                <a:cxn ang="T13">
                  <a:pos x="T6" y="T7"/>
                </a:cxn>
                <a:cxn ang="T14">
                  <a:pos x="T8" y="T9"/>
                </a:cxn>
              </a:cxnLst>
              <a:rect l="T15" t="T16" r="T17" b="T18"/>
              <a:pathLst>
                <a:path w="510" h="1026">
                  <a:moveTo>
                    <a:pt x="138" y="0"/>
                  </a:moveTo>
                  <a:lnTo>
                    <a:pt x="372" y="0"/>
                  </a:lnTo>
                  <a:lnTo>
                    <a:pt x="0" y="1026"/>
                  </a:lnTo>
                  <a:lnTo>
                    <a:pt x="510" y="1026"/>
                  </a:lnTo>
                  <a:lnTo>
                    <a:pt x="138" y="0"/>
                  </a:lnTo>
                  <a:close/>
                </a:path>
              </a:pathLst>
            </a:custGeom>
            <a:solidFill>
              <a:srgbClr val="DDDDDD">
                <a:alpha val="70195"/>
              </a:srgbClr>
            </a:solidFill>
            <a:ln w="9525">
              <a:noFill/>
              <a:round/>
              <a:headEnd/>
              <a:tailEnd/>
            </a:ln>
          </p:spPr>
          <p:txBody>
            <a:bodyPr/>
            <a:lstStyle/>
            <a:p>
              <a:endParaRPr lang="en-US" baseline="0">
                <a:latin typeface="Calibri"/>
                <a:cs typeface="Calibri"/>
              </a:endParaRPr>
            </a:p>
          </p:txBody>
        </p:sp>
        <p:sp>
          <p:nvSpPr>
            <p:cNvPr id="27677" name="Line 66"/>
            <p:cNvSpPr>
              <a:spLocks noChangeShapeType="1"/>
            </p:cNvSpPr>
            <p:nvPr/>
          </p:nvSpPr>
          <p:spPr bwMode="auto">
            <a:xfrm>
              <a:off x="510" y="2130"/>
              <a:ext cx="1176" cy="0"/>
            </a:xfrm>
            <a:prstGeom prst="line">
              <a:avLst/>
            </a:prstGeom>
            <a:noFill/>
            <a:ln w="28575">
              <a:solidFill>
                <a:schemeClr val="tx1"/>
              </a:solidFill>
              <a:round/>
              <a:headEnd/>
              <a:tailEnd/>
            </a:ln>
          </p:spPr>
          <p:txBody>
            <a:bodyPr/>
            <a:lstStyle/>
            <a:p>
              <a:endParaRPr lang="en-US" baseline="0">
                <a:latin typeface="Calibri"/>
                <a:cs typeface="Calibri"/>
              </a:endParaRPr>
            </a:p>
          </p:txBody>
        </p:sp>
        <p:sp>
          <p:nvSpPr>
            <p:cNvPr id="27678" name="Line 67"/>
            <p:cNvSpPr>
              <a:spLocks noChangeShapeType="1"/>
            </p:cNvSpPr>
            <p:nvPr/>
          </p:nvSpPr>
          <p:spPr bwMode="auto">
            <a:xfrm>
              <a:off x="498" y="1110"/>
              <a:ext cx="1176" cy="0"/>
            </a:xfrm>
            <a:prstGeom prst="line">
              <a:avLst/>
            </a:prstGeom>
            <a:noFill/>
            <a:ln w="28575">
              <a:solidFill>
                <a:schemeClr val="tx1"/>
              </a:solidFill>
              <a:round/>
              <a:headEnd/>
              <a:tailEnd/>
            </a:ln>
          </p:spPr>
          <p:txBody>
            <a:bodyPr/>
            <a:lstStyle/>
            <a:p>
              <a:endParaRPr lang="en-US" baseline="0">
                <a:latin typeface="Calibri"/>
                <a:cs typeface="Calibri"/>
              </a:endParaRPr>
            </a:p>
          </p:txBody>
        </p:sp>
      </p:grpSp>
      <p:sp>
        <p:nvSpPr>
          <p:cNvPr id="27660" name="Line 97"/>
          <p:cNvSpPr>
            <a:spLocks noChangeShapeType="1"/>
          </p:cNvSpPr>
          <p:nvPr/>
        </p:nvSpPr>
        <p:spPr bwMode="auto">
          <a:xfrm>
            <a:off x="1201688" y="2609396"/>
            <a:ext cx="2076452" cy="0"/>
          </a:xfrm>
          <a:prstGeom prst="line">
            <a:avLst/>
          </a:prstGeom>
          <a:noFill/>
          <a:ln w="9525">
            <a:solidFill>
              <a:schemeClr val="tx1"/>
            </a:solidFill>
            <a:prstDash val="dash"/>
            <a:round/>
            <a:headEnd/>
            <a:tailEnd/>
          </a:ln>
        </p:spPr>
        <p:txBody>
          <a:bodyPr/>
          <a:lstStyle/>
          <a:p>
            <a:endParaRPr lang="en-US" baseline="0">
              <a:latin typeface="Calibri"/>
              <a:cs typeface="Calibri"/>
            </a:endParaRPr>
          </a:p>
        </p:txBody>
      </p:sp>
      <p:sp>
        <p:nvSpPr>
          <p:cNvPr id="27661" name="Text Box 100"/>
          <p:cNvSpPr txBox="1">
            <a:spLocks noChangeArrowheads="1"/>
          </p:cNvSpPr>
          <p:nvPr/>
        </p:nvSpPr>
        <p:spPr bwMode="auto">
          <a:xfrm>
            <a:off x="1709688" y="1694440"/>
            <a:ext cx="900113" cy="369888"/>
          </a:xfrm>
          <a:prstGeom prst="rect">
            <a:avLst/>
          </a:prstGeom>
          <a:noFill/>
          <a:ln w="9525">
            <a:noFill/>
            <a:miter lim="800000"/>
            <a:headEnd/>
            <a:tailEnd/>
          </a:ln>
        </p:spPr>
        <p:txBody>
          <a:bodyPr wrap="none">
            <a:spAutoFit/>
          </a:bodyPr>
          <a:lstStyle/>
          <a:p>
            <a:r>
              <a:rPr lang="en-US" sz="1800" b="1" baseline="0" dirty="0">
                <a:solidFill>
                  <a:srgbClr val="1269B0"/>
                </a:solidFill>
                <a:latin typeface="Calibri"/>
                <a:cs typeface="Calibri"/>
              </a:rPr>
              <a:t>parallel</a:t>
            </a:r>
          </a:p>
        </p:txBody>
      </p:sp>
      <p:sp>
        <p:nvSpPr>
          <p:cNvPr id="27662" name="Line 108"/>
          <p:cNvSpPr>
            <a:spLocks noChangeShapeType="1"/>
          </p:cNvSpPr>
          <p:nvPr/>
        </p:nvSpPr>
        <p:spPr bwMode="auto">
          <a:xfrm>
            <a:off x="3173365" y="2075996"/>
            <a:ext cx="0" cy="542925"/>
          </a:xfrm>
          <a:prstGeom prst="line">
            <a:avLst/>
          </a:prstGeom>
          <a:noFill/>
          <a:ln w="9525">
            <a:solidFill>
              <a:schemeClr val="tx1"/>
            </a:solidFill>
            <a:round/>
            <a:headEnd type="triangle" w="med" len="med"/>
            <a:tailEnd type="triangle" w="med" len="med"/>
          </a:ln>
        </p:spPr>
        <p:txBody>
          <a:bodyPr/>
          <a:lstStyle/>
          <a:p>
            <a:endParaRPr lang="en-US" baseline="0">
              <a:latin typeface="Calibri"/>
              <a:cs typeface="Calibri"/>
            </a:endParaRPr>
          </a:p>
        </p:txBody>
      </p:sp>
      <p:sp>
        <p:nvSpPr>
          <p:cNvPr id="27663" name="Line 109"/>
          <p:cNvSpPr>
            <a:spLocks noChangeShapeType="1"/>
          </p:cNvSpPr>
          <p:nvPr/>
        </p:nvSpPr>
        <p:spPr bwMode="auto">
          <a:xfrm>
            <a:off x="3173365" y="2609396"/>
            <a:ext cx="0" cy="1085850"/>
          </a:xfrm>
          <a:prstGeom prst="line">
            <a:avLst/>
          </a:prstGeom>
          <a:noFill/>
          <a:ln w="9525">
            <a:solidFill>
              <a:schemeClr val="tx1"/>
            </a:solidFill>
            <a:round/>
            <a:headEnd type="triangle" w="med" len="med"/>
            <a:tailEnd type="triangle" w="med" len="med"/>
          </a:ln>
        </p:spPr>
        <p:txBody>
          <a:bodyPr/>
          <a:lstStyle/>
          <a:p>
            <a:endParaRPr lang="en-US" baseline="0">
              <a:latin typeface="Calibri"/>
              <a:cs typeface="Calibri"/>
            </a:endParaRPr>
          </a:p>
        </p:txBody>
      </p:sp>
      <p:sp>
        <p:nvSpPr>
          <p:cNvPr id="27664" name="Line 110"/>
          <p:cNvSpPr>
            <a:spLocks noChangeShapeType="1"/>
          </p:cNvSpPr>
          <p:nvPr/>
        </p:nvSpPr>
        <p:spPr bwMode="auto">
          <a:xfrm>
            <a:off x="3078115" y="2066471"/>
            <a:ext cx="200025" cy="0"/>
          </a:xfrm>
          <a:prstGeom prst="line">
            <a:avLst/>
          </a:prstGeom>
          <a:noFill/>
          <a:ln w="9525">
            <a:solidFill>
              <a:schemeClr val="tx1"/>
            </a:solidFill>
            <a:prstDash val="dash"/>
            <a:round/>
            <a:headEnd/>
            <a:tailEnd/>
          </a:ln>
        </p:spPr>
        <p:txBody>
          <a:bodyPr/>
          <a:lstStyle/>
          <a:p>
            <a:endParaRPr lang="en-US" baseline="0">
              <a:latin typeface="Calibri"/>
              <a:cs typeface="Calibri"/>
            </a:endParaRPr>
          </a:p>
        </p:txBody>
      </p:sp>
      <p:sp>
        <p:nvSpPr>
          <p:cNvPr id="27665" name="Line 111"/>
          <p:cNvSpPr>
            <a:spLocks noChangeShapeType="1"/>
          </p:cNvSpPr>
          <p:nvPr/>
        </p:nvSpPr>
        <p:spPr bwMode="auto">
          <a:xfrm>
            <a:off x="3078115" y="3685721"/>
            <a:ext cx="200025" cy="0"/>
          </a:xfrm>
          <a:prstGeom prst="line">
            <a:avLst/>
          </a:prstGeom>
          <a:noFill/>
          <a:ln w="9525">
            <a:solidFill>
              <a:schemeClr val="tx1"/>
            </a:solidFill>
            <a:prstDash val="dash"/>
            <a:round/>
            <a:headEnd/>
            <a:tailEnd/>
          </a:ln>
        </p:spPr>
        <p:txBody>
          <a:bodyPr/>
          <a:lstStyle/>
          <a:p>
            <a:endParaRPr lang="en-US" baseline="0">
              <a:latin typeface="Calibri"/>
              <a:cs typeface="Calibri"/>
            </a:endParaRPr>
          </a:p>
        </p:txBody>
      </p:sp>
      <p:sp>
        <p:nvSpPr>
          <p:cNvPr id="27666" name="Text Box 112"/>
          <p:cNvSpPr txBox="1">
            <a:spLocks noChangeArrowheads="1"/>
          </p:cNvSpPr>
          <p:nvPr/>
        </p:nvSpPr>
        <p:spPr bwMode="auto">
          <a:xfrm>
            <a:off x="3138440" y="2190296"/>
            <a:ext cx="319318" cy="369332"/>
          </a:xfrm>
          <a:prstGeom prst="rect">
            <a:avLst/>
          </a:prstGeom>
          <a:noFill/>
          <a:ln w="9525">
            <a:noFill/>
            <a:miter lim="800000"/>
            <a:headEnd/>
            <a:tailEnd/>
          </a:ln>
        </p:spPr>
        <p:txBody>
          <a:bodyPr wrap="none">
            <a:spAutoFit/>
          </a:bodyPr>
          <a:lstStyle/>
          <a:p>
            <a:r>
              <a:rPr lang="en-US" sz="1800" baseline="0" dirty="0">
                <a:latin typeface="Calibri"/>
                <a:cs typeface="Calibri"/>
              </a:rPr>
              <a:t>x</a:t>
            </a:r>
            <a:r>
              <a:rPr lang="en-US" sz="1800" baseline="-25000" dirty="0">
                <a:latin typeface="Calibri"/>
                <a:cs typeface="Calibri"/>
              </a:rPr>
              <a:t>i</a:t>
            </a:r>
          </a:p>
        </p:txBody>
      </p:sp>
      <p:sp>
        <p:nvSpPr>
          <p:cNvPr id="27667" name="Text Box 113"/>
          <p:cNvSpPr txBox="1">
            <a:spLocks noChangeArrowheads="1"/>
          </p:cNvSpPr>
          <p:nvPr/>
        </p:nvSpPr>
        <p:spPr bwMode="auto">
          <a:xfrm>
            <a:off x="3119390" y="3028496"/>
            <a:ext cx="365806" cy="369332"/>
          </a:xfrm>
          <a:prstGeom prst="rect">
            <a:avLst/>
          </a:prstGeom>
          <a:noFill/>
          <a:ln w="9525">
            <a:noFill/>
            <a:miter lim="800000"/>
            <a:headEnd/>
            <a:tailEnd/>
          </a:ln>
        </p:spPr>
        <p:txBody>
          <a:bodyPr wrap="none">
            <a:spAutoFit/>
          </a:bodyPr>
          <a:lstStyle/>
          <a:p>
            <a:r>
              <a:rPr lang="en-US" sz="1800" baseline="0" dirty="0">
                <a:latin typeface="Calibri"/>
                <a:cs typeface="Calibri"/>
              </a:rPr>
              <a:t>x</a:t>
            </a:r>
            <a:r>
              <a:rPr lang="en-US" sz="1800" baseline="-25000" dirty="0">
                <a:latin typeface="Calibri"/>
                <a:cs typeface="Calibri"/>
              </a:rPr>
              <a:t>o</a:t>
            </a:r>
          </a:p>
        </p:txBody>
      </p:sp>
      <p:sp>
        <p:nvSpPr>
          <p:cNvPr id="27656" name="Text Box 115"/>
          <p:cNvSpPr txBox="1">
            <a:spLocks noChangeArrowheads="1"/>
          </p:cNvSpPr>
          <p:nvPr/>
        </p:nvSpPr>
        <p:spPr bwMode="auto">
          <a:xfrm>
            <a:off x="3643047" y="3738405"/>
            <a:ext cx="2409825" cy="307777"/>
          </a:xfrm>
          <a:prstGeom prst="rect">
            <a:avLst/>
          </a:prstGeom>
          <a:noFill/>
          <a:ln w="9525">
            <a:noFill/>
            <a:miter lim="800000"/>
            <a:headEnd/>
            <a:tailEnd/>
          </a:ln>
          <a:effectLst/>
        </p:spPr>
        <p:txBody>
          <a:bodyPr>
            <a:spAutoFit/>
          </a:bodyPr>
          <a:lstStyle/>
          <a:p>
            <a:pPr algn="ctr"/>
            <a:r>
              <a:rPr lang="en-US" sz="1400" baseline="0" dirty="0">
                <a:latin typeface="Calibri"/>
                <a:cs typeface="Calibri"/>
              </a:rPr>
              <a:t>scanning large body regions</a:t>
            </a:r>
          </a:p>
        </p:txBody>
      </p:sp>
      <p:sp>
        <p:nvSpPr>
          <p:cNvPr id="27657" name="Text Box 116"/>
          <p:cNvSpPr txBox="1">
            <a:spLocks noChangeArrowheads="1"/>
          </p:cNvSpPr>
          <p:nvPr/>
        </p:nvSpPr>
        <p:spPr bwMode="auto">
          <a:xfrm>
            <a:off x="6272179" y="3718471"/>
            <a:ext cx="2409825" cy="523220"/>
          </a:xfrm>
          <a:prstGeom prst="rect">
            <a:avLst/>
          </a:prstGeom>
          <a:noFill/>
          <a:ln w="9525">
            <a:noFill/>
            <a:miter lim="800000"/>
            <a:headEnd/>
            <a:tailEnd/>
          </a:ln>
          <a:effectLst/>
        </p:spPr>
        <p:txBody>
          <a:bodyPr>
            <a:spAutoFit/>
          </a:bodyPr>
          <a:lstStyle/>
          <a:p>
            <a:pPr algn="ctr"/>
            <a:r>
              <a:rPr lang="en-US" sz="1400" baseline="0" dirty="0">
                <a:latin typeface="Calibri"/>
                <a:cs typeface="Calibri"/>
              </a:rPr>
              <a:t>improved resolution of small region of interest</a:t>
            </a:r>
          </a:p>
        </p:txBody>
      </p:sp>
      <p:sp>
        <p:nvSpPr>
          <p:cNvPr id="14" name="Title 13"/>
          <p:cNvSpPr>
            <a:spLocks noGrp="1"/>
          </p:cNvSpPr>
          <p:nvPr>
            <p:ph type="title"/>
          </p:nvPr>
        </p:nvSpPr>
        <p:spPr/>
        <p:txBody>
          <a:bodyPr/>
          <a:lstStyle/>
          <a:p>
            <a:r>
              <a:rPr lang="en-US">
                <a:cs typeface="Calibri"/>
              </a:rPr>
              <a:t>Collimator geometries</a:t>
            </a:r>
            <a:endParaRPr lang="en-US"/>
          </a:p>
        </p:txBody>
      </p:sp>
      <p:sp>
        <p:nvSpPr>
          <p:cNvPr id="90" name="Slide Number Placeholder 4">
            <a:extLst>
              <a:ext uri="{FF2B5EF4-FFF2-40B4-BE49-F238E27FC236}">
                <a16:creationId xmlns:a16="http://schemas.microsoft.com/office/drawing/2014/main" id="{BDB2F4A3-AF8A-CF42-92C0-C9F3D6A5E569}"/>
              </a:ext>
            </a:extLst>
          </p:cNvPr>
          <p:cNvSpPr>
            <a:spLocks noGrp="1"/>
          </p:cNvSpPr>
          <p:nvPr>
            <p:ph type="sldNum" sz="quarter" idx="4"/>
          </p:nvPr>
        </p:nvSpPr>
        <p:spPr/>
        <p:txBody>
          <a:bodyPr/>
          <a:lstStyle/>
          <a:p>
            <a:fld id="{79594931-7310-8546-9CE2-0B8C244628BE}" type="slidenum">
              <a:rPr lang="en-US" smtClean="0"/>
              <a:pPr/>
              <a:t>12</a:t>
            </a:fld>
            <a:endParaRPr lang="en-US" dirty="0"/>
          </a:p>
        </p:txBody>
      </p:sp>
      <p:cxnSp>
        <p:nvCxnSpPr>
          <p:cNvPr id="16" name="Straight Arrow Connector 15"/>
          <p:cNvCxnSpPr/>
          <p:nvPr/>
        </p:nvCxnSpPr>
        <p:spPr bwMode="auto">
          <a:xfrm>
            <a:off x="1211213" y="2380796"/>
            <a:ext cx="0" cy="447675"/>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17" name="TextBox 16"/>
          <p:cNvSpPr txBox="1"/>
          <p:nvPr/>
        </p:nvSpPr>
        <p:spPr>
          <a:xfrm>
            <a:off x="988733" y="2436457"/>
            <a:ext cx="260008" cy="307777"/>
          </a:xfrm>
          <a:prstGeom prst="rect">
            <a:avLst/>
          </a:prstGeom>
          <a:noFill/>
        </p:spPr>
        <p:txBody>
          <a:bodyPr wrap="none" rtlCol="0">
            <a:spAutoFit/>
          </a:bodyPr>
          <a:lstStyle/>
          <a:p>
            <a:r>
              <a:rPr lang="de-CH" sz="1400" b="0" baseline="0" dirty="0">
                <a:latin typeface="Calibri" panose="020F0502020204030204" pitchFamily="34" charset="0"/>
                <a:cs typeface="Calibri" panose="020F0502020204030204" pitchFamily="34" charset="0"/>
              </a:rPr>
              <a:t>L</a:t>
            </a: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AB4EE14A-CEF8-7547-B481-1A349A4FE7B7}"/>
                  </a:ext>
                </a:extLst>
              </p:cNvPr>
              <p:cNvSpPr txBox="1"/>
              <p:nvPr/>
            </p:nvSpPr>
            <p:spPr>
              <a:xfrm>
                <a:off x="3925488" y="5907365"/>
                <a:ext cx="1858073" cy="6932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CH" i="1" smtClean="0">
                              <a:solidFill>
                                <a:srgbClr val="1269B0"/>
                              </a:solidFill>
                              <a:latin typeface="Cambria Math" panose="02040503050406030204" pitchFamily="18" charset="0"/>
                            </a:rPr>
                          </m:ctrlPr>
                        </m:sSubPr>
                        <m:e>
                          <m:r>
                            <m:rPr>
                              <m:sty m:val="p"/>
                            </m:rPr>
                            <a:rPr lang="de-CH" b="0" i="0" smtClean="0">
                              <a:solidFill>
                                <a:srgbClr val="1269B0"/>
                              </a:solidFill>
                              <a:latin typeface="Cambria Math" panose="02040503050406030204" pitchFamily="18" charset="0"/>
                            </a:rPr>
                            <m:t>L</m:t>
                          </m:r>
                        </m:e>
                        <m:sub>
                          <m:r>
                            <m:rPr>
                              <m:sty m:val="p"/>
                            </m:rPr>
                            <a:rPr lang="de-CH" b="0" i="0" smtClean="0">
                              <a:solidFill>
                                <a:srgbClr val="1269B0"/>
                              </a:solidFill>
                              <a:latin typeface="Cambria Math" panose="02040503050406030204" pitchFamily="18" charset="0"/>
                            </a:rPr>
                            <m:t>eff</m:t>
                          </m:r>
                        </m:sub>
                      </m:sSub>
                      <m:r>
                        <a:rPr lang="de-CH" b="0" i="0">
                          <a:solidFill>
                            <a:srgbClr val="1269B0"/>
                          </a:solidFill>
                          <a:latin typeface="Cambria Math" panose="02040503050406030204" pitchFamily="18" charset="0"/>
                        </a:rPr>
                        <m:t>=</m:t>
                      </m:r>
                      <m:r>
                        <m:rPr>
                          <m:sty m:val="p"/>
                        </m:rPr>
                        <a:rPr lang="de-CH" b="0" i="0" smtClean="0">
                          <a:solidFill>
                            <a:srgbClr val="1269B0"/>
                          </a:solidFill>
                          <a:latin typeface="Cambria Math" panose="02040503050406030204" pitchFamily="18" charset="0"/>
                        </a:rPr>
                        <m:t>L</m:t>
                      </m:r>
                      <m:r>
                        <a:rPr lang="de-CH" b="0" i="0" smtClean="0">
                          <a:solidFill>
                            <a:srgbClr val="1269B0"/>
                          </a:solidFill>
                          <a:latin typeface="Cambria Math" panose="02040503050406030204" pitchFamily="18" charset="0"/>
                        </a:rPr>
                        <m:t>−</m:t>
                      </m:r>
                      <m:f>
                        <m:fPr>
                          <m:ctrlPr>
                            <a:rPr lang="de-CH" i="1">
                              <a:solidFill>
                                <a:srgbClr val="1269B0"/>
                              </a:solidFill>
                              <a:latin typeface="Cambria Math" panose="02040503050406030204" pitchFamily="18" charset="0"/>
                            </a:rPr>
                          </m:ctrlPr>
                        </m:fPr>
                        <m:num>
                          <m:r>
                            <a:rPr lang="de-CH" b="0" i="0" smtClean="0">
                              <a:solidFill>
                                <a:srgbClr val="1269B0"/>
                              </a:solidFill>
                              <a:latin typeface="Cambria Math" panose="02040503050406030204" pitchFamily="18" charset="0"/>
                            </a:rPr>
                            <m:t>2</m:t>
                          </m:r>
                        </m:num>
                        <m:den>
                          <m:sSub>
                            <m:sSubPr>
                              <m:ctrlPr>
                                <a:rPr lang="de-CH" i="1" smtClean="0">
                                  <a:solidFill>
                                    <a:srgbClr val="1269B0"/>
                                  </a:solidFill>
                                  <a:latin typeface="Cambria Math" panose="02040503050406030204" pitchFamily="18" charset="0"/>
                                </a:rPr>
                              </m:ctrlPr>
                            </m:sSubPr>
                            <m:e>
                              <m:r>
                                <m:rPr>
                                  <m:sty m:val="p"/>
                                </m:rPr>
                                <a:rPr lang="de-CH" b="0" i="0">
                                  <a:solidFill>
                                    <a:srgbClr val="1269B0"/>
                                  </a:solidFill>
                                  <a:latin typeface="Cambria Math" panose="02040503050406030204" pitchFamily="18" charset="0"/>
                                  <a:ea typeface="Cambria Math" panose="02040503050406030204" pitchFamily="18" charset="0"/>
                                </a:rPr>
                                <m:t>μ</m:t>
                              </m:r>
                            </m:e>
                            <m:sub>
                              <m:r>
                                <m:rPr>
                                  <m:sty m:val="p"/>
                                </m:rPr>
                                <a:rPr lang="de-CH" b="0" i="0" smtClean="0">
                                  <a:solidFill>
                                    <a:srgbClr val="1269B0"/>
                                  </a:solidFill>
                                  <a:latin typeface="Cambria Math" panose="02040503050406030204" pitchFamily="18" charset="0"/>
                                </a:rPr>
                                <m:t>septa</m:t>
                              </m:r>
                            </m:sub>
                          </m:sSub>
                        </m:den>
                      </m:f>
                    </m:oMath>
                  </m:oMathPara>
                </a14:m>
                <a:endParaRPr lang="de-DE" dirty="0">
                  <a:solidFill>
                    <a:srgbClr val="1269B0"/>
                  </a:solidFill>
                  <a:latin typeface="Calibri" panose="020F0502020204030204" pitchFamily="34" charset="0"/>
                  <a:cs typeface="Calibri" panose="020F0502020204030204" pitchFamily="34" charset="0"/>
                </a:endParaRPr>
              </a:p>
            </p:txBody>
          </p:sp>
        </mc:Choice>
        <mc:Fallback xmlns="">
          <p:sp>
            <p:nvSpPr>
              <p:cNvPr id="92" name="TextBox 91">
                <a:extLst>
                  <a:ext uri="{FF2B5EF4-FFF2-40B4-BE49-F238E27FC236}">
                    <a16:creationId xmlns:a16="http://schemas.microsoft.com/office/drawing/2014/main" id="{AB4EE14A-CEF8-7547-B481-1A349A4FE7B7}"/>
                  </a:ext>
                </a:extLst>
              </p:cNvPr>
              <p:cNvSpPr txBox="1">
                <a:spLocks noRot="1" noChangeAspect="1" noMove="1" noResize="1" noEditPoints="1" noAdjustHandles="1" noChangeArrowheads="1" noChangeShapeType="1" noTextEdit="1"/>
              </p:cNvSpPr>
              <p:nvPr/>
            </p:nvSpPr>
            <p:spPr>
              <a:xfrm>
                <a:off x="3925488" y="5907365"/>
                <a:ext cx="1858073" cy="693267"/>
              </a:xfrm>
              <a:prstGeom prst="rect">
                <a:avLst/>
              </a:prstGeom>
              <a:blipFill>
                <a:blip r:embed="rId3"/>
                <a:stretch>
                  <a:fillRect b="-1786"/>
                </a:stretch>
              </a:blipFill>
            </p:spPr>
            <p:txBody>
              <a:bodyPr/>
              <a:lstStyle/>
              <a:p>
                <a:r>
                  <a:rPr lang="de-DE">
                    <a:noFill/>
                  </a:rPr>
                  <a:t> </a:t>
                </a:r>
              </a:p>
            </p:txBody>
          </p:sp>
        </mc:Fallback>
      </mc:AlternateContent>
    </p:spTree>
    <p:extLst>
      <p:ext uri="{BB962C8B-B14F-4D97-AF65-F5344CB8AC3E}">
        <p14:creationId xmlns:p14="http://schemas.microsoft.com/office/powerpoint/2010/main" val="133216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6"/>
          <p:cNvGrpSpPr>
            <a:grpSpLocks/>
          </p:cNvGrpSpPr>
          <p:nvPr/>
        </p:nvGrpSpPr>
        <p:grpSpPr bwMode="auto">
          <a:xfrm>
            <a:off x="2555776" y="3140968"/>
            <a:ext cx="1211263" cy="1184275"/>
            <a:chOff x="934" y="1260"/>
            <a:chExt cx="763" cy="337"/>
          </a:xfrm>
          <a:effectLst/>
        </p:grpSpPr>
        <p:grpSp>
          <p:nvGrpSpPr>
            <p:cNvPr id="3" name="Group 112"/>
            <p:cNvGrpSpPr>
              <a:grpSpLocks/>
            </p:cNvGrpSpPr>
            <p:nvPr/>
          </p:nvGrpSpPr>
          <p:grpSpPr bwMode="auto">
            <a:xfrm>
              <a:off x="934" y="1260"/>
              <a:ext cx="763" cy="337"/>
              <a:chOff x="934" y="1260"/>
              <a:chExt cx="763" cy="337"/>
            </a:xfrm>
          </p:grpSpPr>
          <p:sp>
            <p:nvSpPr>
              <p:cNvPr id="28750" name="Rectangle 110"/>
              <p:cNvSpPr>
                <a:spLocks noChangeArrowheads="1"/>
              </p:cNvSpPr>
              <p:nvPr/>
            </p:nvSpPr>
            <p:spPr bwMode="auto">
              <a:xfrm>
                <a:off x="934" y="1260"/>
                <a:ext cx="763" cy="337"/>
              </a:xfrm>
              <a:prstGeom prst="rect">
                <a:avLst/>
              </a:prstGeom>
              <a:solidFill>
                <a:srgbClr val="B2B2B2"/>
              </a:solidFill>
              <a:ln w="9525">
                <a:no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sp>
            <p:nvSpPr>
              <p:cNvPr id="28751" name="Rectangle 111"/>
              <p:cNvSpPr>
                <a:spLocks noChangeArrowheads="1"/>
              </p:cNvSpPr>
              <p:nvPr/>
            </p:nvSpPr>
            <p:spPr bwMode="auto">
              <a:xfrm>
                <a:off x="934" y="1260"/>
                <a:ext cx="763" cy="337"/>
              </a:xfrm>
              <a:prstGeom prst="rect">
                <a:avLst/>
              </a:prstGeom>
              <a:noFill/>
              <a:ln w="9525" cap="rnd">
                <a:solidFill>
                  <a:srgbClr val="000000"/>
                </a:solid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grpSp>
        <p:grpSp>
          <p:nvGrpSpPr>
            <p:cNvPr id="4" name="Group 115"/>
            <p:cNvGrpSpPr>
              <a:grpSpLocks/>
            </p:cNvGrpSpPr>
            <p:nvPr/>
          </p:nvGrpSpPr>
          <p:grpSpPr bwMode="auto">
            <a:xfrm>
              <a:off x="934" y="1311"/>
              <a:ext cx="763" cy="235"/>
              <a:chOff x="934" y="1311"/>
              <a:chExt cx="763" cy="235"/>
            </a:xfrm>
          </p:grpSpPr>
          <p:sp>
            <p:nvSpPr>
              <p:cNvPr id="28748" name="Rectangle 113"/>
              <p:cNvSpPr>
                <a:spLocks noChangeArrowheads="1"/>
              </p:cNvSpPr>
              <p:nvPr/>
            </p:nvSpPr>
            <p:spPr bwMode="auto">
              <a:xfrm>
                <a:off x="934" y="1311"/>
                <a:ext cx="763" cy="235"/>
              </a:xfrm>
              <a:prstGeom prst="rect">
                <a:avLst/>
              </a:prstGeom>
              <a:solidFill>
                <a:srgbClr val="FFFFFF"/>
              </a:solidFill>
              <a:ln w="9525">
                <a:no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sp>
            <p:nvSpPr>
              <p:cNvPr id="28749" name="Rectangle 114"/>
              <p:cNvSpPr>
                <a:spLocks noChangeArrowheads="1"/>
              </p:cNvSpPr>
              <p:nvPr/>
            </p:nvSpPr>
            <p:spPr bwMode="auto">
              <a:xfrm>
                <a:off x="934" y="1311"/>
                <a:ext cx="763" cy="235"/>
              </a:xfrm>
              <a:prstGeom prst="rect">
                <a:avLst/>
              </a:prstGeom>
              <a:noFill/>
              <a:ln w="9525" cap="rnd">
                <a:solidFill>
                  <a:srgbClr val="000000"/>
                </a:solid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grpSp>
      </p:grpSp>
      <p:sp>
        <p:nvSpPr>
          <p:cNvPr id="28678" name="Line 120"/>
          <p:cNvSpPr>
            <a:spLocks noChangeShapeType="1"/>
          </p:cNvSpPr>
          <p:nvPr/>
        </p:nvSpPr>
        <p:spPr bwMode="auto">
          <a:xfrm>
            <a:off x="5549801" y="1739206"/>
            <a:ext cx="1588" cy="4016375"/>
          </a:xfrm>
          <a:prstGeom prst="line">
            <a:avLst/>
          </a:prstGeom>
          <a:noFill/>
          <a:ln w="9525" cap="rnd">
            <a:solidFill>
              <a:srgbClr val="000000"/>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679" name="Rectangle 125"/>
          <p:cNvSpPr>
            <a:spLocks noChangeArrowheads="1"/>
          </p:cNvSpPr>
          <p:nvPr/>
        </p:nvSpPr>
        <p:spPr bwMode="auto">
          <a:xfrm>
            <a:off x="3017117" y="5568256"/>
            <a:ext cx="540478" cy="230832"/>
          </a:xfrm>
          <a:prstGeom prst="rect">
            <a:avLst/>
          </a:prstGeom>
          <a:noFill/>
          <a:ln w="9525">
            <a:noFill/>
            <a:miter lim="800000"/>
            <a:headEnd/>
            <a:tailEnd/>
          </a:ln>
          <a:effectLst/>
        </p:spPr>
        <p:txBody>
          <a:bodyPr wrap="square" lIns="0" tIns="0" rIns="0" bIns="0">
            <a:spAutoFit/>
          </a:bodyPr>
          <a:lstStyle/>
          <a:p>
            <a:r>
              <a:rPr lang="en-US" sz="1500" b="0" baseline="0" dirty="0" err="1">
                <a:solidFill>
                  <a:srgbClr val="000000"/>
                </a:solidFill>
                <a:latin typeface="Calibri" panose="020F0502020204030204" pitchFamily="34" charset="0"/>
                <a:cs typeface="Calibri" panose="020F0502020204030204" pitchFamily="34" charset="0"/>
              </a:rPr>
              <a:t>L</a:t>
            </a:r>
            <a:r>
              <a:rPr lang="en-US" sz="1500" b="0" baseline="-25000" dirty="0" err="1">
                <a:solidFill>
                  <a:srgbClr val="000000"/>
                </a:solidFill>
                <a:latin typeface="Calibri" panose="020F0502020204030204" pitchFamily="34" charset="0"/>
                <a:cs typeface="Calibri" panose="020F0502020204030204" pitchFamily="34" charset="0"/>
              </a:rPr>
              <a:t>eff</a:t>
            </a:r>
            <a:endParaRPr lang="en-US" b="0" baseline="-25000" dirty="0">
              <a:latin typeface="Calibri" panose="020F0502020204030204" pitchFamily="34" charset="0"/>
              <a:cs typeface="Calibri" panose="020F0502020204030204" pitchFamily="34" charset="0"/>
            </a:endParaRPr>
          </a:p>
        </p:txBody>
      </p:sp>
      <p:sp>
        <p:nvSpPr>
          <p:cNvPr id="28680" name="Rectangle 130"/>
          <p:cNvSpPr>
            <a:spLocks noChangeArrowheads="1"/>
          </p:cNvSpPr>
          <p:nvPr/>
        </p:nvSpPr>
        <p:spPr bwMode="auto">
          <a:xfrm>
            <a:off x="4625876" y="5568256"/>
            <a:ext cx="84960" cy="230832"/>
          </a:xfrm>
          <a:prstGeom prst="rect">
            <a:avLst/>
          </a:prstGeom>
          <a:noFill/>
          <a:ln w="9525">
            <a:noFill/>
            <a:miter lim="800000"/>
            <a:headEnd/>
            <a:tailEnd/>
          </a:ln>
          <a:effectLst/>
        </p:spPr>
        <p:txBody>
          <a:bodyPr wrap="none" lIns="0" tIns="0" rIns="0" bIns="0">
            <a:spAutoFit/>
          </a:bodyPr>
          <a:lstStyle/>
          <a:p>
            <a:r>
              <a:rPr lang="en-US" sz="1500" b="0" baseline="0">
                <a:solidFill>
                  <a:srgbClr val="000000"/>
                </a:solidFill>
                <a:latin typeface="Calibri" panose="020F0502020204030204" pitchFamily="34" charset="0"/>
                <a:cs typeface="Calibri" panose="020F0502020204030204" pitchFamily="34" charset="0"/>
              </a:rPr>
              <a:t>x</a:t>
            </a:r>
            <a:endParaRPr lang="en-US" b="0" baseline="0">
              <a:latin typeface="Calibri" panose="020F0502020204030204" pitchFamily="34" charset="0"/>
              <a:cs typeface="Calibri" panose="020F0502020204030204" pitchFamily="34" charset="0"/>
            </a:endParaRPr>
          </a:p>
        </p:txBody>
      </p:sp>
      <p:sp>
        <p:nvSpPr>
          <p:cNvPr id="28686" name="Rectangle 145"/>
          <p:cNvSpPr>
            <a:spLocks noChangeArrowheads="1"/>
          </p:cNvSpPr>
          <p:nvPr/>
        </p:nvSpPr>
        <p:spPr bwMode="auto">
          <a:xfrm>
            <a:off x="7954099" y="3531493"/>
            <a:ext cx="57708" cy="276999"/>
          </a:xfrm>
          <a:prstGeom prst="rect">
            <a:avLst/>
          </a:prstGeom>
          <a:noFill/>
          <a:ln w="9525">
            <a:noFill/>
            <a:miter lim="800000"/>
            <a:headEnd/>
            <a:tailEnd/>
          </a:ln>
          <a:effectLst/>
        </p:spPr>
        <p:txBody>
          <a:bodyPr wrap="none" lIns="0" tIns="0" rIns="0" bIns="0">
            <a:spAutoFit/>
          </a:bodyPr>
          <a:lstStyle/>
          <a:p>
            <a:r>
              <a:rPr lang="en-US" sz="1800" b="0" baseline="0">
                <a:solidFill>
                  <a:srgbClr val="000000"/>
                </a:solidFill>
                <a:latin typeface="Calibri" panose="020F0502020204030204" pitchFamily="34" charset="0"/>
                <a:cs typeface="Calibri" panose="020F0502020204030204" pitchFamily="34" charset="0"/>
              </a:rPr>
              <a:t>I</a:t>
            </a:r>
            <a:endParaRPr lang="en-US" sz="1800" b="0" baseline="0">
              <a:latin typeface="Calibri" panose="020F0502020204030204" pitchFamily="34" charset="0"/>
              <a:cs typeface="Calibri" panose="020F0502020204030204" pitchFamily="34" charset="0"/>
            </a:endParaRPr>
          </a:p>
        </p:txBody>
      </p:sp>
      <p:sp>
        <p:nvSpPr>
          <p:cNvPr id="28689" name="Line 148"/>
          <p:cNvSpPr>
            <a:spLocks noChangeShapeType="1"/>
          </p:cNvSpPr>
          <p:nvPr/>
        </p:nvSpPr>
        <p:spPr bwMode="auto">
          <a:xfrm>
            <a:off x="6660286" y="1732856"/>
            <a:ext cx="1588" cy="4017962"/>
          </a:xfrm>
          <a:prstGeom prst="line">
            <a:avLst/>
          </a:prstGeom>
          <a:noFill/>
          <a:ln w="9525" cap="rnd">
            <a:solidFill>
              <a:srgbClr val="000000"/>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690" name="Freeform 149"/>
          <p:cNvSpPr>
            <a:spLocks/>
          </p:cNvSpPr>
          <p:nvPr/>
        </p:nvSpPr>
        <p:spPr bwMode="auto">
          <a:xfrm>
            <a:off x="6665049" y="3731518"/>
            <a:ext cx="1028700" cy="1922463"/>
          </a:xfrm>
          <a:custGeom>
            <a:avLst/>
            <a:gdLst>
              <a:gd name="T0" fmla="*/ 0 w 648"/>
              <a:gd name="T1" fmla="*/ 547 h 547"/>
              <a:gd name="T2" fmla="*/ 0 w 648"/>
              <a:gd name="T3" fmla="*/ 442 h 547"/>
              <a:gd name="T4" fmla="*/ 648 w 648"/>
              <a:gd name="T5" fmla="*/ 106 h 547"/>
              <a:gd name="T6" fmla="*/ 648 w 648"/>
              <a:gd name="T7" fmla="*/ 0 h 547"/>
              <a:gd name="T8" fmla="*/ 0 60000 65536"/>
              <a:gd name="T9" fmla="*/ 0 60000 65536"/>
              <a:gd name="T10" fmla="*/ 0 60000 65536"/>
              <a:gd name="T11" fmla="*/ 0 60000 65536"/>
              <a:gd name="T12" fmla="*/ 0 w 648"/>
              <a:gd name="T13" fmla="*/ 0 h 547"/>
              <a:gd name="T14" fmla="*/ 648 w 648"/>
              <a:gd name="T15" fmla="*/ 547 h 547"/>
            </a:gdLst>
            <a:ahLst/>
            <a:cxnLst>
              <a:cxn ang="T8">
                <a:pos x="T0" y="T1"/>
              </a:cxn>
              <a:cxn ang="T9">
                <a:pos x="T2" y="T3"/>
              </a:cxn>
              <a:cxn ang="T10">
                <a:pos x="T4" y="T5"/>
              </a:cxn>
              <a:cxn ang="T11">
                <a:pos x="T6" y="T7"/>
              </a:cxn>
            </a:cxnLst>
            <a:rect l="T12" t="T13" r="T14" b="T15"/>
            <a:pathLst>
              <a:path w="648" h="547">
                <a:moveTo>
                  <a:pt x="0" y="547"/>
                </a:moveTo>
                <a:lnTo>
                  <a:pt x="0" y="442"/>
                </a:lnTo>
                <a:lnTo>
                  <a:pt x="648" y="106"/>
                </a:lnTo>
                <a:lnTo>
                  <a:pt x="648" y="0"/>
                </a:lnTo>
              </a:path>
            </a:pathLst>
          </a:custGeom>
          <a:noFill/>
          <a:ln w="19050" cap="flat">
            <a:solidFill>
              <a:srgbClr val="000000"/>
            </a:solidFill>
            <a:prstDash val="solid"/>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691" name="Freeform 150"/>
          <p:cNvSpPr>
            <a:spLocks/>
          </p:cNvSpPr>
          <p:nvPr/>
        </p:nvSpPr>
        <p:spPr bwMode="auto">
          <a:xfrm>
            <a:off x="6666636" y="1810643"/>
            <a:ext cx="1028700" cy="1920875"/>
          </a:xfrm>
          <a:custGeom>
            <a:avLst/>
            <a:gdLst>
              <a:gd name="T0" fmla="*/ 0 w 648"/>
              <a:gd name="T1" fmla="*/ 0 h 547"/>
              <a:gd name="T2" fmla="*/ 0 w 648"/>
              <a:gd name="T3" fmla="*/ 106 h 547"/>
              <a:gd name="T4" fmla="*/ 648 w 648"/>
              <a:gd name="T5" fmla="*/ 442 h 547"/>
              <a:gd name="T6" fmla="*/ 648 w 648"/>
              <a:gd name="T7" fmla="*/ 547 h 547"/>
              <a:gd name="T8" fmla="*/ 0 60000 65536"/>
              <a:gd name="T9" fmla="*/ 0 60000 65536"/>
              <a:gd name="T10" fmla="*/ 0 60000 65536"/>
              <a:gd name="T11" fmla="*/ 0 60000 65536"/>
              <a:gd name="T12" fmla="*/ 0 w 648"/>
              <a:gd name="T13" fmla="*/ 0 h 547"/>
              <a:gd name="T14" fmla="*/ 648 w 648"/>
              <a:gd name="T15" fmla="*/ 547 h 547"/>
            </a:gdLst>
            <a:ahLst/>
            <a:cxnLst>
              <a:cxn ang="T8">
                <a:pos x="T0" y="T1"/>
              </a:cxn>
              <a:cxn ang="T9">
                <a:pos x="T2" y="T3"/>
              </a:cxn>
              <a:cxn ang="T10">
                <a:pos x="T4" y="T5"/>
              </a:cxn>
              <a:cxn ang="T11">
                <a:pos x="T6" y="T7"/>
              </a:cxn>
            </a:cxnLst>
            <a:rect l="T12" t="T13" r="T14" b="T15"/>
            <a:pathLst>
              <a:path w="648" h="547">
                <a:moveTo>
                  <a:pt x="0" y="0"/>
                </a:moveTo>
                <a:lnTo>
                  <a:pt x="0" y="106"/>
                </a:lnTo>
                <a:lnTo>
                  <a:pt x="648" y="442"/>
                </a:lnTo>
                <a:lnTo>
                  <a:pt x="648" y="547"/>
                </a:lnTo>
              </a:path>
            </a:pathLst>
          </a:custGeom>
          <a:noFill/>
          <a:ln w="19050" cap="flat">
            <a:solidFill>
              <a:srgbClr val="000000"/>
            </a:solidFill>
            <a:prstDash val="solid"/>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grpSp>
        <p:nvGrpSpPr>
          <p:cNvPr id="5" name="Group 158"/>
          <p:cNvGrpSpPr>
            <a:grpSpLocks/>
          </p:cNvGrpSpPr>
          <p:nvPr/>
        </p:nvGrpSpPr>
        <p:grpSpPr bwMode="auto">
          <a:xfrm>
            <a:off x="2555776" y="3140968"/>
            <a:ext cx="1211263" cy="1184275"/>
            <a:chOff x="934" y="1260"/>
            <a:chExt cx="763" cy="337"/>
          </a:xfrm>
          <a:effectLst/>
        </p:grpSpPr>
        <p:sp>
          <p:nvSpPr>
            <p:cNvPr id="28744" name="Rectangle 156"/>
            <p:cNvSpPr>
              <a:spLocks noChangeArrowheads="1"/>
            </p:cNvSpPr>
            <p:nvPr/>
          </p:nvSpPr>
          <p:spPr bwMode="auto">
            <a:xfrm>
              <a:off x="934" y="1260"/>
              <a:ext cx="763" cy="337"/>
            </a:xfrm>
            <a:prstGeom prst="rect">
              <a:avLst/>
            </a:prstGeom>
            <a:solidFill>
              <a:srgbClr val="B2B2B2"/>
            </a:solidFill>
            <a:ln w="9525">
              <a:no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sp>
          <p:nvSpPr>
            <p:cNvPr id="28745" name="Rectangle 157"/>
            <p:cNvSpPr>
              <a:spLocks noChangeArrowheads="1"/>
            </p:cNvSpPr>
            <p:nvPr/>
          </p:nvSpPr>
          <p:spPr bwMode="auto">
            <a:xfrm>
              <a:off x="934" y="1260"/>
              <a:ext cx="763" cy="337"/>
            </a:xfrm>
            <a:prstGeom prst="rect">
              <a:avLst/>
            </a:prstGeom>
            <a:noFill/>
            <a:ln w="9525" cap="rnd">
              <a:solidFill>
                <a:srgbClr val="000000"/>
              </a:solid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grpSp>
      <p:grpSp>
        <p:nvGrpSpPr>
          <p:cNvPr id="6" name="Group 161"/>
          <p:cNvGrpSpPr>
            <a:grpSpLocks/>
          </p:cNvGrpSpPr>
          <p:nvPr/>
        </p:nvGrpSpPr>
        <p:grpSpPr bwMode="auto">
          <a:xfrm>
            <a:off x="2555776" y="3320356"/>
            <a:ext cx="1211263" cy="825500"/>
            <a:chOff x="934" y="1311"/>
            <a:chExt cx="763" cy="235"/>
          </a:xfrm>
          <a:effectLst/>
        </p:grpSpPr>
        <p:sp>
          <p:nvSpPr>
            <p:cNvPr id="28742" name="Rectangle 159"/>
            <p:cNvSpPr>
              <a:spLocks noChangeArrowheads="1"/>
            </p:cNvSpPr>
            <p:nvPr/>
          </p:nvSpPr>
          <p:spPr bwMode="auto">
            <a:xfrm>
              <a:off x="934" y="1311"/>
              <a:ext cx="763" cy="235"/>
            </a:xfrm>
            <a:prstGeom prst="rect">
              <a:avLst/>
            </a:prstGeom>
            <a:solidFill>
              <a:srgbClr val="FFFFFF"/>
            </a:solidFill>
            <a:ln w="9525">
              <a:no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sp>
          <p:nvSpPr>
            <p:cNvPr id="28743" name="Rectangle 160"/>
            <p:cNvSpPr>
              <a:spLocks noChangeArrowheads="1"/>
            </p:cNvSpPr>
            <p:nvPr/>
          </p:nvSpPr>
          <p:spPr bwMode="auto">
            <a:xfrm>
              <a:off x="934" y="1311"/>
              <a:ext cx="763" cy="235"/>
            </a:xfrm>
            <a:prstGeom prst="rect">
              <a:avLst/>
            </a:prstGeom>
            <a:noFill/>
            <a:ln w="9525" cap="rnd">
              <a:solidFill>
                <a:srgbClr val="000000"/>
              </a:solid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grpSp>
      <p:grpSp>
        <p:nvGrpSpPr>
          <p:cNvPr id="7" name="Group 164"/>
          <p:cNvGrpSpPr>
            <a:grpSpLocks/>
          </p:cNvGrpSpPr>
          <p:nvPr/>
        </p:nvGrpSpPr>
        <p:grpSpPr bwMode="auto">
          <a:xfrm>
            <a:off x="2555776" y="3140968"/>
            <a:ext cx="1211263" cy="1184275"/>
            <a:chOff x="934" y="1260"/>
            <a:chExt cx="763" cy="337"/>
          </a:xfrm>
          <a:effectLst/>
        </p:grpSpPr>
        <p:sp>
          <p:nvSpPr>
            <p:cNvPr id="28740" name="Rectangle 162"/>
            <p:cNvSpPr>
              <a:spLocks noChangeArrowheads="1"/>
            </p:cNvSpPr>
            <p:nvPr/>
          </p:nvSpPr>
          <p:spPr bwMode="auto">
            <a:xfrm>
              <a:off x="934" y="1260"/>
              <a:ext cx="763" cy="337"/>
            </a:xfrm>
            <a:prstGeom prst="rect">
              <a:avLst/>
            </a:prstGeom>
            <a:solidFill>
              <a:srgbClr val="B2B2B2"/>
            </a:solidFill>
            <a:ln w="9525">
              <a:no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sp>
          <p:nvSpPr>
            <p:cNvPr id="28741" name="Rectangle 163"/>
            <p:cNvSpPr>
              <a:spLocks noChangeArrowheads="1"/>
            </p:cNvSpPr>
            <p:nvPr/>
          </p:nvSpPr>
          <p:spPr bwMode="auto">
            <a:xfrm>
              <a:off x="934" y="1260"/>
              <a:ext cx="763" cy="337"/>
            </a:xfrm>
            <a:prstGeom prst="rect">
              <a:avLst/>
            </a:prstGeom>
            <a:noFill/>
            <a:ln w="9525" cap="rnd">
              <a:solidFill>
                <a:srgbClr val="000000"/>
              </a:solid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grpSp>
      <p:grpSp>
        <p:nvGrpSpPr>
          <p:cNvPr id="8" name="Group 167"/>
          <p:cNvGrpSpPr>
            <a:grpSpLocks/>
          </p:cNvGrpSpPr>
          <p:nvPr/>
        </p:nvGrpSpPr>
        <p:grpSpPr bwMode="auto">
          <a:xfrm>
            <a:off x="2555776" y="3320356"/>
            <a:ext cx="1211263" cy="825500"/>
            <a:chOff x="934" y="1311"/>
            <a:chExt cx="763" cy="235"/>
          </a:xfrm>
          <a:effectLst/>
        </p:grpSpPr>
        <p:sp>
          <p:nvSpPr>
            <p:cNvPr id="28738" name="Rectangle 165"/>
            <p:cNvSpPr>
              <a:spLocks noChangeArrowheads="1"/>
            </p:cNvSpPr>
            <p:nvPr/>
          </p:nvSpPr>
          <p:spPr bwMode="auto">
            <a:xfrm>
              <a:off x="934" y="1311"/>
              <a:ext cx="763" cy="235"/>
            </a:xfrm>
            <a:prstGeom prst="rect">
              <a:avLst/>
            </a:prstGeom>
            <a:solidFill>
              <a:srgbClr val="FFFFFF"/>
            </a:solidFill>
            <a:ln w="9525">
              <a:no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sp>
          <p:nvSpPr>
            <p:cNvPr id="28739" name="Rectangle 166"/>
            <p:cNvSpPr>
              <a:spLocks noChangeArrowheads="1"/>
            </p:cNvSpPr>
            <p:nvPr/>
          </p:nvSpPr>
          <p:spPr bwMode="auto">
            <a:xfrm>
              <a:off x="934" y="1311"/>
              <a:ext cx="763" cy="235"/>
            </a:xfrm>
            <a:prstGeom prst="rect">
              <a:avLst/>
            </a:prstGeom>
            <a:noFill/>
            <a:ln w="9525" cap="rnd">
              <a:solidFill>
                <a:srgbClr val="000000"/>
              </a:solidFill>
              <a:miter lim="800000"/>
              <a:headEnd/>
              <a:tailEnd/>
            </a:ln>
          </p:spPr>
          <p:txBody>
            <a:bodyPr/>
            <a:lstStyle/>
            <a:p>
              <a:endParaRPr lang="en-US" b="0" baseline="0">
                <a:latin typeface="Calibri" panose="020F0502020204030204" pitchFamily="34" charset="0"/>
                <a:cs typeface="Calibri" panose="020F0502020204030204" pitchFamily="34" charset="0"/>
              </a:endParaRPr>
            </a:p>
          </p:txBody>
        </p:sp>
      </p:grpSp>
      <p:sp>
        <p:nvSpPr>
          <p:cNvPr id="28698" name="Line 171"/>
          <p:cNvSpPr>
            <a:spLocks noChangeShapeType="1"/>
          </p:cNvSpPr>
          <p:nvPr/>
        </p:nvSpPr>
        <p:spPr bwMode="auto">
          <a:xfrm>
            <a:off x="5549801" y="1739206"/>
            <a:ext cx="1588" cy="4016375"/>
          </a:xfrm>
          <a:prstGeom prst="line">
            <a:avLst/>
          </a:prstGeom>
          <a:noFill/>
          <a:ln w="9525" cap="rnd">
            <a:solidFill>
              <a:srgbClr val="000000"/>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grpSp>
        <p:nvGrpSpPr>
          <p:cNvPr id="9" name="Group 227"/>
          <p:cNvGrpSpPr>
            <a:grpSpLocks/>
          </p:cNvGrpSpPr>
          <p:nvPr/>
        </p:nvGrpSpPr>
        <p:grpSpPr bwMode="auto">
          <a:xfrm>
            <a:off x="5719700" y="2864753"/>
            <a:ext cx="187326" cy="277813"/>
            <a:chOff x="4251" y="3310"/>
            <a:chExt cx="118" cy="175"/>
          </a:xfrm>
          <a:effectLst/>
        </p:grpSpPr>
        <p:sp>
          <p:nvSpPr>
            <p:cNvPr id="28736" name="Rectangle 142"/>
            <p:cNvSpPr>
              <a:spLocks noChangeArrowheads="1"/>
            </p:cNvSpPr>
            <p:nvPr/>
          </p:nvSpPr>
          <p:spPr bwMode="auto">
            <a:xfrm>
              <a:off x="4251" y="3310"/>
              <a:ext cx="66" cy="145"/>
            </a:xfrm>
            <a:prstGeom prst="rect">
              <a:avLst/>
            </a:prstGeom>
            <a:noFill/>
            <a:ln w="9525">
              <a:noFill/>
              <a:miter lim="800000"/>
              <a:headEnd/>
              <a:tailEnd/>
            </a:ln>
          </p:spPr>
          <p:txBody>
            <a:bodyPr wrap="none" lIns="0" tIns="0" rIns="0" bIns="0">
              <a:spAutoFit/>
            </a:bodyPr>
            <a:lstStyle/>
            <a:p>
              <a:r>
                <a:rPr lang="en-US" sz="1500" b="0" baseline="0">
                  <a:solidFill>
                    <a:srgbClr val="000000"/>
                  </a:solidFill>
                  <a:latin typeface="Calibri" panose="020F0502020204030204" pitchFamily="34" charset="0"/>
                  <a:cs typeface="Calibri" panose="020F0502020204030204" pitchFamily="34" charset="0"/>
                </a:rPr>
                <a:t>R</a:t>
              </a:r>
              <a:endParaRPr lang="en-US" b="0" baseline="0">
                <a:latin typeface="Calibri" panose="020F0502020204030204" pitchFamily="34" charset="0"/>
                <a:cs typeface="Calibri" panose="020F0502020204030204" pitchFamily="34" charset="0"/>
              </a:endParaRPr>
            </a:p>
          </p:txBody>
        </p:sp>
        <p:sp>
          <p:nvSpPr>
            <p:cNvPr id="28737" name="Rectangle 194"/>
            <p:cNvSpPr>
              <a:spLocks noChangeArrowheads="1"/>
            </p:cNvSpPr>
            <p:nvPr/>
          </p:nvSpPr>
          <p:spPr bwMode="auto">
            <a:xfrm>
              <a:off x="4327" y="3388"/>
              <a:ext cx="42" cy="97"/>
            </a:xfrm>
            <a:prstGeom prst="rect">
              <a:avLst/>
            </a:prstGeom>
            <a:noFill/>
            <a:ln w="9525">
              <a:noFill/>
              <a:miter lim="800000"/>
              <a:headEnd/>
              <a:tailEnd/>
            </a:ln>
          </p:spPr>
          <p:txBody>
            <a:bodyPr wrap="none" lIns="0" tIns="0" rIns="0" bIns="0">
              <a:spAutoFit/>
            </a:bodyPr>
            <a:lstStyle/>
            <a:p>
              <a:r>
                <a:rPr lang="en-US" sz="1000" b="0" baseline="0">
                  <a:solidFill>
                    <a:srgbClr val="000000"/>
                  </a:solidFill>
                  <a:latin typeface="Calibri" panose="020F0502020204030204" pitchFamily="34" charset="0"/>
                  <a:cs typeface="Calibri" panose="020F0502020204030204" pitchFamily="34" charset="0"/>
                </a:rPr>
                <a:t>o</a:t>
              </a:r>
              <a:endParaRPr lang="en-US" b="0" baseline="0">
                <a:latin typeface="Calibri" panose="020F0502020204030204" pitchFamily="34" charset="0"/>
                <a:cs typeface="Calibri" panose="020F0502020204030204" pitchFamily="34" charset="0"/>
              </a:endParaRPr>
            </a:p>
          </p:txBody>
        </p:sp>
      </p:grpSp>
      <p:sp>
        <p:nvSpPr>
          <p:cNvPr id="28701" name="Rectangle 195"/>
          <p:cNvSpPr>
            <a:spLocks noChangeArrowheads="1"/>
          </p:cNvSpPr>
          <p:nvPr/>
        </p:nvSpPr>
        <p:spPr bwMode="auto">
          <a:xfrm>
            <a:off x="6501536" y="3502918"/>
            <a:ext cx="97495" cy="230832"/>
          </a:xfrm>
          <a:prstGeom prst="rect">
            <a:avLst/>
          </a:prstGeom>
          <a:noFill/>
          <a:ln w="9525">
            <a:noFill/>
            <a:miter lim="800000"/>
            <a:headEnd/>
            <a:tailEnd/>
          </a:ln>
          <a:effectLst/>
        </p:spPr>
        <p:txBody>
          <a:bodyPr wrap="none" lIns="0" tIns="0" rIns="0" bIns="0">
            <a:spAutoFit/>
          </a:bodyPr>
          <a:lstStyle/>
          <a:p>
            <a:r>
              <a:rPr lang="en-US" sz="1500" b="0" baseline="0">
                <a:solidFill>
                  <a:srgbClr val="000000"/>
                </a:solidFill>
                <a:latin typeface="Calibri" panose="020F0502020204030204" pitchFamily="34" charset="0"/>
                <a:cs typeface="Calibri" panose="020F0502020204030204" pitchFamily="34" charset="0"/>
              </a:rPr>
              <a:t>0</a:t>
            </a:r>
            <a:endParaRPr lang="en-US" b="0" baseline="0">
              <a:latin typeface="Calibri" panose="020F0502020204030204" pitchFamily="34" charset="0"/>
              <a:cs typeface="Calibri" panose="020F0502020204030204" pitchFamily="34" charset="0"/>
            </a:endParaRPr>
          </a:p>
        </p:txBody>
      </p:sp>
      <p:sp>
        <p:nvSpPr>
          <p:cNvPr id="28706" name="Line 207"/>
          <p:cNvSpPr>
            <a:spLocks noChangeShapeType="1"/>
          </p:cNvSpPr>
          <p:nvPr/>
        </p:nvSpPr>
        <p:spPr bwMode="auto">
          <a:xfrm flipH="1">
            <a:off x="2320826" y="3329881"/>
            <a:ext cx="238125" cy="0"/>
          </a:xfrm>
          <a:prstGeom prst="line">
            <a:avLst/>
          </a:prstGeom>
          <a:noFill/>
          <a:ln w="9525">
            <a:solidFill>
              <a:schemeClr val="tx1"/>
            </a:solidFill>
            <a:prstDash val="sysDot"/>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07" name="Line 208"/>
          <p:cNvSpPr>
            <a:spLocks noChangeShapeType="1"/>
          </p:cNvSpPr>
          <p:nvPr/>
        </p:nvSpPr>
        <p:spPr bwMode="auto">
          <a:xfrm flipV="1">
            <a:off x="2558951" y="2182118"/>
            <a:ext cx="2976563" cy="1962150"/>
          </a:xfrm>
          <a:prstGeom prst="line">
            <a:avLst/>
          </a:prstGeom>
          <a:noFill/>
          <a:ln w="9525">
            <a:solidFill>
              <a:schemeClr val="tx1"/>
            </a:solidFill>
            <a:prstDash val="dash"/>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08" name="Line 209"/>
          <p:cNvSpPr>
            <a:spLocks noChangeShapeType="1"/>
          </p:cNvSpPr>
          <p:nvPr/>
        </p:nvSpPr>
        <p:spPr bwMode="auto">
          <a:xfrm>
            <a:off x="2558951" y="3334643"/>
            <a:ext cx="2976563" cy="1962150"/>
          </a:xfrm>
          <a:prstGeom prst="line">
            <a:avLst/>
          </a:prstGeom>
          <a:noFill/>
          <a:ln w="9525">
            <a:solidFill>
              <a:schemeClr val="tx1"/>
            </a:solidFill>
            <a:prstDash val="dash"/>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09" name="Line 210"/>
          <p:cNvSpPr>
            <a:spLocks noChangeShapeType="1"/>
          </p:cNvSpPr>
          <p:nvPr/>
        </p:nvSpPr>
        <p:spPr bwMode="auto">
          <a:xfrm flipH="1">
            <a:off x="2311301" y="3737868"/>
            <a:ext cx="5382448" cy="0"/>
          </a:xfrm>
          <a:prstGeom prst="line">
            <a:avLst/>
          </a:prstGeom>
          <a:noFill/>
          <a:ln w="3175">
            <a:solidFill>
              <a:schemeClr val="tx1"/>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10" name="Line 212"/>
          <p:cNvSpPr>
            <a:spLocks noChangeShapeType="1"/>
          </p:cNvSpPr>
          <p:nvPr/>
        </p:nvSpPr>
        <p:spPr bwMode="auto">
          <a:xfrm flipV="1">
            <a:off x="2565301" y="5401568"/>
            <a:ext cx="1206500" cy="6350"/>
          </a:xfrm>
          <a:prstGeom prst="line">
            <a:avLst/>
          </a:prstGeom>
          <a:noFill/>
          <a:ln w="9525">
            <a:solidFill>
              <a:schemeClr val="tx1"/>
            </a:solidFill>
            <a:round/>
            <a:headEnd type="triangle" w="med" len="med"/>
            <a:tailEnd type="triangle" w="med" len="me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11" name="Line 213"/>
          <p:cNvSpPr>
            <a:spLocks noChangeShapeType="1"/>
          </p:cNvSpPr>
          <p:nvPr/>
        </p:nvSpPr>
        <p:spPr bwMode="auto">
          <a:xfrm flipV="1">
            <a:off x="3797202" y="5387500"/>
            <a:ext cx="1746250" cy="12700"/>
          </a:xfrm>
          <a:prstGeom prst="line">
            <a:avLst/>
          </a:prstGeom>
          <a:noFill/>
          <a:ln w="9525">
            <a:solidFill>
              <a:schemeClr val="tx1"/>
            </a:solidFill>
            <a:round/>
            <a:headEnd type="triangle" w="med" len="med"/>
            <a:tailEnd type="triangle" w="med" len="me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12" name="Line 214"/>
          <p:cNvSpPr>
            <a:spLocks noChangeShapeType="1"/>
          </p:cNvSpPr>
          <p:nvPr/>
        </p:nvSpPr>
        <p:spPr bwMode="auto">
          <a:xfrm>
            <a:off x="2552601" y="4347468"/>
            <a:ext cx="0" cy="1111250"/>
          </a:xfrm>
          <a:prstGeom prst="line">
            <a:avLst/>
          </a:prstGeom>
          <a:noFill/>
          <a:ln w="9525">
            <a:solidFill>
              <a:schemeClr val="tx1"/>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13" name="Line 215"/>
          <p:cNvSpPr>
            <a:spLocks noChangeShapeType="1"/>
          </p:cNvSpPr>
          <p:nvPr/>
        </p:nvSpPr>
        <p:spPr bwMode="auto">
          <a:xfrm>
            <a:off x="3771801" y="4341118"/>
            <a:ext cx="0" cy="1181100"/>
          </a:xfrm>
          <a:prstGeom prst="line">
            <a:avLst/>
          </a:prstGeom>
          <a:noFill/>
          <a:ln w="9525">
            <a:solidFill>
              <a:schemeClr val="tx1"/>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114905" name="Line 217"/>
          <p:cNvSpPr>
            <a:spLocks noChangeShapeType="1"/>
          </p:cNvSpPr>
          <p:nvPr/>
        </p:nvSpPr>
        <p:spPr bwMode="auto">
          <a:xfrm flipH="1">
            <a:off x="2565301" y="2156718"/>
            <a:ext cx="3003550" cy="1981200"/>
          </a:xfrm>
          <a:prstGeom prst="line">
            <a:avLst/>
          </a:prstGeom>
          <a:noFill/>
          <a:ln w="28575">
            <a:solidFill>
              <a:srgbClr val="1269B0"/>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114908" name="Freeform 220"/>
          <p:cNvSpPr>
            <a:spLocks/>
          </p:cNvSpPr>
          <p:nvPr/>
        </p:nvSpPr>
        <p:spPr bwMode="auto">
          <a:xfrm>
            <a:off x="2552601" y="2556768"/>
            <a:ext cx="2997200" cy="1593850"/>
          </a:xfrm>
          <a:custGeom>
            <a:avLst/>
            <a:gdLst>
              <a:gd name="T0" fmla="*/ 1888 w 1888"/>
              <a:gd name="T1" fmla="*/ 0 h 1004"/>
              <a:gd name="T2" fmla="*/ 0 w 1888"/>
              <a:gd name="T3" fmla="*/ 808 h 1004"/>
              <a:gd name="T4" fmla="*/ 0 w 1888"/>
              <a:gd name="T5" fmla="*/ 1004 h 1004"/>
              <a:gd name="T6" fmla="*/ 1888 w 1888"/>
              <a:gd name="T7" fmla="*/ 0 h 1004"/>
              <a:gd name="T8" fmla="*/ 0 60000 65536"/>
              <a:gd name="T9" fmla="*/ 0 60000 65536"/>
              <a:gd name="T10" fmla="*/ 0 60000 65536"/>
              <a:gd name="T11" fmla="*/ 0 60000 65536"/>
              <a:gd name="T12" fmla="*/ 0 w 1888"/>
              <a:gd name="T13" fmla="*/ 0 h 1004"/>
              <a:gd name="T14" fmla="*/ 1888 w 1888"/>
              <a:gd name="T15" fmla="*/ 1004 h 1004"/>
            </a:gdLst>
            <a:ahLst/>
            <a:cxnLst>
              <a:cxn ang="T8">
                <a:pos x="T0" y="T1"/>
              </a:cxn>
              <a:cxn ang="T9">
                <a:pos x="T2" y="T3"/>
              </a:cxn>
              <a:cxn ang="T10">
                <a:pos x="T4" y="T5"/>
              </a:cxn>
              <a:cxn ang="T11">
                <a:pos x="T6" y="T7"/>
              </a:cxn>
            </a:cxnLst>
            <a:rect l="T12" t="T13" r="T14" b="T15"/>
            <a:pathLst>
              <a:path w="1888" h="1004">
                <a:moveTo>
                  <a:pt x="1888" y="0"/>
                </a:moveTo>
                <a:lnTo>
                  <a:pt x="0" y="808"/>
                </a:lnTo>
                <a:lnTo>
                  <a:pt x="0" y="1004"/>
                </a:lnTo>
                <a:lnTo>
                  <a:pt x="1888" y="0"/>
                </a:lnTo>
                <a:close/>
              </a:path>
            </a:pathLst>
          </a:custGeom>
          <a:solidFill>
            <a:srgbClr val="1269B0">
              <a:alpha val="50195"/>
            </a:srgbClr>
          </a:solidFill>
          <a:ln w="9525">
            <a:no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114909" name="Freeform 221"/>
          <p:cNvSpPr>
            <a:spLocks/>
          </p:cNvSpPr>
          <p:nvPr/>
        </p:nvSpPr>
        <p:spPr bwMode="auto">
          <a:xfrm>
            <a:off x="2552601" y="3325118"/>
            <a:ext cx="2997200" cy="812800"/>
          </a:xfrm>
          <a:custGeom>
            <a:avLst/>
            <a:gdLst>
              <a:gd name="T0" fmla="*/ 0 w 1888"/>
              <a:gd name="T1" fmla="*/ 0 h 512"/>
              <a:gd name="T2" fmla="*/ 1888 w 1888"/>
              <a:gd name="T3" fmla="*/ 12 h 512"/>
              <a:gd name="T4" fmla="*/ 0 w 1888"/>
              <a:gd name="T5" fmla="*/ 512 h 512"/>
              <a:gd name="T6" fmla="*/ 0 w 1888"/>
              <a:gd name="T7" fmla="*/ 0 h 512"/>
              <a:gd name="T8" fmla="*/ 0 60000 65536"/>
              <a:gd name="T9" fmla="*/ 0 60000 65536"/>
              <a:gd name="T10" fmla="*/ 0 60000 65536"/>
              <a:gd name="T11" fmla="*/ 0 60000 65536"/>
              <a:gd name="T12" fmla="*/ 0 w 1888"/>
              <a:gd name="T13" fmla="*/ 0 h 512"/>
              <a:gd name="T14" fmla="*/ 1888 w 1888"/>
              <a:gd name="T15" fmla="*/ 512 h 512"/>
            </a:gdLst>
            <a:ahLst/>
            <a:cxnLst>
              <a:cxn ang="T8">
                <a:pos x="T0" y="T1"/>
              </a:cxn>
              <a:cxn ang="T9">
                <a:pos x="T2" y="T3"/>
              </a:cxn>
              <a:cxn ang="T10">
                <a:pos x="T4" y="T5"/>
              </a:cxn>
              <a:cxn ang="T11">
                <a:pos x="T6" y="T7"/>
              </a:cxn>
            </a:cxnLst>
            <a:rect l="T12" t="T13" r="T14" b="T15"/>
            <a:pathLst>
              <a:path w="1888" h="512">
                <a:moveTo>
                  <a:pt x="0" y="0"/>
                </a:moveTo>
                <a:lnTo>
                  <a:pt x="1888" y="12"/>
                </a:lnTo>
                <a:lnTo>
                  <a:pt x="0" y="512"/>
                </a:lnTo>
                <a:lnTo>
                  <a:pt x="0" y="0"/>
                </a:lnTo>
                <a:close/>
              </a:path>
            </a:pathLst>
          </a:custGeom>
          <a:solidFill>
            <a:srgbClr val="1269B0">
              <a:alpha val="50195"/>
            </a:srgbClr>
          </a:solidFill>
          <a:ln w="9525">
            <a:no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17" name="Line 222"/>
          <p:cNvSpPr>
            <a:spLocks noChangeShapeType="1"/>
          </p:cNvSpPr>
          <p:nvPr/>
        </p:nvSpPr>
        <p:spPr bwMode="auto">
          <a:xfrm flipV="1">
            <a:off x="5556151" y="2182118"/>
            <a:ext cx="1104135" cy="0"/>
          </a:xfrm>
          <a:prstGeom prst="line">
            <a:avLst/>
          </a:prstGeom>
          <a:noFill/>
          <a:ln w="9525">
            <a:solidFill>
              <a:schemeClr val="tx1"/>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18" name="Line 223"/>
          <p:cNvSpPr>
            <a:spLocks noChangeShapeType="1"/>
          </p:cNvSpPr>
          <p:nvPr/>
        </p:nvSpPr>
        <p:spPr bwMode="auto">
          <a:xfrm flipV="1">
            <a:off x="5549801" y="2550418"/>
            <a:ext cx="1459717" cy="0"/>
          </a:xfrm>
          <a:prstGeom prst="line">
            <a:avLst/>
          </a:prstGeom>
          <a:noFill/>
          <a:ln w="9525">
            <a:solidFill>
              <a:schemeClr val="tx1"/>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19" name="Line 224"/>
          <p:cNvSpPr>
            <a:spLocks noChangeShapeType="1"/>
          </p:cNvSpPr>
          <p:nvPr/>
        </p:nvSpPr>
        <p:spPr bwMode="auto">
          <a:xfrm>
            <a:off x="5556151" y="3350518"/>
            <a:ext cx="2137598" cy="0"/>
          </a:xfrm>
          <a:prstGeom prst="line">
            <a:avLst/>
          </a:prstGeom>
          <a:noFill/>
          <a:ln w="9525">
            <a:solidFill>
              <a:schemeClr val="tx1"/>
            </a:solidFill>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20" name="Line 225"/>
          <p:cNvSpPr>
            <a:spLocks noChangeShapeType="1"/>
          </p:cNvSpPr>
          <p:nvPr/>
        </p:nvSpPr>
        <p:spPr bwMode="auto">
          <a:xfrm flipV="1">
            <a:off x="5670451" y="2175768"/>
            <a:ext cx="6350" cy="1568450"/>
          </a:xfrm>
          <a:prstGeom prst="line">
            <a:avLst/>
          </a:prstGeom>
          <a:noFill/>
          <a:ln w="9525">
            <a:solidFill>
              <a:schemeClr val="tx1"/>
            </a:solidFill>
            <a:round/>
            <a:headEnd/>
            <a:tailEnd type="triangle" w="med" len="me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21" name="Line 226"/>
          <p:cNvSpPr>
            <a:spLocks noChangeShapeType="1"/>
          </p:cNvSpPr>
          <p:nvPr/>
        </p:nvSpPr>
        <p:spPr bwMode="auto">
          <a:xfrm>
            <a:off x="6653936" y="3737867"/>
            <a:ext cx="1195530" cy="0"/>
          </a:xfrm>
          <a:prstGeom prst="line">
            <a:avLst/>
          </a:prstGeom>
          <a:noFill/>
          <a:ln w="9525">
            <a:solidFill>
              <a:schemeClr val="tx1"/>
            </a:solidFill>
            <a:round/>
            <a:headEnd/>
            <a:tailEnd type="triangle" w="med" len="me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22" name="Rectangle 231"/>
          <p:cNvSpPr>
            <a:spLocks noChangeArrowheads="1"/>
          </p:cNvSpPr>
          <p:nvPr/>
        </p:nvSpPr>
        <p:spPr bwMode="auto">
          <a:xfrm>
            <a:off x="2054126" y="3363218"/>
            <a:ext cx="67326" cy="230832"/>
          </a:xfrm>
          <a:prstGeom prst="rect">
            <a:avLst/>
          </a:prstGeom>
          <a:noFill/>
          <a:ln w="9525">
            <a:noFill/>
            <a:miter lim="800000"/>
            <a:headEnd/>
            <a:tailEnd/>
          </a:ln>
          <a:effectLst/>
        </p:spPr>
        <p:txBody>
          <a:bodyPr wrap="none" lIns="0" tIns="0" rIns="0" bIns="0">
            <a:spAutoFit/>
          </a:bodyPr>
          <a:lstStyle/>
          <a:p>
            <a:r>
              <a:rPr lang="en-US" sz="1500" b="0" baseline="0">
                <a:solidFill>
                  <a:srgbClr val="000000"/>
                </a:solidFill>
                <a:latin typeface="Calibri" panose="020F0502020204030204" pitchFamily="34" charset="0"/>
                <a:cs typeface="Calibri" panose="020F0502020204030204" pitchFamily="34" charset="0"/>
              </a:rPr>
              <a:t>r</a:t>
            </a:r>
            <a:endParaRPr lang="en-US" b="0" baseline="0">
              <a:latin typeface="Calibri" panose="020F0502020204030204" pitchFamily="34" charset="0"/>
              <a:cs typeface="Calibri" panose="020F0502020204030204" pitchFamily="34" charset="0"/>
            </a:endParaRPr>
          </a:p>
        </p:txBody>
      </p:sp>
      <p:sp>
        <p:nvSpPr>
          <p:cNvPr id="28723" name="Rectangle 232"/>
          <p:cNvSpPr>
            <a:spLocks noChangeArrowheads="1"/>
          </p:cNvSpPr>
          <p:nvPr/>
        </p:nvSpPr>
        <p:spPr bwMode="auto">
          <a:xfrm>
            <a:off x="2106514" y="3474343"/>
            <a:ext cx="150682" cy="153888"/>
          </a:xfrm>
          <a:prstGeom prst="rect">
            <a:avLst/>
          </a:prstGeom>
          <a:noFill/>
          <a:ln w="9525">
            <a:noFill/>
            <a:miter lim="800000"/>
            <a:headEnd/>
            <a:tailEnd/>
          </a:ln>
          <a:effectLst/>
        </p:spPr>
        <p:txBody>
          <a:bodyPr wrap="none" lIns="0" tIns="0" rIns="0" bIns="0">
            <a:spAutoFit/>
          </a:bodyPr>
          <a:lstStyle/>
          <a:p>
            <a:r>
              <a:rPr lang="en-US" sz="1000" b="0" baseline="0">
                <a:solidFill>
                  <a:srgbClr val="000000"/>
                </a:solidFill>
                <a:latin typeface="Calibri" panose="020F0502020204030204" pitchFamily="34" charset="0"/>
                <a:cs typeface="Calibri" panose="020F0502020204030204" pitchFamily="34" charset="0"/>
              </a:rPr>
              <a:t>col</a:t>
            </a:r>
            <a:endParaRPr lang="en-US" b="0" baseline="0">
              <a:latin typeface="Calibri" panose="020F0502020204030204" pitchFamily="34" charset="0"/>
              <a:cs typeface="Calibri" panose="020F0502020204030204" pitchFamily="34" charset="0"/>
            </a:endParaRPr>
          </a:p>
        </p:txBody>
      </p:sp>
      <p:sp>
        <p:nvSpPr>
          <p:cNvPr id="28725" name="Line 237"/>
          <p:cNvSpPr>
            <a:spLocks noChangeShapeType="1"/>
          </p:cNvSpPr>
          <p:nvPr/>
        </p:nvSpPr>
        <p:spPr bwMode="auto">
          <a:xfrm flipH="1">
            <a:off x="3759088" y="4107769"/>
            <a:ext cx="3928297" cy="0"/>
          </a:xfrm>
          <a:prstGeom prst="line">
            <a:avLst/>
          </a:prstGeom>
          <a:noFill/>
          <a:ln w="9525">
            <a:solidFill>
              <a:schemeClr val="tx1"/>
            </a:solidFill>
            <a:prstDash val="dash"/>
            <a:round/>
            <a:headEnd/>
            <a:tailEn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26" name="Line 238"/>
          <p:cNvSpPr>
            <a:spLocks noChangeShapeType="1"/>
          </p:cNvSpPr>
          <p:nvPr/>
        </p:nvSpPr>
        <p:spPr bwMode="auto">
          <a:xfrm flipV="1">
            <a:off x="2374801" y="3337818"/>
            <a:ext cx="0" cy="400050"/>
          </a:xfrm>
          <a:prstGeom prst="line">
            <a:avLst/>
          </a:prstGeom>
          <a:noFill/>
          <a:ln w="9525">
            <a:solidFill>
              <a:schemeClr val="tx1"/>
            </a:solidFill>
            <a:round/>
            <a:headEnd/>
            <a:tailEnd type="triangle" w="med" len="me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27" name="Oval 240"/>
          <p:cNvSpPr>
            <a:spLocks noChangeArrowheads="1"/>
          </p:cNvSpPr>
          <p:nvPr/>
        </p:nvSpPr>
        <p:spPr bwMode="auto">
          <a:xfrm>
            <a:off x="920651" y="3323531"/>
            <a:ext cx="857250" cy="862012"/>
          </a:xfrm>
          <a:prstGeom prst="ellipse">
            <a:avLst/>
          </a:prstGeom>
          <a:solidFill>
            <a:schemeClr val="tx1"/>
          </a:solidFill>
          <a:ln w="9525">
            <a:solidFill>
              <a:schemeClr val="tx1"/>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panose="020F0502020204030204" pitchFamily="34" charset="0"/>
              <a:cs typeface="Calibri" panose="020F0502020204030204" pitchFamily="34" charset="0"/>
            </a:endParaRPr>
          </a:p>
        </p:txBody>
      </p:sp>
      <p:sp>
        <p:nvSpPr>
          <p:cNvPr id="114930" name="Oval 242"/>
          <p:cNvSpPr>
            <a:spLocks noChangeArrowheads="1"/>
          </p:cNvSpPr>
          <p:nvPr/>
        </p:nvSpPr>
        <p:spPr bwMode="auto">
          <a:xfrm>
            <a:off x="919064" y="3296543"/>
            <a:ext cx="866775" cy="885825"/>
          </a:xfrm>
          <a:prstGeom prst="ellipse">
            <a:avLst/>
          </a:prstGeom>
          <a:solidFill>
            <a:schemeClr val="bg1"/>
          </a:solidFill>
          <a:ln w="9525">
            <a:solidFill>
              <a:schemeClr val="bg1"/>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panose="020F0502020204030204" pitchFamily="34" charset="0"/>
              <a:cs typeface="Calibri" panose="020F0502020204030204" pitchFamily="34" charset="0"/>
            </a:endParaRPr>
          </a:p>
        </p:txBody>
      </p:sp>
      <p:sp>
        <p:nvSpPr>
          <p:cNvPr id="114931" name="Oval 243"/>
          <p:cNvSpPr>
            <a:spLocks noChangeArrowheads="1"/>
          </p:cNvSpPr>
          <p:nvPr/>
        </p:nvSpPr>
        <p:spPr bwMode="auto">
          <a:xfrm>
            <a:off x="1330226" y="4163318"/>
            <a:ext cx="36513" cy="36513"/>
          </a:xfrm>
          <a:prstGeom prst="ellipse">
            <a:avLst/>
          </a:prstGeom>
          <a:solidFill>
            <a:schemeClr val="bg1"/>
          </a:solidFill>
          <a:ln w="9525">
            <a:solidFill>
              <a:schemeClr val="tx1"/>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panose="020F0502020204030204" pitchFamily="34" charset="0"/>
              <a:cs typeface="Calibri" panose="020F0502020204030204" pitchFamily="34" charset="0"/>
            </a:endParaRPr>
          </a:p>
        </p:txBody>
      </p:sp>
      <p:sp>
        <p:nvSpPr>
          <p:cNvPr id="114932" name="Oval 244"/>
          <p:cNvSpPr>
            <a:spLocks noChangeArrowheads="1"/>
          </p:cNvSpPr>
          <p:nvPr/>
        </p:nvSpPr>
        <p:spPr bwMode="auto">
          <a:xfrm>
            <a:off x="914301" y="3072706"/>
            <a:ext cx="857250" cy="842962"/>
          </a:xfrm>
          <a:prstGeom prst="ellipse">
            <a:avLst/>
          </a:prstGeom>
          <a:solidFill>
            <a:schemeClr val="tx1"/>
          </a:solidFill>
          <a:ln w="9525">
            <a:no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panose="020F0502020204030204" pitchFamily="34" charset="0"/>
              <a:cs typeface="Calibri" panose="020F0502020204030204" pitchFamily="34" charset="0"/>
            </a:endParaRPr>
          </a:p>
        </p:txBody>
      </p:sp>
      <p:sp>
        <p:nvSpPr>
          <p:cNvPr id="28731" name="AutoShape 241"/>
          <p:cNvSpPr>
            <a:spLocks noChangeArrowheads="1"/>
          </p:cNvSpPr>
          <p:nvPr/>
        </p:nvSpPr>
        <p:spPr bwMode="auto">
          <a:xfrm>
            <a:off x="712689" y="3077468"/>
            <a:ext cx="1284287" cy="1343025"/>
          </a:xfrm>
          <a:custGeom>
            <a:avLst/>
            <a:gdLst>
              <a:gd name="T0" fmla="*/ 642144 w 21600"/>
              <a:gd name="T1" fmla="*/ 0 h 21600"/>
              <a:gd name="T2" fmla="*/ 188065 w 21600"/>
              <a:gd name="T3" fmla="*/ 196666 h 21600"/>
              <a:gd name="T4" fmla="*/ 0 w 21600"/>
              <a:gd name="T5" fmla="*/ 671513 h 21600"/>
              <a:gd name="T6" fmla="*/ 188065 w 21600"/>
              <a:gd name="T7" fmla="*/ 1146359 h 21600"/>
              <a:gd name="T8" fmla="*/ 642144 w 21600"/>
              <a:gd name="T9" fmla="*/ 1343025 h 21600"/>
              <a:gd name="T10" fmla="*/ 1096222 w 21600"/>
              <a:gd name="T11" fmla="*/ 1146359 h 21600"/>
              <a:gd name="T12" fmla="*/ 1284287 w 21600"/>
              <a:gd name="T13" fmla="*/ 671513 h 21600"/>
              <a:gd name="T14" fmla="*/ 1096222 w 21600"/>
              <a:gd name="T15" fmla="*/ 19666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85" y="10800"/>
                </a:moveTo>
                <a:cubicBezTo>
                  <a:pt x="3685" y="14730"/>
                  <a:pt x="6870" y="17915"/>
                  <a:pt x="10800" y="17915"/>
                </a:cubicBezTo>
                <a:cubicBezTo>
                  <a:pt x="14730" y="17915"/>
                  <a:pt x="17915" y="14730"/>
                  <a:pt x="17915" y="10800"/>
                </a:cubicBezTo>
                <a:cubicBezTo>
                  <a:pt x="17915" y="6870"/>
                  <a:pt x="14730" y="3685"/>
                  <a:pt x="10800" y="3685"/>
                </a:cubicBezTo>
                <a:cubicBezTo>
                  <a:pt x="6870" y="3685"/>
                  <a:pt x="3685" y="6870"/>
                  <a:pt x="3685" y="10800"/>
                </a:cubicBezTo>
                <a:close/>
              </a:path>
            </a:pathLst>
          </a:custGeom>
          <a:solidFill>
            <a:srgbClr val="B2B2B2"/>
          </a:solidFill>
          <a:ln w="9525">
            <a:solidFill>
              <a:schemeClr val="tx1"/>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panose="020F0502020204030204" pitchFamily="34" charset="0"/>
              <a:cs typeface="Calibri" panose="020F0502020204030204" pitchFamily="34" charset="0"/>
            </a:endParaRPr>
          </a:p>
        </p:txBody>
      </p:sp>
      <p:sp>
        <p:nvSpPr>
          <p:cNvPr id="28732" name="Line 247"/>
          <p:cNvSpPr>
            <a:spLocks noChangeShapeType="1"/>
          </p:cNvSpPr>
          <p:nvPr/>
        </p:nvSpPr>
        <p:spPr bwMode="auto">
          <a:xfrm flipV="1">
            <a:off x="6630124" y="1805881"/>
            <a:ext cx="1233487" cy="4762"/>
          </a:xfrm>
          <a:prstGeom prst="line">
            <a:avLst/>
          </a:prstGeom>
          <a:noFill/>
          <a:ln w="9525">
            <a:solidFill>
              <a:schemeClr val="tx1"/>
            </a:solidFill>
            <a:round/>
            <a:headEnd/>
            <a:tailEnd type="triangle" w="med" len="med"/>
          </a:ln>
          <a:effectLst/>
        </p:spPr>
        <p:txBody>
          <a:bodyPr/>
          <a:lstStyle/>
          <a:p>
            <a:endParaRPr lang="en-US" b="0" baseline="0">
              <a:latin typeface="Calibri" panose="020F0502020204030204" pitchFamily="34" charset="0"/>
              <a:cs typeface="Calibri" panose="020F0502020204030204" pitchFamily="34" charset="0"/>
            </a:endParaRPr>
          </a:p>
        </p:txBody>
      </p:sp>
      <p:sp>
        <p:nvSpPr>
          <p:cNvPr id="28733" name="Text Box 248"/>
          <p:cNvSpPr txBox="1">
            <a:spLocks noChangeArrowheads="1"/>
          </p:cNvSpPr>
          <p:nvPr/>
        </p:nvSpPr>
        <p:spPr bwMode="auto">
          <a:xfrm>
            <a:off x="6656135" y="1249462"/>
            <a:ext cx="1311641" cy="584775"/>
          </a:xfrm>
          <a:prstGeom prst="rect">
            <a:avLst/>
          </a:prstGeom>
          <a:noFill/>
          <a:ln w="9525">
            <a:noFill/>
            <a:miter lim="800000"/>
            <a:headEnd/>
            <a:tailEnd/>
          </a:ln>
          <a:effectLst/>
        </p:spPr>
        <p:txBody>
          <a:bodyPr wrap="none">
            <a:spAutoFit/>
          </a:bodyPr>
          <a:lstStyle/>
          <a:p>
            <a:pPr algn="ctr"/>
            <a:r>
              <a:rPr lang="en-US" sz="1600" b="0" baseline="0" dirty="0">
                <a:latin typeface="Calibri" panose="020F0502020204030204" pitchFamily="34" charset="0"/>
                <a:cs typeface="Calibri" panose="020F0502020204030204" pitchFamily="34" charset="0"/>
              </a:rPr>
              <a:t>detector area</a:t>
            </a:r>
          </a:p>
          <a:p>
            <a:pPr algn="ctr"/>
            <a:r>
              <a:rPr lang="en-US" sz="1600" b="0" baseline="0" dirty="0">
                <a:latin typeface="Calibri" panose="020F0502020204030204" pitchFamily="34" charset="0"/>
                <a:cs typeface="Calibri" panose="020F0502020204030204" pitchFamily="34" charset="0"/>
              </a:rPr>
              <a:t>visible</a:t>
            </a:r>
          </a:p>
        </p:txBody>
      </p:sp>
      <p:sp>
        <p:nvSpPr>
          <p:cNvPr id="11" name="Title 10"/>
          <p:cNvSpPr>
            <a:spLocks noGrp="1"/>
          </p:cNvSpPr>
          <p:nvPr>
            <p:ph type="title"/>
          </p:nvPr>
        </p:nvSpPr>
        <p:spPr/>
        <p:txBody>
          <a:bodyPr/>
          <a:lstStyle/>
          <a:p>
            <a:r>
              <a:rPr lang="en-US" dirty="0">
                <a:latin typeface="Calibri" panose="020F0502020204030204" pitchFamily="34" charset="0"/>
                <a:cs typeface="Calibri" panose="020F0502020204030204" pitchFamily="34" charset="0"/>
              </a:rPr>
              <a:t>Geometrical collimation</a:t>
            </a:r>
          </a:p>
        </p:txBody>
      </p:sp>
      <p:sp>
        <p:nvSpPr>
          <p:cNvPr id="75" name="Slide Number Placeholder 4">
            <a:extLst>
              <a:ext uri="{FF2B5EF4-FFF2-40B4-BE49-F238E27FC236}">
                <a16:creationId xmlns:a16="http://schemas.microsoft.com/office/drawing/2014/main" id="{3D82BE4F-B54B-6340-8852-958FBE360F76}"/>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13</a:t>
            </a:fld>
            <a:endParaRPr lang="en-US" dirty="0"/>
          </a:p>
        </p:txBody>
      </p:sp>
    </p:spTree>
    <p:extLst>
      <p:ext uri="{BB962C8B-B14F-4D97-AF65-F5344CB8AC3E}">
        <p14:creationId xmlns:p14="http://schemas.microsoft.com/office/powerpoint/2010/main" val="82500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9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9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490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490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149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4932"/>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149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9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490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4909"/>
                                        </p:tgtEl>
                                        <p:attrNameLst>
                                          <p:attrName>style.visibility</p:attrName>
                                        </p:attrNameLst>
                                      </p:cBhvr>
                                      <p:to>
                                        <p:strVal val="visible"/>
                                      </p:to>
                                    </p:set>
                                  </p:childTnLst>
                                </p:cTn>
                              </p:par>
                              <p:par>
                                <p:cTn id="29" presetID="1" presetClass="exit" presetSubtype="0" fill="hold" grpId="2" nodeType="withEffect">
                                  <p:stCondLst>
                                    <p:cond delay="0"/>
                                  </p:stCondLst>
                                  <p:childTnLst>
                                    <p:set>
                                      <p:cBhvr>
                                        <p:cTn id="30" dur="1" fill="hold">
                                          <p:stCondLst>
                                            <p:cond delay="0"/>
                                          </p:stCondLst>
                                        </p:cTn>
                                        <p:tgtEl>
                                          <p:spTgt spid="1149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05" grpId="0" animBg="1"/>
      <p:bldP spid="114905" grpId="1" animBg="1"/>
      <p:bldP spid="114908" grpId="0" animBg="1"/>
      <p:bldP spid="114908" grpId="1" animBg="1"/>
      <p:bldP spid="114909" grpId="0" animBg="1"/>
      <p:bldP spid="114930" grpId="0" animBg="1"/>
      <p:bldP spid="114931" grpId="0" animBg="1"/>
      <p:bldP spid="114931" grpId="1" animBg="1"/>
      <p:bldP spid="114932" grpId="0" animBg="1"/>
      <p:bldP spid="114932" grpId="1" animBg="1"/>
      <p:bldP spid="114932"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Point-spread function</a:t>
            </a:r>
            <a:endParaRPr lang="en-US" dirty="0"/>
          </a:p>
        </p:txBody>
      </p:sp>
      <p:pic>
        <p:nvPicPr>
          <p:cNvPr id="3076" name="Picture 2"/>
          <p:cNvPicPr>
            <a:picLocks noGrp="1" noChangeAspect="1" noChangeArrowheads="1"/>
          </p:cNvPicPr>
          <p:nvPr>
            <p:ph idx="4294967295"/>
          </p:nvPr>
        </p:nvPicPr>
        <p:blipFill>
          <a:blip r:embed="rId3" cstate="print"/>
          <a:srcRect/>
          <a:stretch>
            <a:fillRect/>
          </a:stretch>
        </p:blipFill>
        <p:spPr bwMode="auto">
          <a:xfrm>
            <a:off x="727702" y="1556792"/>
            <a:ext cx="7696200" cy="2230438"/>
          </a:xfrm>
          <a:prstGeom prst="rect">
            <a:avLst/>
          </a:prstGeom>
          <a:noFill/>
          <a:ln>
            <a:miter lim="800000"/>
            <a:headEnd/>
            <a:tailEnd/>
          </a:ln>
        </p:spPr>
      </p:pic>
      <p:sp>
        <p:nvSpPr>
          <p:cNvPr id="3" name="TextBox 2"/>
          <p:cNvSpPr txBox="1"/>
          <p:nvPr/>
        </p:nvSpPr>
        <p:spPr>
          <a:xfrm>
            <a:off x="2023227" y="3516089"/>
            <a:ext cx="328936" cy="246221"/>
          </a:xfrm>
          <a:prstGeom prst="rect">
            <a:avLst/>
          </a:prstGeom>
          <a:noFill/>
        </p:spPr>
        <p:txBody>
          <a:bodyPr wrap="none" rtlCol="0">
            <a:spAutoFit/>
          </a:bodyPr>
          <a:lstStyle/>
          <a:p>
            <a:r>
              <a:rPr lang="de-CH" sz="1000" baseline="0" dirty="0" err="1">
                <a:latin typeface="Calibri"/>
              </a:rPr>
              <a:t>eff</a:t>
            </a:r>
            <a:endParaRPr lang="de-CH" sz="1000" baseline="0" dirty="0">
              <a:latin typeface="Calibri"/>
            </a:endParaRPr>
          </a:p>
        </p:txBody>
      </p:sp>
      <p:sp>
        <p:nvSpPr>
          <p:cNvPr id="4" name="Rectangle 3">
            <a:extLst>
              <a:ext uri="{FF2B5EF4-FFF2-40B4-BE49-F238E27FC236}">
                <a16:creationId xmlns:a16="http://schemas.microsoft.com/office/drawing/2014/main" id="{8105465C-5BFF-264B-9BB3-87AA0A94FFBB}"/>
              </a:ext>
            </a:extLst>
          </p:cNvPr>
          <p:cNvSpPr/>
          <p:nvPr/>
        </p:nvSpPr>
        <p:spPr>
          <a:xfrm>
            <a:off x="727702" y="1556792"/>
            <a:ext cx="576064" cy="53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8">
            <a:extLst>
              <a:ext uri="{FF2B5EF4-FFF2-40B4-BE49-F238E27FC236}">
                <a16:creationId xmlns:a16="http://schemas.microsoft.com/office/drawing/2014/main" id="{829D5684-CC29-BE40-A891-AAD77FD44103}"/>
              </a:ext>
            </a:extLst>
          </p:cNvPr>
          <p:cNvSpPr/>
          <p:nvPr/>
        </p:nvSpPr>
        <p:spPr>
          <a:xfrm>
            <a:off x="5840270" y="1556792"/>
            <a:ext cx="576064" cy="53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Slide Number Placeholder 4">
            <a:extLst>
              <a:ext uri="{FF2B5EF4-FFF2-40B4-BE49-F238E27FC236}">
                <a16:creationId xmlns:a16="http://schemas.microsoft.com/office/drawing/2014/main" id="{F3EA0AA7-3A43-444F-8E9A-D510114BC4A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14</a:t>
            </a:fld>
            <a:endParaRPr lang="en-US" dirty="0"/>
          </a:p>
        </p:txBody>
      </p:sp>
      <p:sp>
        <p:nvSpPr>
          <p:cNvPr id="11" name="Content Placeholder 14">
            <a:extLst>
              <a:ext uri="{FF2B5EF4-FFF2-40B4-BE49-F238E27FC236}">
                <a16:creationId xmlns:a16="http://schemas.microsoft.com/office/drawing/2014/main" id="{950C4C1F-5203-664A-BF4C-F8575E6A12FA}"/>
              </a:ext>
            </a:extLst>
          </p:cNvPr>
          <p:cNvSpPr txBox="1">
            <a:spLocks/>
          </p:cNvSpPr>
          <p:nvPr/>
        </p:nvSpPr>
        <p:spPr>
          <a:xfrm>
            <a:off x="329528" y="4133555"/>
            <a:ext cx="8496300" cy="2040876"/>
          </a:xfrm>
          <a:prstGeom prst="rect">
            <a:avLst/>
          </a:prstGeom>
        </p:spPr>
        <p:txBody>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dirty="0">
                <a:solidFill>
                  <a:srgbClr val="1269B0"/>
                </a:solidFill>
                <a:latin typeface="Calibri"/>
                <a:cs typeface="Calibri"/>
              </a:rPr>
              <a:t>Point-spread function (PSF) </a:t>
            </a:r>
            <a:r>
              <a:rPr lang="en-US" sz="2200" dirty="0">
                <a:latin typeface="Calibri"/>
                <a:cs typeface="Calibri"/>
              </a:rPr>
              <a:t>with full-width-at-half-maximum of </a:t>
            </a:r>
            <a:r>
              <a:rPr lang="en-US" sz="2200" dirty="0" err="1">
                <a:latin typeface="Symbol" pitchFamily="2" charset="2"/>
                <a:cs typeface="Calibri"/>
              </a:rPr>
              <a:t>D</a:t>
            </a:r>
            <a:r>
              <a:rPr lang="en-US" sz="2200" dirty="0" err="1">
                <a:latin typeface="Calibri"/>
                <a:cs typeface="Calibri"/>
              </a:rPr>
              <a:t>r</a:t>
            </a:r>
            <a:r>
              <a:rPr lang="en-US" sz="2200" baseline="-25000" dirty="0" err="1">
                <a:latin typeface="Calibri"/>
                <a:cs typeface="Calibri"/>
              </a:rPr>
              <a:t>col</a:t>
            </a:r>
            <a:endParaRPr lang="en-US" sz="2200" b="1" baseline="-25000" dirty="0">
              <a:solidFill>
                <a:srgbClr val="1269B0"/>
              </a:solidFill>
              <a:latin typeface="Calibri"/>
              <a:cs typeface="Calibri"/>
            </a:endParaRPr>
          </a:p>
          <a:p>
            <a:pPr marL="0" indent="0">
              <a:buFont typeface="Wingdings" pitchFamily="2" charset="2"/>
              <a:buNone/>
            </a:pPr>
            <a:endParaRPr lang="en-US" sz="2000" dirty="0">
              <a:latin typeface="Calibri"/>
              <a:cs typeface="Calibri"/>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22DBFC-AD7F-1F4D-8998-67961093E5E3}"/>
                  </a:ext>
                </a:extLst>
              </p:cNvPr>
              <p:cNvSpPr txBox="1"/>
              <p:nvPr/>
            </p:nvSpPr>
            <p:spPr>
              <a:xfrm>
                <a:off x="866691" y="4941168"/>
                <a:ext cx="7410618" cy="681469"/>
              </a:xfrm>
              <a:prstGeom prst="rect">
                <a:avLst/>
              </a:prstGeom>
              <a:noFill/>
            </p:spPr>
            <p:txBody>
              <a:bodyPr wrap="none" rtlCol="0">
                <a:spAutoFit/>
              </a:bodyPr>
              <a:lstStyle/>
              <a:p>
                <a14:m>
                  <m:oMath xmlns:m="http://schemas.openxmlformats.org/officeDocument/2006/math">
                    <m:sSub>
                      <m:sSubPr>
                        <m:ctrlPr>
                          <a:rPr lang="de-CH" sz="2400" b="1" i="1" smtClean="0">
                            <a:solidFill>
                              <a:srgbClr val="1269B0"/>
                            </a:solidFill>
                            <a:latin typeface="Cambria Math" panose="02040503050406030204" pitchFamily="18" charset="0"/>
                          </a:rPr>
                        </m:ctrlPr>
                      </m:sSubPr>
                      <m:e>
                        <m:r>
                          <a:rPr lang="de-CH" sz="2400" b="1" i="0" smtClean="0">
                            <a:solidFill>
                              <a:srgbClr val="1269B0"/>
                            </a:solidFill>
                            <a:latin typeface="Cambria Math" panose="02040503050406030204" pitchFamily="18" charset="0"/>
                          </a:rPr>
                          <m:t>𝐑</m:t>
                        </m:r>
                      </m:e>
                      <m:sub>
                        <m:r>
                          <a:rPr lang="de-CH" sz="2400" b="1" i="0" smtClean="0">
                            <a:solidFill>
                              <a:srgbClr val="1269B0"/>
                            </a:solidFill>
                            <a:latin typeface="Cambria Math" panose="02040503050406030204" pitchFamily="18" charset="0"/>
                          </a:rPr>
                          <m:t>𝟎</m:t>
                        </m:r>
                      </m:sub>
                    </m:sSub>
                    <m:d>
                      <m:dPr>
                        <m:ctrlPr>
                          <a:rPr lang="de-CH" sz="2400" b="1" i="1" smtClean="0">
                            <a:solidFill>
                              <a:srgbClr val="1269B0"/>
                            </a:solidFill>
                            <a:latin typeface="Cambria Math" panose="02040503050406030204" pitchFamily="18" charset="0"/>
                          </a:rPr>
                        </m:ctrlPr>
                      </m:dPr>
                      <m:e>
                        <m:r>
                          <a:rPr lang="de-CH" sz="2400" b="1" i="0" smtClean="0">
                            <a:solidFill>
                              <a:srgbClr val="1269B0"/>
                            </a:solidFill>
                            <a:latin typeface="Cambria Math" panose="02040503050406030204" pitchFamily="18" charset="0"/>
                          </a:rPr>
                          <m:t>𝐱</m:t>
                        </m:r>
                      </m:e>
                    </m:d>
                    <m:r>
                      <a:rPr lang="de-CH" sz="2400" b="1" i="0">
                        <a:solidFill>
                          <a:srgbClr val="1269B0"/>
                        </a:solidFill>
                        <a:latin typeface="Cambria Math" panose="02040503050406030204" pitchFamily="18" charset="0"/>
                      </a:rPr>
                      <m:t>=</m:t>
                    </m:r>
                    <m:f>
                      <m:fPr>
                        <m:ctrlPr>
                          <a:rPr lang="de-CH" sz="2400" b="1" i="1">
                            <a:solidFill>
                              <a:srgbClr val="1269B0"/>
                            </a:solidFill>
                            <a:latin typeface="Cambria Math" panose="02040503050406030204" pitchFamily="18" charset="0"/>
                          </a:rPr>
                        </m:ctrlPr>
                      </m:fPr>
                      <m:num>
                        <m:r>
                          <a:rPr lang="de-CH" sz="2400" b="1" i="0" smtClean="0">
                            <a:solidFill>
                              <a:srgbClr val="1269B0"/>
                            </a:solidFill>
                            <a:latin typeface="Cambria Math" panose="02040503050406030204" pitchFamily="18" charset="0"/>
                          </a:rPr>
                          <m:t>𝟐</m:t>
                        </m:r>
                        <m:r>
                          <a:rPr lang="de-CH" sz="2400" b="1" i="0" smtClean="0">
                            <a:solidFill>
                              <a:srgbClr val="1269B0"/>
                            </a:solidFill>
                            <a:latin typeface="Cambria Math" panose="02040503050406030204" pitchFamily="18" charset="0"/>
                            <a:ea typeface="Cambria Math" panose="02040503050406030204" pitchFamily="18" charset="0"/>
                          </a:rPr>
                          <m:t>∙</m:t>
                        </m:r>
                        <m:sSub>
                          <m:sSubPr>
                            <m:ctrlPr>
                              <a:rPr lang="de-CH" sz="2400" b="1" i="1" smtClean="0">
                                <a:solidFill>
                                  <a:srgbClr val="1269B0"/>
                                </a:solidFill>
                                <a:latin typeface="Cambria Math" panose="02040503050406030204" pitchFamily="18" charset="0"/>
                                <a:ea typeface="Cambria Math" panose="02040503050406030204" pitchFamily="18" charset="0"/>
                              </a:rPr>
                            </m:ctrlPr>
                          </m:sSubPr>
                          <m:e>
                            <m:r>
                              <a:rPr lang="de-CH" sz="2400" b="1" i="0" smtClean="0">
                                <a:solidFill>
                                  <a:srgbClr val="1269B0"/>
                                </a:solidFill>
                                <a:latin typeface="Cambria Math" panose="02040503050406030204" pitchFamily="18" charset="0"/>
                                <a:ea typeface="Cambria Math" panose="02040503050406030204" pitchFamily="18" charset="0"/>
                              </a:rPr>
                              <m:t>𝐫</m:t>
                            </m:r>
                          </m:e>
                          <m:sub>
                            <m:r>
                              <a:rPr lang="de-CH" sz="2400" b="1" i="0" smtClean="0">
                                <a:solidFill>
                                  <a:srgbClr val="1269B0"/>
                                </a:solidFill>
                                <a:latin typeface="Cambria Math" panose="02040503050406030204" pitchFamily="18" charset="0"/>
                                <a:ea typeface="Cambria Math" panose="02040503050406030204" pitchFamily="18" charset="0"/>
                              </a:rPr>
                              <m:t>𝐜𝐨𝐥</m:t>
                            </m:r>
                          </m:sub>
                        </m:sSub>
                      </m:num>
                      <m:den>
                        <m:sSub>
                          <m:sSubPr>
                            <m:ctrlPr>
                              <a:rPr lang="de-CH" sz="2400" b="1" i="1" smtClean="0">
                                <a:solidFill>
                                  <a:srgbClr val="1269B0"/>
                                </a:solidFill>
                                <a:latin typeface="Cambria Math" panose="02040503050406030204" pitchFamily="18" charset="0"/>
                              </a:rPr>
                            </m:ctrlPr>
                          </m:sSubPr>
                          <m:e>
                            <m:r>
                              <a:rPr lang="de-CH" sz="2400" b="1" i="0" smtClean="0">
                                <a:solidFill>
                                  <a:srgbClr val="1269B0"/>
                                </a:solidFill>
                                <a:latin typeface="Cambria Math" panose="02040503050406030204" pitchFamily="18" charset="0"/>
                              </a:rPr>
                              <m:t>𝐋</m:t>
                            </m:r>
                          </m:e>
                          <m:sub>
                            <m:r>
                              <a:rPr lang="de-CH" sz="2400" b="1" i="0" smtClean="0">
                                <a:solidFill>
                                  <a:srgbClr val="1269B0"/>
                                </a:solidFill>
                                <a:latin typeface="Cambria Math" panose="02040503050406030204" pitchFamily="18" charset="0"/>
                              </a:rPr>
                              <m:t>𝐞𝐟𝐟</m:t>
                            </m:r>
                          </m:sub>
                        </m:sSub>
                      </m:den>
                    </m:f>
                    <m:d>
                      <m:dPr>
                        <m:ctrlPr>
                          <a:rPr lang="de-CH" sz="2400" b="1" i="1" smtClean="0">
                            <a:solidFill>
                              <a:srgbClr val="1269B0"/>
                            </a:solidFill>
                            <a:latin typeface="Cambria Math" panose="02040503050406030204" pitchFamily="18" charset="0"/>
                            <a:ea typeface="Cambria Math" panose="02040503050406030204" pitchFamily="18" charset="0"/>
                          </a:rPr>
                        </m:ctrlPr>
                      </m:dPr>
                      <m:e>
                        <m:r>
                          <a:rPr lang="de-CH" sz="2400" b="1" i="0" smtClean="0">
                            <a:solidFill>
                              <a:srgbClr val="1269B0"/>
                            </a:solidFill>
                            <a:latin typeface="Cambria Math" panose="02040503050406030204" pitchFamily="18" charset="0"/>
                            <a:ea typeface="Cambria Math" panose="02040503050406030204" pitchFamily="18" charset="0"/>
                          </a:rPr>
                          <m:t>𝐱</m:t>
                        </m:r>
                        <m:r>
                          <a:rPr lang="de-CH" sz="2400" b="1" i="0" smtClean="0">
                            <a:solidFill>
                              <a:srgbClr val="1269B0"/>
                            </a:solidFill>
                            <a:latin typeface="Cambria Math" panose="02040503050406030204" pitchFamily="18" charset="0"/>
                            <a:ea typeface="Cambria Math" panose="02040503050406030204" pitchFamily="18" charset="0"/>
                          </a:rPr>
                          <m:t>+</m:t>
                        </m:r>
                        <m:f>
                          <m:fPr>
                            <m:ctrlPr>
                              <a:rPr lang="de-CH" sz="2400" b="1" i="1" smtClean="0">
                                <a:solidFill>
                                  <a:srgbClr val="1269B0"/>
                                </a:solidFill>
                                <a:latin typeface="Cambria Math" panose="02040503050406030204" pitchFamily="18" charset="0"/>
                                <a:ea typeface="Cambria Math" panose="02040503050406030204" pitchFamily="18" charset="0"/>
                              </a:rPr>
                            </m:ctrlPr>
                          </m:fPr>
                          <m:num>
                            <m:sSub>
                              <m:sSubPr>
                                <m:ctrlPr>
                                  <a:rPr lang="de-CH" sz="2400" b="1" i="1" smtClean="0">
                                    <a:solidFill>
                                      <a:srgbClr val="1269B0"/>
                                    </a:solidFill>
                                    <a:latin typeface="Cambria Math" panose="02040503050406030204" pitchFamily="18" charset="0"/>
                                    <a:ea typeface="Cambria Math" panose="02040503050406030204" pitchFamily="18" charset="0"/>
                                  </a:rPr>
                                </m:ctrlPr>
                              </m:sSubPr>
                              <m:e>
                                <m:r>
                                  <a:rPr lang="de-CH" sz="2400" b="1" i="0" smtClean="0">
                                    <a:solidFill>
                                      <a:srgbClr val="1269B0"/>
                                    </a:solidFill>
                                    <a:latin typeface="Cambria Math" panose="02040503050406030204" pitchFamily="18" charset="0"/>
                                    <a:ea typeface="Cambria Math" panose="02040503050406030204" pitchFamily="18" charset="0"/>
                                  </a:rPr>
                                  <m:t>𝐋</m:t>
                                </m:r>
                              </m:e>
                              <m:sub>
                                <m:r>
                                  <a:rPr lang="de-CH" sz="2400" b="1" i="0" smtClean="0">
                                    <a:solidFill>
                                      <a:srgbClr val="1269B0"/>
                                    </a:solidFill>
                                    <a:latin typeface="Cambria Math" panose="02040503050406030204" pitchFamily="18" charset="0"/>
                                    <a:ea typeface="Cambria Math" panose="02040503050406030204" pitchFamily="18" charset="0"/>
                                  </a:rPr>
                                  <m:t>𝐞𝐟𝐟</m:t>
                                </m:r>
                              </m:sub>
                            </m:sSub>
                          </m:num>
                          <m:den>
                            <m:r>
                              <a:rPr lang="de-CH" sz="2400" b="1" i="0" smtClean="0">
                                <a:solidFill>
                                  <a:srgbClr val="1269B0"/>
                                </a:solidFill>
                                <a:latin typeface="Cambria Math" panose="02040503050406030204" pitchFamily="18" charset="0"/>
                                <a:ea typeface="Cambria Math" panose="02040503050406030204" pitchFamily="18" charset="0"/>
                              </a:rPr>
                              <m:t>𝟐</m:t>
                            </m:r>
                          </m:den>
                        </m:f>
                      </m:e>
                    </m:d>
                  </m:oMath>
                </a14:m>
                <a:r>
                  <a:rPr lang="de-CH" sz="2400" b="1" dirty="0">
                    <a:solidFill>
                      <a:srgbClr val="1269B0"/>
                    </a:solidFill>
                  </a:rPr>
                  <a:t> </a:t>
                </a:r>
                <a14:m>
                  <m:oMath xmlns:m="http://schemas.openxmlformats.org/officeDocument/2006/math">
                    <m:sSub>
                      <m:sSubPr>
                        <m:ctrlPr>
                          <a:rPr lang="de-CH" sz="2400" b="1" i="1">
                            <a:solidFill>
                              <a:srgbClr val="1269B0"/>
                            </a:solidFill>
                            <a:latin typeface="Cambria Math" panose="02040503050406030204" pitchFamily="18" charset="0"/>
                          </a:rPr>
                        </m:ctrlPr>
                      </m:sSubPr>
                      <m:e>
                        <m:r>
                          <a:rPr lang="de-CH" sz="2400" b="1" i="0" smtClean="0">
                            <a:solidFill>
                              <a:srgbClr val="1269B0"/>
                            </a:solidFill>
                            <a:latin typeface="Cambria Math" panose="02040503050406030204" pitchFamily="18" charset="0"/>
                          </a:rPr>
                          <m:t>       </m:t>
                        </m:r>
                        <m:r>
                          <a:rPr lang="de-CH" sz="2400" b="1" i="0">
                            <a:solidFill>
                              <a:srgbClr val="1269B0"/>
                            </a:solidFill>
                            <a:latin typeface="Cambria Math" panose="02040503050406030204" pitchFamily="18" charset="0"/>
                            <a:ea typeface="Cambria Math" panose="02040503050406030204" pitchFamily="18" charset="0"/>
                          </a:rPr>
                          <m:t>𝚫</m:t>
                        </m:r>
                        <m:r>
                          <a:rPr lang="de-CH" sz="2400" b="1" i="0">
                            <a:solidFill>
                              <a:srgbClr val="1269B0"/>
                            </a:solidFill>
                            <a:latin typeface="Cambria Math" panose="02040503050406030204" pitchFamily="18" charset="0"/>
                          </a:rPr>
                          <m:t>𝐫</m:t>
                        </m:r>
                      </m:e>
                      <m:sub>
                        <m:r>
                          <a:rPr lang="de-CH" sz="2400" b="1" i="0">
                            <a:solidFill>
                              <a:srgbClr val="1269B0"/>
                            </a:solidFill>
                            <a:latin typeface="Cambria Math" panose="02040503050406030204" pitchFamily="18" charset="0"/>
                          </a:rPr>
                          <m:t>𝐜𝐨𝐥𝐥</m:t>
                        </m:r>
                      </m:sub>
                    </m:sSub>
                    <m:d>
                      <m:dPr>
                        <m:ctrlPr>
                          <a:rPr lang="de-CH" sz="2400" b="1" i="1">
                            <a:solidFill>
                              <a:srgbClr val="1269B0"/>
                            </a:solidFill>
                            <a:latin typeface="Cambria Math" panose="02040503050406030204" pitchFamily="18" charset="0"/>
                          </a:rPr>
                        </m:ctrlPr>
                      </m:dPr>
                      <m:e>
                        <m:r>
                          <a:rPr lang="de-CH" sz="2400" b="1" i="0">
                            <a:solidFill>
                              <a:srgbClr val="1269B0"/>
                            </a:solidFill>
                            <a:latin typeface="Cambria Math" panose="02040503050406030204" pitchFamily="18" charset="0"/>
                          </a:rPr>
                          <m:t>𝐱</m:t>
                        </m:r>
                      </m:e>
                    </m:d>
                    <m:r>
                      <a:rPr lang="de-CH" sz="2400" b="1" i="0">
                        <a:solidFill>
                          <a:srgbClr val="1269B0"/>
                        </a:solidFill>
                        <a:latin typeface="Cambria Math" panose="02040503050406030204" pitchFamily="18" charset="0"/>
                      </a:rPr>
                      <m:t>=</m:t>
                    </m:r>
                    <m:f>
                      <m:fPr>
                        <m:ctrlPr>
                          <a:rPr lang="de-CH" sz="2400" b="1" i="1">
                            <a:solidFill>
                              <a:srgbClr val="1269B0"/>
                            </a:solidFill>
                            <a:latin typeface="Cambria Math" panose="02040503050406030204" pitchFamily="18" charset="0"/>
                          </a:rPr>
                        </m:ctrlPr>
                      </m:fPr>
                      <m:num>
                        <m:r>
                          <a:rPr lang="de-CH" sz="2400" b="1" i="0">
                            <a:solidFill>
                              <a:srgbClr val="1269B0"/>
                            </a:solidFill>
                            <a:latin typeface="Cambria Math" panose="02040503050406030204" pitchFamily="18" charset="0"/>
                          </a:rPr>
                          <m:t>𝟐</m:t>
                        </m:r>
                        <m:r>
                          <a:rPr lang="de-CH" sz="2400" b="1" i="0">
                            <a:solidFill>
                              <a:srgbClr val="1269B0"/>
                            </a:solidFill>
                            <a:latin typeface="Cambria Math" panose="02040503050406030204" pitchFamily="18" charset="0"/>
                            <a:ea typeface="Cambria Math" panose="02040503050406030204" pitchFamily="18" charset="0"/>
                          </a:rPr>
                          <m:t>∙</m:t>
                        </m:r>
                        <m:sSub>
                          <m:sSubPr>
                            <m:ctrlPr>
                              <a:rPr lang="de-CH" sz="2400" b="1" i="1">
                                <a:solidFill>
                                  <a:srgbClr val="1269B0"/>
                                </a:solidFill>
                                <a:latin typeface="Cambria Math" panose="02040503050406030204" pitchFamily="18" charset="0"/>
                                <a:ea typeface="Cambria Math" panose="02040503050406030204" pitchFamily="18" charset="0"/>
                              </a:rPr>
                            </m:ctrlPr>
                          </m:sSubPr>
                          <m:e>
                            <m:r>
                              <a:rPr lang="de-CH" sz="2400" b="1" i="0">
                                <a:solidFill>
                                  <a:srgbClr val="1269B0"/>
                                </a:solidFill>
                                <a:latin typeface="Cambria Math" panose="02040503050406030204" pitchFamily="18" charset="0"/>
                                <a:ea typeface="Cambria Math" panose="02040503050406030204" pitchFamily="18" charset="0"/>
                              </a:rPr>
                              <m:t>𝐫</m:t>
                            </m:r>
                          </m:e>
                          <m:sub>
                            <m:r>
                              <a:rPr lang="de-CH" sz="2400" b="1" i="0">
                                <a:solidFill>
                                  <a:srgbClr val="1269B0"/>
                                </a:solidFill>
                                <a:latin typeface="Cambria Math" panose="02040503050406030204" pitchFamily="18" charset="0"/>
                                <a:ea typeface="Cambria Math" panose="02040503050406030204" pitchFamily="18" charset="0"/>
                              </a:rPr>
                              <m:t>𝐜𝐨𝐥</m:t>
                            </m:r>
                          </m:sub>
                        </m:sSub>
                      </m:num>
                      <m:den>
                        <m:sSub>
                          <m:sSubPr>
                            <m:ctrlPr>
                              <a:rPr lang="de-CH" sz="2400" b="1" i="1">
                                <a:solidFill>
                                  <a:srgbClr val="1269B0"/>
                                </a:solidFill>
                                <a:latin typeface="Cambria Math" panose="02040503050406030204" pitchFamily="18" charset="0"/>
                              </a:rPr>
                            </m:ctrlPr>
                          </m:sSubPr>
                          <m:e>
                            <m:r>
                              <a:rPr lang="de-CH" sz="2400" b="1" i="0">
                                <a:solidFill>
                                  <a:srgbClr val="1269B0"/>
                                </a:solidFill>
                                <a:latin typeface="Cambria Math" panose="02040503050406030204" pitchFamily="18" charset="0"/>
                              </a:rPr>
                              <m:t>𝐋</m:t>
                            </m:r>
                          </m:e>
                          <m:sub>
                            <m:r>
                              <a:rPr lang="de-CH" sz="2400" b="1" i="0">
                                <a:solidFill>
                                  <a:srgbClr val="1269B0"/>
                                </a:solidFill>
                                <a:latin typeface="Cambria Math" panose="02040503050406030204" pitchFamily="18" charset="0"/>
                              </a:rPr>
                              <m:t>𝐞𝐟𝐟</m:t>
                            </m:r>
                          </m:sub>
                        </m:sSub>
                      </m:den>
                    </m:f>
                    <m:d>
                      <m:dPr>
                        <m:ctrlPr>
                          <a:rPr lang="de-CH" sz="2400" b="1" i="1">
                            <a:solidFill>
                              <a:srgbClr val="1269B0"/>
                            </a:solidFill>
                            <a:latin typeface="Cambria Math" panose="02040503050406030204" pitchFamily="18" charset="0"/>
                            <a:ea typeface="Cambria Math" panose="02040503050406030204" pitchFamily="18" charset="0"/>
                          </a:rPr>
                        </m:ctrlPr>
                      </m:dPr>
                      <m:e>
                        <m:r>
                          <a:rPr lang="de-CH" sz="2400" b="1" i="0">
                            <a:solidFill>
                              <a:srgbClr val="1269B0"/>
                            </a:solidFill>
                            <a:latin typeface="Cambria Math" panose="02040503050406030204" pitchFamily="18" charset="0"/>
                            <a:ea typeface="Cambria Math" panose="02040503050406030204" pitchFamily="18" charset="0"/>
                          </a:rPr>
                          <m:t>𝐱</m:t>
                        </m:r>
                        <m:r>
                          <a:rPr lang="de-CH" sz="2400" b="1" i="0">
                            <a:solidFill>
                              <a:srgbClr val="1269B0"/>
                            </a:solidFill>
                            <a:latin typeface="Cambria Math" panose="02040503050406030204" pitchFamily="18" charset="0"/>
                            <a:ea typeface="Cambria Math" panose="02040503050406030204" pitchFamily="18" charset="0"/>
                          </a:rPr>
                          <m:t>+</m:t>
                        </m:r>
                        <m:sSub>
                          <m:sSubPr>
                            <m:ctrlPr>
                              <a:rPr lang="de-CH" sz="2400" b="1" i="1">
                                <a:solidFill>
                                  <a:srgbClr val="1269B0"/>
                                </a:solidFill>
                                <a:latin typeface="Cambria Math" panose="02040503050406030204" pitchFamily="18" charset="0"/>
                                <a:ea typeface="Cambria Math" panose="02040503050406030204" pitchFamily="18" charset="0"/>
                              </a:rPr>
                            </m:ctrlPr>
                          </m:sSubPr>
                          <m:e>
                            <m:r>
                              <a:rPr lang="de-CH" sz="2400" b="1" i="0">
                                <a:solidFill>
                                  <a:srgbClr val="1269B0"/>
                                </a:solidFill>
                                <a:latin typeface="Cambria Math" panose="02040503050406030204" pitchFamily="18" charset="0"/>
                                <a:ea typeface="Cambria Math" panose="02040503050406030204" pitchFamily="18" charset="0"/>
                              </a:rPr>
                              <m:t>𝐋</m:t>
                            </m:r>
                          </m:e>
                          <m:sub>
                            <m:r>
                              <a:rPr lang="de-CH" sz="2400" b="1" i="0">
                                <a:solidFill>
                                  <a:srgbClr val="1269B0"/>
                                </a:solidFill>
                                <a:latin typeface="Cambria Math" panose="02040503050406030204" pitchFamily="18" charset="0"/>
                                <a:ea typeface="Cambria Math" panose="02040503050406030204" pitchFamily="18" charset="0"/>
                              </a:rPr>
                              <m:t>𝐞𝐟𝐟</m:t>
                            </m:r>
                          </m:sub>
                        </m:sSub>
                      </m:e>
                    </m:d>
                  </m:oMath>
                </a14:m>
                <a:endParaRPr lang="de-DE" sz="2400" b="1" dirty="0">
                  <a:solidFill>
                    <a:srgbClr val="1269B0"/>
                  </a:solidFill>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C122DBFC-AD7F-1F4D-8998-67961093E5E3}"/>
                  </a:ext>
                </a:extLst>
              </p:cNvPr>
              <p:cNvSpPr txBox="1">
                <a:spLocks noRot="1" noChangeAspect="1" noMove="1" noResize="1" noEditPoints="1" noAdjustHandles="1" noChangeArrowheads="1" noChangeShapeType="1" noTextEdit="1"/>
              </p:cNvSpPr>
              <p:nvPr/>
            </p:nvSpPr>
            <p:spPr>
              <a:xfrm>
                <a:off x="866691" y="4941168"/>
                <a:ext cx="7410618" cy="681469"/>
              </a:xfrm>
              <a:prstGeom prst="rect">
                <a:avLst/>
              </a:prstGeom>
              <a:blipFill>
                <a:blip r:embed="rId4"/>
                <a:stretch>
                  <a:fillRect/>
                </a:stretch>
              </a:blipFill>
            </p:spPr>
            <p:txBody>
              <a:bodyPr/>
              <a:lstStyle/>
              <a:p>
                <a:r>
                  <a:rPr lang="de-DE">
                    <a:noFill/>
                  </a:rPr>
                  <a:t> </a:t>
                </a:r>
              </a:p>
            </p:txBody>
          </p:sp>
        </mc:Fallback>
      </mc:AlternateContent>
      <p:sp>
        <p:nvSpPr>
          <p:cNvPr id="13" name="AutoShape 10">
            <a:hlinkClick r:id="rId5" action="ppaction://hlinksldjump" highlightClick="1"/>
            <a:extLst>
              <a:ext uri="{FF2B5EF4-FFF2-40B4-BE49-F238E27FC236}">
                <a16:creationId xmlns:a16="http://schemas.microsoft.com/office/drawing/2014/main" id="{CE94C449-C689-2643-9424-120580E7E195}"/>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78741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9238" y="2030406"/>
            <a:ext cx="1343638" cy="309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510" b="0" i="0" u="none" strike="noStrike" kern="1200" cap="none" spc="0" normalizeH="0" baseline="0" noProof="0" dirty="0">
                <a:ln>
                  <a:noFill/>
                </a:ln>
                <a:solidFill>
                  <a:prstClr val="white">
                    <a:lumMod val="95000"/>
                  </a:prstClr>
                </a:solidFill>
                <a:effectLst/>
                <a:uLnTx/>
                <a:uFillTx/>
                <a:latin typeface="Calibri"/>
                <a:ea typeface="+mn-ea"/>
                <a:cs typeface="Calibri"/>
              </a:rPr>
              <a:t>?</a:t>
            </a:r>
          </a:p>
        </p:txBody>
      </p:sp>
      <p:sp>
        <p:nvSpPr>
          <p:cNvPr id="5" name="Rectangle 4">
            <a:extLst>
              <a:ext uri="{FF2B5EF4-FFF2-40B4-BE49-F238E27FC236}">
                <a16:creationId xmlns:a16="http://schemas.microsoft.com/office/drawing/2014/main" id="{FC1E3A48-3EDC-D04C-A15B-4AADC442B2AA}"/>
              </a:ext>
            </a:extLst>
          </p:cNvPr>
          <p:cNvSpPr/>
          <p:nvPr/>
        </p:nvSpPr>
        <p:spPr>
          <a:xfrm>
            <a:off x="356529" y="1508679"/>
            <a:ext cx="7959888" cy="2624436"/>
          </a:xfrm>
          <a:prstGeom prst="rect">
            <a:avLst/>
          </a:prstGeom>
        </p:spPr>
        <p:txBody>
          <a:bodyPr wrap="square">
            <a:spAutoFit/>
          </a:bodyPr>
          <a:lstStyle/>
          <a:p>
            <a:pPr lvl="0"/>
            <a:r>
              <a:rPr lang="en-US" sz="1801" b="1" dirty="0">
                <a:solidFill>
                  <a:srgbClr val="1269B0"/>
                </a:solidFill>
                <a:latin typeface="Calibri" panose="020F0502020204030204" pitchFamily="34" charset="0"/>
                <a:cs typeface="Calibri" panose="020F0502020204030204" pitchFamily="34" charset="0"/>
              </a:rPr>
              <a:t>Assume a cylindrical collimator of a radius of </a:t>
            </a:r>
            <a:r>
              <a:rPr lang="en-US" sz="1801" b="1" dirty="0" err="1">
                <a:solidFill>
                  <a:srgbClr val="1269B0"/>
                </a:solidFill>
                <a:latin typeface="Calibri" panose="020F0502020204030204" pitchFamily="34" charset="0"/>
                <a:cs typeface="Calibri" panose="020F0502020204030204" pitchFamily="34" charset="0"/>
              </a:rPr>
              <a:t>r</a:t>
            </a:r>
            <a:r>
              <a:rPr lang="en-US" sz="1801" b="1" baseline="-25000" dirty="0" err="1">
                <a:solidFill>
                  <a:srgbClr val="1269B0"/>
                </a:solidFill>
                <a:latin typeface="Calibri" panose="020F0502020204030204" pitchFamily="34" charset="0"/>
                <a:cs typeface="Calibri" panose="020F0502020204030204" pitchFamily="34" charset="0"/>
              </a:rPr>
              <a:t>col</a:t>
            </a:r>
            <a:r>
              <a:rPr lang="en-US" sz="1801" b="1" dirty="0">
                <a:solidFill>
                  <a:srgbClr val="1269B0"/>
                </a:solidFill>
                <a:latin typeface="Calibri" panose="020F0502020204030204" pitchFamily="34" charset="0"/>
                <a:cs typeface="Calibri" panose="020F0502020204030204" pitchFamily="34" charset="0"/>
              </a:rPr>
              <a:t>=2mm and length of l=40mm. </a:t>
            </a:r>
          </a:p>
          <a:p>
            <a:pPr lvl="0"/>
            <a:r>
              <a:rPr lang="en-US" sz="1801" b="1" dirty="0">
                <a:solidFill>
                  <a:srgbClr val="1269B0"/>
                </a:solidFill>
                <a:latin typeface="Calibri" panose="020F0502020204030204" pitchFamily="34" charset="0"/>
                <a:cs typeface="Calibri" panose="020F0502020204030204" pitchFamily="34" charset="0"/>
              </a:rPr>
              <a:t>The object plane shall be at a distance of x=60mm from the collimator. What is the maximal distance from the collimator axis, at which the scintillation crystal still detects incoming </a:t>
            </a:r>
            <a:r>
              <a:rPr lang="en-US" sz="1801" b="1" dirty="0">
                <a:solidFill>
                  <a:srgbClr val="1269B0"/>
                </a:solidFill>
                <a:latin typeface="Symbol" pitchFamily="2" charset="2"/>
                <a:cs typeface="Calibri" panose="020F0502020204030204" pitchFamily="34" charset="0"/>
              </a:rPr>
              <a:t>g</a:t>
            </a:r>
            <a:r>
              <a:rPr lang="en-US" sz="1801" b="1" dirty="0">
                <a:solidFill>
                  <a:srgbClr val="1269B0"/>
                </a:solidFill>
                <a:latin typeface="Calibri" panose="020F0502020204030204" pitchFamily="34" charset="0"/>
                <a:cs typeface="Calibri" panose="020F0502020204030204" pitchFamily="34" charset="0"/>
              </a:rPr>
              <a:t>-photons?</a:t>
            </a:r>
          </a:p>
          <a:p>
            <a:pPr lvl="0"/>
            <a:endPar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endParaRPr>
          </a:p>
          <a:p>
            <a:pPr lvl="0">
              <a:spcAft>
                <a:spcPts val="600"/>
              </a:spcAft>
            </a:pPr>
            <a:r>
              <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rPr>
              <a:t>• </a:t>
            </a:r>
            <a:r>
              <a:rPr lang="en-US" sz="1600" dirty="0">
                <a:solidFill>
                  <a:srgbClr val="1269B0"/>
                </a:solidFill>
                <a:latin typeface="Calibri" panose="020F0502020204030204" pitchFamily="34" charset="0"/>
                <a:cs typeface="Calibri" panose="020F0502020204030204" pitchFamily="34" charset="0"/>
              </a:rPr>
              <a:t>16 mm</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8 mm</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4 mm</a:t>
            </a:r>
          </a:p>
          <a:p>
            <a:pPr lvl="0">
              <a:spcAft>
                <a:spcPts val="600"/>
              </a:spcAft>
            </a:pPr>
            <a:r>
              <a:rPr lang="en-US" sz="1600" dirty="0">
                <a:solidFill>
                  <a:srgbClr val="1269B0"/>
                </a:solidFill>
                <a:latin typeface="Calibri" panose="020F0502020204030204" pitchFamily="34" charset="0"/>
                <a:cs typeface="Calibri" panose="020F0502020204030204" pitchFamily="34" charset="0"/>
              </a:rPr>
              <a:t>• 2 mm</a:t>
            </a:r>
          </a:p>
        </p:txBody>
      </p:sp>
      <p:sp>
        <p:nvSpPr>
          <p:cNvPr id="2" name="Title 1"/>
          <p:cNvSpPr>
            <a:spLocks noGrp="1"/>
          </p:cNvSpPr>
          <p:nvPr>
            <p:ph type="title"/>
          </p:nvPr>
        </p:nvSpPr>
        <p:spPr/>
        <p:txBody>
          <a:bodyPr/>
          <a:lstStyle/>
          <a:p>
            <a:r>
              <a:rPr lang="en-US">
                <a:latin typeface="Calibri"/>
                <a:cs typeface="Calibri"/>
              </a:rPr>
              <a:t>Clicker Activity </a:t>
            </a:r>
            <a:r>
              <a:rPr lang="en-US" b="0">
                <a:latin typeface="Calibri"/>
                <a:cs typeface="Calibri"/>
              </a:rPr>
              <a:t>(5 min)</a:t>
            </a:r>
          </a:p>
        </p:txBody>
      </p:sp>
      <p:sp>
        <p:nvSpPr>
          <p:cNvPr id="3" name="Slide Number Placeholder 2">
            <a:extLst>
              <a:ext uri="{FF2B5EF4-FFF2-40B4-BE49-F238E27FC236}">
                <a16:creationId xmlns:a16="http://schemas.microsoft.com/office/drawing/2014/main" id="{5101B1BA-38D0-404A-871B-6158407740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en-GB"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4" descr="Image result for eth edu app">
            <a:extLst>
              <a:ext uri="{FF2B5EF4-FFF2-40B4-BE49-F238E27FC236}">
                <a16:creationId xmlns:a16="http://schemas.microsoft.com/office/drawing/2014/main" id="{B088ABF4-3F11-1B40-8114-7EA9E7C41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D9BF1B-E09E-1A4A-8173-8446BF0C8084}"/>
              </a:ext>
            </a:extLst>
          </p:cNvPr>
          <p:cNvPicPr>
            <a:picLocks noChangeAspect="1"/>
          </p:cNvPicPr>
          <p:nvPr/>
        </p:nvPicPr>
        <p:blipFill>
          <a:blip r:embed="rId4">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grpSp>
        <p:nvGrpSpPr>
          <p:cNvPr id="506" name="Group 505">
            <a:extLst>
              <a:ext uri="{FF2B5EF4-FFF2-40B4-BE49-F238E27FC236}">
                <a16:creationId xmlns:a16="http://schemas.microsoft.com/office/drawing/2014/main" id="{7FF7BAFE-0007-1849-B1A3-7A87963415E4}"/>
              </a:ext>
            </a:extLst>
          </p:cNvPr>
          <p:cNvGrpSpPr/>
          <p:nvPr/>
        </p:nvGrpSpPr>
        <p:grpSpPr>
          <a:xfrm>
            <a:off x="2858423" y="2805303"/>
            <a:ext cx="4572251" cy="1849539"/>
            <a:chOff x="3266668" y="2926945"/>
            <a:chExt cx="3645010" cy="1474457"/>
          </a:xfrm>
        </p:grpSpPr>
        <p:sp>
          <p:nvSpPr>
            <p:cNvPr id="6" name="Rectangle 5">
              <a:extLst>
                <a:ext uri="{FF2B5EF4-FFF2-40B4-BE49-F238E27FC236}">
                  <a16:creationId xmlns:a16="http://schemas.microsoft.com/office/drawing/2014/main" id="{465DE66B-E30F-994A-8863-3EE96B8BCAA5}"/>
                </a:ext>
              </a:extLst>
            </p:cNvPr>
            <p:cNvSpPr/>
            <p:nvPr/>
          </p:nvSpPr>
          <p:spPr>
            <a:xfrm>
              <a:off x="3266668" y="3385911"/>
              <a:ext cx="1008112" cy="556525"/>
            </a:xfrm>
            <a:prstGeom prst="rect">
              <a:avLst/>
            </a:prstGeom>
            <a:solidFill>
              <a:srgbClr val="1269B0">
                <a:alpha val="50196"/>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Scintillator</a:t>
              </a:r>
            </a:p>
          </p:txBody>
        </p:sp>
        <p:sp>
          <p:nvSpPr>
            <p:cNvPr id="500" name="Rectangle 499">
              <a:extLst>
                <a:ext uri="{FF2B5EF4-FFF2-40B4-BE49-F238E27FC236}">
                  <a16:creationId xmlns:a16="http://schemas.microsoft.com/office/drawing/2014/main" id="{1A7F50D3-C355-914F-B1E6-AB4F57E9C65D}"/>
                </a:ext>
              </a:extLst>
            </p:cNvPr>
            <p:cNvSpPr/>
            <p:nvPr/>
          </p:nvSpPr>
          <p:spPr>
            <a:xfrm>
              <a:off x="4274780" y="3382705"/>
              <a:ext cx="1008112" cy="55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1269B0"/>
                  </a:solidFill>
                  <a:latin typeface="Calibri" panose="020F0502020204030204" pitchFamily="34" charset="0"/>
                  <a:cs typeface="Calibri" panose="020F0502020204030204" pitchFamily="34" charset="0"/>
                </a:rPr>
                <a:t>Collimator</a:t>
              </a:r>
            </a:p>
          </p:txBody>
        </p:sp>
        <p:sp>
          <p:nvSpPr>
            <p:cNvPr id="7" name="Rectangle 6">
              <a:extLst>
                <a:ext uri="{FF2B5EF4-FFF2-40B4-BE49-F238E27FC236}">
                  <a16:creationId xmlns:a16="http://schemas.microsoft.com/office/drawing/2014/main" id="{4D22C8A2-B446-0E45-A3B4-98734B9807B8}"/>
                </a:ext>
              </a:extLst>
            </p:cNvPr>
            <p:cNvSpPr/>
            <p:nvPr/>
          </p:nvSpPr>
          <p:spPr>
            <a:xfrm>
              <a:off x="4292446" y="3385911"/>
              <a:ext cx="1008112" cy="116657"/>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a:extLst>
                <a:ext uri="{FF2B5EF4-FFF2-40B4-BE49-F238E27FC236}">
                  <a16:creationId xmlns:a16="http://schemas.microsoft.com/office/drawing/2014/main" id="{925C11BE-953F-F042-AC09-5E0F234FFC13}"/>
                </a:ext>
              </a:extLst>
            </p:cNvPr>
            <p:cNvSpPr/>
            <p:nvPr/>
          </p:nvSpPr>
          <p:spPr>
            <a:xfrm>
              <a:off x="4297924" y="3814168"/>
              <a:ext cx="1008112" cy="116657"/>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2" name="Straight Arrow Connector 501">
              <a:extLst>
                <a:ext uri="{FF2B5EF4-FFF2-40B4-BE49-F238E27FC236}">
                  <a16:creationId xmlns:a16="http://schemas.microsoft.com/office/drawing/2014/main" id="{0C715E2E-9357-334E-BE46-7482C669DB55}"/>
                </a:ext>
              </a:extLst>
            </p:cNvPr>
            <p:cNvCxnSpPr>
              <a:cxnSpLocks/>
              <a:stCxn id="6" idx="1"/>
            </p:cNvCxnSpPr>
            <p:nvPr/>
          </p:nvCxnSpPr>
          <p:spPr>
            <a:xfrm>
              <a:off x="3266668" y="3664174"/>
              <a:ext cx="3554281" cy="0"/>
            </a:xfrm>
            <a:prstGeom prst="straightConnector1">
              <a:avLst/>
            </a:prstGeom>
            <a:ln w="3175" cap="sq">
              <a:solidFill>
                <a:srgbClr val="1269B0"/>
              </a:solidFill>
              <a:prstDash val="dash"/>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84A89456-0B88-3741-B5D7-D11F47B749DD}"/>
                </a:ext>
              </a:extLst>
            </p:cNvPr>
            <p:cNvSpPr/>
            <p:nvPr/>
          </p:nvSpPr>
          <p:spPr>
            <a:xfrm rot="5400000">
              <a:off x="6137918" y="3627642"/>
              <a:ext cx="1474457" cy="73063"/>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7" name="TextBox 506">
            <a:extLst>
              <a:ext uri="{FF2B5EF4-FFF2-40B4-BE49-F238E27FC236}">
                <a16:creationId xmlns:a16="http://schemas.microsoft.com/office/drawing/2014/main" id="{74BC6057-E81A-CB47-88FA-409C1F070088}"/>
              </a:ext>
            </a:extLst>
          </p:cNvPr>
          <p:cNvSpPr txBox="1"/>
          <p:nvPr/>
        </p:nvSpPr>
        <p:spPr>
          <a:xfrm>
            <a:off x="6808785" y="4680242"/>
            <a:ext cx="1152128" cy="307777"/>
          </a:xfrm>
          <a:prstGeom prst="rect">
            <a:avLst/>
          </a:prstGeom>
          <a:noFill/>
        </p:spPr>
        <p:txBody>
          <a:bodyPr wrap="square" rtlCol="0">
            <a:spAutoFit/>
          </a:bodyPr>
          <a:lstStyle/>
          <a:p>
            <a:pPr algn="ctr"/>
            <a:r>
              <a:rPr lang="en-US" sz="1400" dirty="0">
                <a:solidFill>
                  <a:srgbClr val="1269B0"/>
                </a:solidFill>
                <a:latin typeface="Calibri" panose="020F0502020204030204" pitchFamily="34" charset="0"/>
                <a:cs typeface="Calibri" panose="020F0502020204030204" pitchFamily="34" charset="0"/>
              </a:rPr>
              <a:t>Object plane</a:t>
            </a:r>
          </a:p>
        </p:txBody>
      </p:sp>
      <p:cxnSp>
        <p:nvCxnSpPr>
          <p:cNvPr id="509" name="Straight Arrow Connector 508">
            <a:extLst>
              <a:ext uri="{FF2B5EF4-FFF2-40B4-BE49-F238E27FC236}">
                <a16:creationId xmlns:a16="http://schemas.microsoft.com/office/drawing/2014/main" id="{25EDEF01-A644-444D-AE9F-BE95C065C7F8}"/>
              </a:ext>
            </a:extLst>
          </p:cNvPr>
          <p:cNvCxnSpPr>
            <a:stCxn id="500" idx="3"/>
          </p:cNvCxnSpPr>
          <p:nvPr/>
        </p:nvCxnSpPr>
        <p:spPr>
          <a:xfrm flipV="1">
            <a:off x="5387547" y="3527357"/>
            <a:ext cx="0" cy="198694"/>
          </a:xfrm>
          <a:prstGeom prst="straightConnector1">
            <a:avLst/>
          </a:prstGeom>
          <a:ln w="1270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0" name="TextBox 509">
            <a:extLst>
              <a:ext uri="{FF2B5EF4-FFF2-40B4-BE49-F238E27FC236}">
                <a16:creationId xmlns:a16="http://schemas.microsoft.com/office/drawing/2014/main" id="{9C635851-63D9-D544-8DC5-3B4BD44C7BAF}"/>
              </a:ext>
            </a:extLst>
          </p:cNvPr>
          <p:cNvSpPr txBox="1"/>
          <p:nvPr/>
        </p:nvSpPr>
        <p:spPr>
          <a:xfrm>
            <a:off x="5359580" y="3447470"/>
            <a:ext cx="436556" cy="307777"/>
          </a:xfrm>
          <a:prstGeom prst="rect">
            <a:avLst/>
          </a:prstGeom>
          <a:noFill/>
        </p:spPr>
        <p:txBody>
          <a:bodyPr wrap="square" rtlCol="0">
            <a:spAutoFit/>
          </a:bodyPr>
          <a:lstStyle/>
          <a:p>
            <a:pPr algn="ctr"/>
            <a:r>
              <a:rPr lang="en-US" sz="1400" b="1" dirty="0" err="1">
                <a:solidFill>
                  <a:srgbClr val="1269B0"/>
                </a:solidFill>
                <a:latin typeface="Calibri" panose="020F0502020204030204" pitchFamily="34" charset="0"/>
                <a:cs typeface="Calibri" panose="020F0502020204030204" pitchFamily="34" charset="0"/>
              </a:rPr>
              <a:t>r</a:t>
            </a:r>
            <a:r>
              <a:rPr lang="en-US" sz="1400" b="1" baseline="-25000" dirty="0" err="1">
                <a:solidFill>
                  <a:srgbClr val="1269B0"/>
                </a:solidFill>
                <a:latin typeface="Calibri" panose="020F0502020204030204" pitchFamily="34" charset="0"/>
                <a:cs typeface="Calibri" panose="020F0502020204030204" pitchFamily="34" charset="0"/>
              </a:rPr>
              <a:t>col</a:t>
            </a:r>
            <a:endParaRPr lang="en-US" sz="1400" b="1" baseline="-25000" dirty="0">
              <a:solidFill>
                <a:srgbClr val="1269B0"/>
              </a:solidFill>
              <a:latin typeface="Calibri" panose="020F0502020204030204" pitchFamily="34" charset="0"/>
              <a:cs typeface="Calibri" panose="020F0502020204030204" pitchFamily="34" charset="0"/>
            </a:endParaRPr>
          </a:p>
        </p:txBody>
      </p:sp>
      <p:cxnSp>
        <p:nvCxnSpPr>
          <p:cNvPr id="512" name="Straight Connector 511">
            <a:extLst>
              <a:ext uri="{FF2B5EF4-FFF2-40B4-BE49-F238E27FC236}">
                <a16:creationId xmlns:a16="http://schemas.microsoft.com/office/drawing/2014/main" id="{86963CD5-A163-8F45-9D29-4FFCDE8EA7C5}"/>
              </a:ext>
            </a:extLst>
          </p:cNvPr>
          <p:cNvCxnSpPr>
            <a:stCxn id="501" idx="1"/>
          </p:cNvCxnSpPr>
          <p:nvPr/>
        </p:nvCxnSpPr>
        <p:spPr>
          <a:xfrm>
            <a:off x="4152017" y="3991391"/>
            <a:ext cx="0" cy="373713"/>
          </a:xfrm>
          <a:prstGeom prst="line">
            <a:avLst/>
          </a:prstGeom>
          <a:ln w="3175" cap="sq">
            <a:solidFill>
              <a:srgbClr val="1269B0"/>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E726C734-6254-A646-872A-14364EE778BF}"/>
              </a:ext>
            </a:extLst>
          </p:cNvPr>
          <p:cNvCxnSpPr/>
          <p:nvPr/>
        </p:nvCxnSpPr>
        <p:spPr>
          <a:xfrm>
            <a:off x="5417937" y="4012267"/>
            <a:ext cx="0" cy="373713"/>
          </a:xfrm>
          <a:prstGeom prst="line">
            <a:avLst/>
          </a:prstGeom>
          <a:ln w="3175" cap="sq">
            <a:solidFill>
              <a:srgbClr val="1269B0"/>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AB8FBDBF-3FA4-2240-BB7D-9F0DF645DA75}"/>
              </a:ext>
            </a:extLst>
          </p:cNvPr>
          <p:cNvCxnSpPr/>
          <p:nvPr/>
        </p:nvCxnSpPr>
        <p:spPr>
          <a:xfrm>
            <a:off x="4152017" y="4293096"/>
            <a:ext cx="1235530" cy="0"/>
          </a:xfrm>
          <a:prstGeom prst="straightConnector1">
            <a:avLst/>
          </a:prstGeom>
          <a:ln w="12700" cap="sq">
            <a:solidFill>
              <a:srgbClr val="1269B0"/>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6" name="TextBox 515">
            <a:extLst>
              <a:ext uri="{FF2B5EF4-FFF2-40B4-BE49-F238E27FC236}">
                <a16:creationId xmlns:a16="http://schemas.microsoft.com/office/drawing/2014/main" id="{F38A474A-7E18-E74A-9035-3B23B26102A8}"/>
              </a:ext>
            </a:extLst>
          </p:cNvPr>
          <p:cNvSpPr txBox="1"/>
          <p:nvPr/>
        </p:nvSpPr>
        <p:spPr>
          <a:xfrm>
            <a:off x="4520258" y="4333935"/>
            <a:ext cx="436556" cy="307777"/>
          </a:xfrm>
          <a:prstGeom prst="rect">
            <a:avLst/>
          </a:prstGeom>
          <a:noFill/>
        </p:spPr>
        <p:txBody>
          <a:bodyPr wrap="square" rtlCol="0">
            <a:spAutoFit/>
          </a:bodyPr>
          <a:lstStyle/>
          <a:p>
            <a:pPr algn="ctr"/>
            <a:r>
              <a:rPr lang="en-US" sz="1400" b="1" dirty="0">
                <a:solidFill>
                  <a:srgbClr val="1269B0"/>
                </a:solidFill>
                <a:latin typeface="Calibri" panose="020F0502020204030204" pitchFamily="34" charset="0"/>
                <a:cs typeface="Calibri" panose="020F0502020204030204" pitchFamily="34" charset="0"/>
              </a:rPr>
              <a:t>l</a:t>
            </a:r>
            <a:endParaRPr lang="en-US" sz="1400" b="1" baseline="-25000" dirty="0">
              <a:solidFill>
                <a:srgbClr val="1269B0"/>
              </a:solidFill>
              <a:latin typeface="Calibri" panose="020F0502020204030204" pitchFamily="34" charset="0"/>
              <a:cs typeface="Calibri" panose="020F0502020204030204" pitchFamily="34" charset="0"/>
            </a:endParaRPr>
          </a:p>
        </p:txBody>
      </p:sp>
      <p:cxnSp>
        <p:nvCxnSpPr>
          <p:cNvPr id="517" name="Straight Arrow Connector 516">
            <a:extLst>
              <a:ext uri="{FF2B5EF4-FFF2-40B4-BE49-F238E27FC236}">
                <a16:creationId xmlns:a16="http://schemas.microsoft.com/office/drawing/2014/main" id="{F5E8EA27-325D-C640-BD51-9F93376C57CA}"/>
              </a:ext>
            </a:extLst>
          </p:cNvPr>
          <p:cNvCxnSpPr>
            <a:cxnSpLocks/>
          </p:cNvCxnSpPr>
          <p:nvPr/>
        </p:nvCxnSpPr>
        <p:spPr>
          <a:xfrm>
            <a:off x="5416579" y="4293096"/>
            <a:ext cx="1900286" cy="0"/>
          </a:xfrm>
          <a:prstGeom prst="straightConnector1">
            <a:avLst/>
          </a:prstGeom>
          <a:ln w="12700" cap="sq">
            <a:solidFill>
              <a:srgbClr val="1269B0"/>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9" name="TextBox 518">
            <a:extLst>
              <a:ext uri="{FF2B5EF4-FFF2-40B4-BE49-F238E27FC236}">
                <a16:creationId xmlns:a16="http://schemas.microsoft.com/office/drawing/2014/main" id="{34757935-B8D9-A946-AAEA-679566F2C896}"/>
              </a:ext>
            </a:extLst>
          </p:cNvPr>
          <p:cNvSpPr txBox="1"/>
          <p:nvPr/>
        </p:nvSpPr>
        <p:spPr>
          <a:xfrm>
            <a:off x="6237929" y="4333935"/>
            <a:ext cx="436556" cy="307777"/>
          </a:xfrm>
          <a:prstGeom prst="rect">
            <a:avLst/>
          </a:prstGeom>
          <a:noFill/>
        </p:spPr>
        <p:txBody>
          <a:bodyPr wrap="square" rtlCol="0">
            <a:spAutoFit/>
          </a:bodyPr>
          <a:lstStyle/>
          <a:p>
            <a:pPr algn="ctr"/>
            <a:r>
              <a:rPr lang="en-US" sz="1400" b="1" dirty="0">
                <a:solidFill>
                  <a:srgbClr val="1269B0"/>
                </a:solidFill>
                <a:latin typeface="Calibri" panose="020F0502020204030204" pitchFamily="34" charset="0"/>
                <a:cs typeface="Calibri" panose="020F0502020204030204" pitchFamily="34" charset="0"/>
              </a:rPr>
              <a:t>x</a:t>
            </a:r>
            <a:endParaRPr lang="en-US" sz="1400" b="1" baseline="-25000" dirty="0">
              <a:solidFill>
                <a:srgbClr val="1269B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955261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Gamma camera</a:t>
            </a:r>
            <a:endParaRPr lang="en-US" dirty="0"/>
          </a:p>
        </p:txBody>
      </p:sp>
      <p:sp>
        <p:nvSpPr>
          <p:cNvPr id="4" name="Slide Number Placeholder 4">
            <a:extLst>
              <a:ext uri="{FF2B5EF4-FFF2-40B4-BE49-F238E27FC236}">
                <a16:creationId xmlns:a16="http://schemas.microsoft.com/office/drawing/2014/main" id="{46A6F069-322F-AE4F-86FD-0A4C8CBE77B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16</a:t>
            </a:fld>
            <a:endParaRPr lang="en-US" dirty="0"/>
          </a:p>
        </p:txBody>
      </p:sp>
      <p:pic>
        <p:nvPicPr>
          <p:cNvPr id="3" name="Picture 2">
            <a:extLst>
              <a:ext uri="{FF2B5EF4-FFF2-40B4-BE49-F238E27FC236}">
                <a16:creationId xmlns:a16="http://schemas.microsoft.com/office/drawing/2014/main" id="{FDB497F2-E78C-5A46-97EA-D6B7B65CFFC6}"/>
              </a:ext>
            </a:extLst>
          </p:cNvPr>
          <p:cNvPicPr>
            <a:picLocks noChangeAspect="1"/>
          </p:cNvPicPr>
          <p:nvPr/>
        </p:nvPicPr>
        <p:blipFill>
          <a:blip r:embed="rId3"/>
          <a:stretch>
            <a:fillRect/>
          </a:stretch>
        </p:blipFill>
        <p:spPr>
          <a:xfrm>
            <a:off x="1810854" y="1210467"/>
            <a:ext cx="5522292" cy="5416770"/>
          </a:xfrm>
          <a:prstGeom prst="rect">
            <a:avLst/>
          </a:prstGeom>
        </p:spPr>
      </p:pic>
      <p:sp>
        <p:nvSpPr>
          <p:cNvPr id="9" name="TextBox 8">
            <a:extLst>
              <a:ext uri="{FF2B5EF4-FFF2-40B4-BE49-F238E27FC236}">
                <a16:creationId xmlns:a16="http://schemas.microsoft.com/office/drawing/2014/main" id="{57883B55-B1A5-9D48-A140-A16FACD57EAB}"/>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3.6</a:t>
            </a:r>
            <a:endParaRPr lang="en-US" sz="1400" baseline="0" dirty="0">
              <a:solidFill>
                <a:schemeClr val="bg1"/>
              </a:solidFill>
              <a:latin typeface="Calibri"/>
              <a:cs typeface="Calibri"/>
            </a:endParaRPr>
          </a:p>
        </p:txBody>
      </p:sp>
    </p:spTree>
    <p:extLst>
      <p:ext uri="{BB962C8B-B14F-4D97-AF65-F5344CB8AC3E}">
        <p14:creationId xmlns:p14="http://schemas.microsoft.com/office/powerpoint/2010/main" val="256275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Gamma camera</a:t>
            </a:r>
            <a:endParaRPr lang="en-US" dirty="0"/>
          </a:p>
        </p:txBody>
      </p:sp>
      <p:pic>
        <p:nvPicPr>
          <p:cNvPr id="919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56792"/>
            <a:ext cx="7626945" cy="45365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Slide Number Placeholder 4">
            <a:extLst>
              <a:ext uri="{FF2B5EF4-FFF2-40B4-BE49-F238E27FC236}">
                <a16:creationId xmlns:a16="http://schemas.microsoft.com/office/drawing/2014/main" id="{659FCFFD-443A-A348-AFE5-E8E59F29C0AB}"/>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17</a:t>
            </a:fld>
            <a:endParaRPr lang="en-US" dirty="0"/>
          </a:p>
        </p:txBody>
      </p:sp>
      <p:sp>
        <p:nvSpPr>
          <p:cNvPr id="5" name="Rounded Rectangle 4">
            <a:extLst>
              <a:ext uri="{FF2B5EF4-FFF2-40B4-BE49-F238E27FC236}">
                <a16:creationId xmlns:a16="http://schemas.microsoft.com/office/drawing/2014/main" id="{62963448-196C-9F41-9623-C951014AB94F}"/>
              </a:ext>
            </a:extLst>
          </p:cNvPr>
          <p:cNvSpPr/>
          <p:nvPr/>
        </p:nvSpPr>
        <p:spPr bwMode="auto">
          <a:xfrm>
            <a:off x="3851920" y="1556792"/>
            <a:ext cx="4320480" cy="3528392"/>
          </a:xfrm>
          <a:prstGeom prst="roundRect">
            <a:avLst>
              <a:gd name="adj" fmla="val 2368"/>
            </a:avLst>
          </a:prstGeom>
          <a:noFill/>
          <a:ln w="57150" cap="flat" cmpd="sng" algn="ctr">
            <a:solidFill>
              <a:srgbClr val="1269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4D4D4D"/>
              </a:solidFill>
              <a:effectLst/>
              <a:latin typeface="ETH Light" pitchFamily="2" charset="0"/>
            </a:endParaRPr>
          </a:p>
        </p:txBody>
      </p:sp>
      <p:sp>
        <p:nvSpPr>
          <p:cNvPr id="7" name="AutoShape 10">
            <a:hlinkClick r:id="rId4" action="ppaction://hlinksldjump" highlightClick="1"/>
            <a:extLst>
              <a:ext uri="{FF2B5EF4-FFF2-40B4-BE49-F238E27FC236}">
                <a16:creationId xmlns:a16="http://schemas.microsoft.com/office/drawing/2014/main" id="{6073CFEB-E92A-3A46-A23E-8888A0F50A4D}"/>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410609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Scintillation detection</a:t>
            </a:r>
            <a:endParaRPr lang="en-US" dirty="0"/>
          </a:p>
        </p:txBody>
      </p:sp>
      <p:grpSp>
        <p:nvGrpSpPr>
          <p:cNvPr id="4" name="Group 3"/>
          <p:cNvGrpSpPr/>
          <p:nvPr/>
        </p:nvGrpSpPr>
        <p:grpSpPr>
          <a:xfrm>
            <a:off x="442895" y="1484785"/>
            <a:ext cx="3268750" cy="2107614"/>
            <a:chOff x="73800" y="1760862"/>
            <a:chExt cx="3779807" cy="2296611"/>
          </a:xfrm>
        </p:grpSpPr>
        <p:pic>
          <p:nvPicPr>
            <p:cNvPr id="9195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0" y="1809245"/>
              <a:ext cx="3779807" cy="22482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ounded Rectangle 2"/>
            <p:cNvSpPr/>
            <p:nvPr/>
          </p:nvSpPr>
          <p:spPr bwMode="auto">
            <a:xfrm>
              <a:off x="1653235" y="1760862"/>
              <a:ext cx="863788" cy="549256"/>
            </a:xfrm>
            <a:prstGeom prst="roundRect">
              <a:avLst/>
            </a:prstGeom>
            <a:noFill/>
            <a:ln w="57150" cap="flat" cmpd="sng" algn="ctr">
              <a:solidFill>
                <a:srgbClr val="1269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4D4D4D"/>
                </a:solidFill>
                <a:effectLst/>
                <a:latin typeface="ETH Light" pitchFamily="2" charset="0"/>
              </a:endParaRPr>
            </a:p>
          </p:txBody>
        </p:sp>
      </p:grpSp>
      <p:pic>
        <p:nvPicPr>
          <p:cNvPr id="9236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22019"/>
          <a:stretch/>
        </p:blipFill>
        <p:spPr bwMode="auto">
          <a:xfrm>
            <a:off x="3779912" y="1340768"/>
            <a:ext cx="4876733" cy="24883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5652120" y="5778668"/>
            <a:ext cx="2440092" cy="523220"/>
          </a:xfrm>
          <a:prstGeom prst="rect">
            <a:avLst/>
          </a:prstGeom>
          <a:noFill/>
        </p:spPr>
        <p:txBody>
          <a:bodyPr wrap="none" rtlCol="0">
            <a:spAutoFit/>
          </a:bodyPr>
          <a:lstStyle/>
          <a:p>
            <a:r>
              <a:rPr lang="en-US" sz="1400" b="0" baseline="0" dirty="0" err="1">
                <a:solidFill>
                  <a:srgbClr val="1269B0"/>
                </a:solidFill>
                <a:latin typeface="Symbol" panose="05050102010706020507" pitchFamily="18" charset="2"/>
              </a:rPr>
              <a:t>m</a:t>
            </a:r>
            <a:r>
              <a:rPr lang="en-US" sz="1400" b="0" baseline="-25000" dirty="0" err="1">
                <a:solidFill>
                  <a:srgbClr val="1269B0"/>
                </a:solidFill>
                <a:latin typeface="Times New Roman" panose="02020603050405020304" pitchFamily="18" charset="0"/>
                <a:cs typeface="Times New Roman" panose="02020603050405020304" pitchFamily="18" charset="0"/>
              </a:rPr>
              <a:t>crystal</a:t>
            </a:r>
            <a:r>
              <a:rPr lang="en-US" sz="1400" b="0" baseline="-25000" dirty="0">
                <a:solidFill>
                  <a:srgbClr val="1269B0"/>
                </a:solidFill>
                <a:latin typeface="Times New Roman" panose="02020603050405020304" pitchFamily="18" charset="0"/>
                <a:cs typeface="Times New Roman" panose="02020603050405020304" pitchFamily="18" charset="0"/>
              </a:rPr>
              <a:t>  </a:t>
            </a:r>
            <a:r>
              <a:rPr lang="en-US" sz="1400" baseline="0" dirty="0">
                <a:solidFill>
                  <a:srgbClr val="1269B0"/>
                </a:solidFill>
                <a:latin typeface="Calibri"/>
              </a:rPr>
              <a:t>: attenuation coefficient</a:t>
            </a:r>
          </a:p>
          <a:p>
            <a:r>
              <a:rPr lang="en-US" sz="1400" b="0" baseline="0" dirty="0" err="1">
                <a:solidFill>
                  <a:srgbClr val="1269B0"/>
                </a:solidFill>
                <a:latin typeface="Times New Roman" panose="02020603050405020304" pitchFamily="18" charset="0"/>
                <a:cs typeface="Times New Roman" panose="02020603050405020304" pitchFamily="18" charset="0"/>
              </a:rPr>
              <a:t>d</a:t>
            </a:r>
            <a:r>
              <a:rPr lang="en-US" sz="1400" b="0" baseline="-25000" dirty="0" err="1">
                <a:solidFill>
                  <a:srgbClr val="1269B0"/>
                </a:solidFill>
                <a:latin typeface="Times New Roman" panose="02020603050405020304" pitchFamily="18" charset="0"/>
                <a:cs typeface="Times New Roman" panose="02020603050405020304" pitchFamily="18" charset="0"/>
              </a:rPr>
              <a:t>crystal</a:t>
            </a:r>
            <a:r>
              <a:rPr lang="en-US" sz="1400" baseline="0" dirty="0">
                <a:solidFill>
                  <a:srgbClr val="1269B0"/>
                </a:solidFill>
                <a:latin typeface="Calibri"/>
              </a:rPr>
              <a:t>  : crystal thickness</a:t>
            </a:r>
          </a:p>
        </p:txBody>
      </p:sp>
      <p:sp>
        <p:nvSpPr>
          <p:cNvPr id="5" name="Rectangle 4">
            <a:extLst>
              <a:ext uri="{FF2B5EF4-FFF2-40B4-BE49-F238E27FC236}">
                <a16:creationId xmlns:a16="http://schemas.microsoft.com/office/drawing/2014/main" id="{4A5996FA-8D76-F34E-A798-B16CEDF95B60}"/>
              </a:ext>
            </a:extLst>
          </p:cNvPr>
          <p:cNvSpPr/>
          <p:nvPr/>
        </p:nvSpPr>
        <p:spPr>
          <a:xfrm>
            <a:off x="4283968" y="3284984"/>
            <a:ext cx="1008111" cy="369332"/>
          </a:xfrm>
          <a:prstGeom prst="rect">
            <a:avLst/>
          </a:prstGeom>
        </p:spPr>
        <p:txBody>
          <a:bodyPr wrap="square">
            <a:spAutoFit/>
          </a:bodyPr>
          <a:lstStyle/>
          <a:p>
            <a:pPr algn="ctr"/>
            <a:r>
              <a:rPr lang="en-US" dirty="0" err="1">
                <a:solidFill>
                  <a:srgbClr val="1269B0"/>
                </a:solidFill>
                <a:latin typeface="Calibri"/>
                <a:cs typeface="Calibri"/>
              </a:rPr>
              <a:t>NaI</a:t>
            </a:r>
            <a:r>
              <a:rPr lang="en-US" dirty="0">
                <a:solidFill>
                  <a:srgbClr val="1269B0"/>
                </a:solidFill>
                <a:latin typeface="Calibri"/>
                <a:cs typeface="Calibri"/>
              </a:rPr>
              <a:t>(Tl)</a:t>
            </a:r>
            <a:endParaRPr lang="de-DE" dirty="0">
              <a:solidFill>
                <a:srgbClr val="1269B0"/>
              </a:solidFill>
            </a:endParaRPr>
          </a:p>
        </p:txBody>
      </p:sp>
      <p:sp>
        <p:nvSpPr>
          <p:cNvPr id="12" name="Content Placeholder 14">
            <a:extLst>
              <a:ext uri="{FF2B5EF4-FFF2-40B4-BE49-F238E27FC236}">
                <a16:creationId xmlns:a16="http://schemas.microsoft.com/office/drawing/2014/main" id="{549B9E14-7D28-9E45-8B29-86FE47A39676}"/>
              </a:ext>
            </a:extLst>
          </p:cNvPr>
          <p:cNvSpPr txBox="1">
            <a:spLocks/>
          </p:cNvSpPr>
          <p:nvPr/>
        </p:nvSpPr>
        <p:spPr>
          <a:xfrm>
            <a:off x="329528" y="4133555"/>
            <a:ext cx="8496300" cy="2040876"/>
          </a:xfrm>
          <a:prstGeom prst="rect">
            <a:avLst/>
          </a:prstGeom>
        </p:spPr>
        <p:txBody>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solidFill>
                  <a:srgbClr val="1269B0"/>
                </a:solidFill>
                <a:latin typeface="Calibri"/>
                <a:cs typeface="Calibri"/>
              </a:rPr>
              <a:t>Photo effect </a:t>
            </a:r>
            <a:r>
              <a:rPr lang="en-US" sz="2000" dirty="0">
                <a:latin typeface="Calibri"/>
                <a:cs typeface="Calibri"/>
              </a:rPr>
              <a:t>and </a:t>
            </a:r>
            <a:r>
              <a:rPr lang="en-US" sz="2000" b="1" dirty="0">
                <a:solidFill>
                  <a:srgbClr val="1269B0"/>
                </a:solidFill>
                <a:latin typeface="Calibri"/>
                <a:cs typeface="Calibri"/>
              </a:rPr>
              <a:t>Compton scattering </a:t>
            </a:r>
            <a:r>
              <a:rPr lang="en-US" sz="2000" dirty="0">
                <a:latin typeface="Calibri"/>
                <a:cs typeface="Calibri"/>
              </a:rPr>
              <a:t>cause excited electronic states in scintillation crystal </a:t>
            </a:r>
            <a:r>
              <a:rPr lang="en-US" sz="2000" dirty="0">
                <a:solidFill>
                  <a:srgbClr val="1269B0"/>
                </a:solidFill>
                <a:latin typeface="Calibri"/>
                <a:cs typeface="Calibri"/>
              </a:rPr>
              <a:t>▶︎</a:t>
            </a:r>
            <a:r>
              <a:rPr lang="en-US" sz="2000" dirty="0">
                <a:latin typeface="Calibri"/>
                <a:cs typeface="Calibri"/>
              </a:rPr>
              <a:t> </a:t>
            </a:r>
            <a:r>
              <a:rPr lang="en-US" sz="2000" b="1" dirty="0">
                <a:solidFill>
                  <a:srgbClr val="1269B0"/>
                </a:solidFill>
                <a:latin typeface="Calibri"/>
                <a:cs typeface="Calibri"/>
              </a:rPr>
              <a:t>photon emission </a:t>
            </a:r>
            <a:r>
              <a:rPr lang="en-US" sz="1800" dirty="0">
                <a:latin typeface="Calibri"/>
                <a:cs typeface="Calibri"/>
              </a:rPr>
              <a:t>(e.g. 415 nm for </a:t>
            </a:r>
            <a:r>
              <a:rPr lang="en-US" sz="1800" dirty="0" err="1">
                <a:latin typeface="Calibri"/>
                <a:cs typeface="Calibri"/>
              </a:rPr>
              <a:t>NaI</a:t>
            </a:r>
            <a:r>
              <a:rPr lang="en-US" sz="1800" dirty="0">
                <a:latin typeface="Calibri"/>
                <a:cs typeface="Calibri"/>
              </a:rPr>
              <a:t>(TI))</a:t>
            </a:r>
          </a:p>
          <a:p>
            <a:r>
              <a:rPr lang="en-US" sz="2000" b="1" dirty="0">
                <a:solidFill>
                  <a:srgbClr val="1269B0"/>
                </a:solidFill>
                <a:latin typeface="Calibri"/>
                <a:cs typeface="Calibri"/>
              </a:rPr>
              <a:t>Detection efficiency </a:t>
            </a:r>
            <a:r>
              <a:rPr lang="en-US" sz="2000" b="1" dirty="0">
                <a:solidFill>
                  <a:srgbClr val="1269B0"/>
                </a:solidFill>
                <a:latin typeface="Symbol" pitchFamily="2" charset="2"/>
                <a:cs typeface="Calibri"/>
              </a:rPr>
              <a:t>e</a:t>
            </a:r>
            <a:r>
              <a:rPr lang="en-US" sz="2000" b="1" dirty="0">
                <a:solidFill>
                  <a:srgbClr val="1269B0"/>
                </a:solidFill>
                <a:latin typeface="Calibri"/>
                <a:cs typeface="Calibri"/>
              </a:rPr>
              <a:t>:</a:t>
            </a:r>
          </a:p>
          <a:p>
            <a:pPr marL="0" indent="0">
              <a:buFont typeface="Wingdings" pitchFamily="2" charset="2"/>
              <a:buNone/>
            </a:pPr>
            <a:endParaRPr lang="en-US" sz="2000" dirty="0">
              <a:latin typeface="Calibri"/>
              <a:cs typeface="Calibri"/>
            </a:endParaRPr>
          </a:p>
        </p:txBody>
      </p:sp>
      <p:sp>
        <p:nvSpPr>
          <p:cNvPr id="13" name="Slide Number Placeholder 4">
            <a:extLst>
              <a:ext uri="{FF2B5EF4-FFF2-40B4-BE49-F238E27FC236}">
                <a16:creationId xmlns:a16="http://schemas.microsoft.com/office/drawing/2014/main" id="{598E3793-F680-5D4E-8BAE-FF8F1B9BF12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18</a:t>
            </a:fld>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6F4DF5-40DE-5440-AB14-427B97AE3F24}"/>
                  </a:ext>
                </a:extLst>
              </p:cNvPr>
              <p:cNvSpPr txBox="1"/>
              <p:nvPr/>
            </p:nvSpPr>
            <p:spPr>
              <a:xfrm>
                <a:off x="2878619" y="5294625"/>
                <a:ext cx="3255314" cy="4840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sz="2400" b="1" i="0" smtClean="0">
                          <a:solidFill>
                            <a:srgbClr val="1269B0"/>
                          </a:solidFill>
                          <a:latin typeface="Cambria Math" panose="02040503050406030204" pitchFamily="18" charset="0"/>
                          <a:ea typeface="Cambria Math" panose="02040503050406030204" pitchFamily="18" charset="0"/>
                        </a:rPr>
                        <m:t>𝛆</m:t>
                      </m:r>
                      <m:r>
                        <a:rPr lang="de-CH" sz="2400" b="1" i="0" smtClean="0">
                          <a:solidFill>
                            <a:srgbClr val="1269B0"/>
                          </a:solidFill>
                          <a:latin typeface="Cambria Math" panose="02040503050406030204" pitchFamily="18" charset="0"/>
                          <a:ea typeface="Cambria Math" panose="02040503050406030204" pitchFamily="18" charset="0"/>
                        </a:rPr>
                        <m:t>=</m:t>
                      </m:r>
                      <m:r>
                        <a:rPr lang="de-CH" sz="2400" b="1" i="0" smtClean="0">
                          <a:solidFill>
                            <a:srgbClr val="1269B0"/>
                          </a:solidFill>
                          <a:latin typeface="Cambria Math" panose="02040503050406030204" pitchFamily="18" charset="0"/>
                          <a:ea typeface="Cambria Math" panose="02040503050406030204" pitchFamily="18" charset="0"/>
                        </a:rPr>
                        <m:t>𝟏</m:t>
                      </m:r>
                      <m:r>
                        <a:rPr lang="de-CH" sz="2400" b="1" i="0" smtClean="0">
                          <a:solidFill>
                            <a:srgbClr val="1269B0"/>
                          </a:solidFill>
                          <a:latin typeface="Cambria Math" panose="02040503050406030204" pitchFamily="18" charset="0"/>
                          <a:ea typeface="Cambria Math" panose="02040503050406030204" pitchFamily="18" charset="0"/>
                        </a:rPr>
                        <m:t>−</m:t>
                      </m:r>
                      <m:sSup>
                        <m:sSupPr>
                          <m:ctrlPr>
                            <a:rPr lang="de-CH" sz="2400" b="1" i="1" smtClean="0">
                              <a:solidFill>
                                <a:srgbClr val="1269B0"/>
                              </a:solidFill>
                              <a:latin typeface="Cambria Math" panose="02040503050406030204" pitchFamily="18" charset="0"/>
                              <a:ea typeface="Cambria Math" panose="02040503050406030204" pitchFamily="18" charset="0"/>
                            </a:rPr>
                          </m:ctrlPr>
                        </m:sSupPr>
                        <m:e>
                          <m:r>
                            <a:rPr lang="de-CH" sz="2400" b="1" i="0" smtClean="0">
                              <a:solidFill>
                                <a:srgbClr val="1269B0"/>
                              </a:solidFill>
                              <a:latin typeface="Cambria Math" panose="02040503050406030204" pitchFamily="18" charset="0"/>
                              <a:ea typeface="Cambria Math" panose="02040503050406030204" pitchFamily="18" charset="0"/>
                            </a:rPr>
                            <m:t>𝐞</m:t>
                          </m:r>
                        </m:e>
                        <m:sup>
                          <m:r>
                            <a:rPr lang="de-CH" sz="2400" b="1" i="0" smtClean="0">
                              <a:solidFill>
                                <a:srgbClr val="1269B0"/>
                              </a:solidFill>
                              <a:latin typeface="Cambria Math" panose="02040503050406030204" pitchFamily="18" charset="0"/>
                              <a:ea typeface="Cambria Math" panose="02040503050406030204" pitchFamily="18" charset="0"/>
                            </a:rPr>
                            <m:t>−</m:t>
                          </m:r>
                          <m:sSub>
                            <m:sSubPr>
                              <m:ctrlPr>
                                <a:rPr lang="de-CH" sz="2400" b="1" i="1" smtClean="0">
                                  <a:solidFill>
                                    <a:srgbClr val="1269B0"/>
                                  </a:solidFill>
                                  <a:latin typeface="Cambria Math" panose="02040503050406030204" pitchFamily="18" charset="0"/>
                                  <a:ea typeface="Cambria Math" panose="02040503050406030204" pitchFamily="18" charset="0"/>
                                </a:rPr>
                              </m:ctrlPr>
                            </m:sSubPr>
                            <m:e>
                              <m:r>
                                <a:rPr lang="de-CH" sz="2400" b="1" i="0" smtClean="0">
                                  <a:solidFill>
                                    <a:srgbClr val="1269B0"/>
                                  </a:solidFill>
                                  <a:latin typeface="Cambria Math" panose="02040503050406030204" pitchFamily="18" charset="0"/>
                                  <a:ea typeface="Cambria Math" panose="02040503050406030204" pitchFamily="18" charset="0"/>
                                </a:rPr>
                                <m:t>𝛍</m:t>
                              </m:r>
                            </m:e>
                            <m:sub>
                              <m:r>
                                <a:rPr lang="de-CH" sz="2400" b="1" i="0" smtClean="0">
                                  <a:solidFill>
                                    <a:srgbClr val="1269B0"/>
                                  </a:solidFill>
                                  <a:latin typeface="Cambria Math" panose="02040503050406030204" pitchFamily="18" charset="0"/>
                                  <a:ea typeface="Cambria Math" panose="02040503050406030204" pitchFamily="18" charset="0"/>
                                </a:rPr>
                                <m:t>𝐜𝐫𝐲𝐬𝐭𝐚𝐥</m:t>
                              </m:r>
                            </m:sub>
                          </m:sSub>
                          <m:r>
                            <a:rPr lang="de-CH" sz="2400" b="1" i="0" smtClean="0">
                              <a:solidFill>
                                <a:srgbClr val="1269B0"/>
                              </a:solidFill>
                              <a:latin typeface="Cambria Math" panose="02040503050406030204" pitchFamily="18" charset="0"/>
                              <a:ea typeface="Cambria Math" panose="02040503050406030204" pitchFamily="18" charset="0"/>
                            </a:rPr>
                            <m:t>∙</m:t>
                          </m:r>
                          <m:sSub>
                            <m:sSubPr>
                              <m:ctrlPr>
                                <a:rPr lang="de-CH" sz="2400" b="1" i="1" smtClean="0">
                                  <a:solidFill>
                                    <a:srgbClr val="1269B0"/>
                                  </a:solidFill>
                                  <a:latin typeface="Cambria Math" panose="02040503050406030204" pitchFamily="18" charset="0"/>
                                  <a:ea typeface="Cambria Math" panose="02040503050406030204" pitchFamily="18" charset="0"/>
                                </a:rPr>
                              </m:ctrlPr>
                            </m:sSubPr>
                            <m:e>
                              <m:r>
                                <a:rPr lang="de-CH" sz="2400" b="1" i="0" smtClean="0">
                                  <a:solidFill>
                                    <a:srgbClr val="1269B0"/>
                                  </a:solidFill>
                                  <a:latin typeface="Cambria Math" panose="02040503050406030204" pitchFamily="18" charset="0"/>
                                  <a:ea typeface="Cambria Math" panose="02040503050406030204" pitchFamily="18" charset="0"/>
                                </a:rPr>
                                <m:t>𝐝</m:t>
                              </m:r>
                            </m:e>
                            <m:sub>
                              <m:r>
                                <a:rPr lang="de-CH" sz="2400" b="1" i="0">
                                  <a:solidFill>
                                    <a:srgbClr val="1269B0"/>
                                  </a:solidFill>
                                  <a:latin typeface="Cambria Math" panose="02040503050406030204" pitchFamily="18" charset="0"/>
                                  <a:ea typeface="Cambria Math" panose="02040503050406030204" pitchFamily="18" charset="0"/>
                                </a:rPr>
                                <m:t>𝐜𝐫𝐲𝐬𝐭𝐚𝐥</m:t>
                              </m:r>
                            </m:sub>
                          </m:sSub>
                        </m:sup>
                      </m:sSup>
                    </m:oMath>
                  </m:oMathPara>
                </a14:m>
                <a:endParaRPr lang="de-DE" sz="2400" b="1" dirty="0">
                  <a:solidFill>
                    <a:srgbClr val="1269B0"/>
                  </a:solidFill>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126F4DF5-40DE-5440-AB14-427B97AE3F24}"/>
                  </a:ext>
                </a:extLst>
              </p:cNvPr>
              <p:cNvSpPr txBox="1">
                <a:spLocks noRot="1" noChangeAspect="1" noMove="1" noResize="1" noEditPoints="1" noAdjustHandles="1" noChangeArrowheads="1" noChangeShapeType="1" noTextEdit="1"/>
              </p:cNvSpPr>
              <p:nvPr/>
            </p:nvSpPr>
            <p:spPr>
              <a:xfrm>
                <a:off x="2878619" y="5294625"/>
                <a:ext cx="3255314" cy="484043"/>
              </a:xfrm>
              <a:prstGeom prst="rect">
                <a:avLst/>
              </a:prstGeom>
              <a:blipFill>
                <a:blip r:embed="rId5"/>
                <a:stretch>
                  <a:fillRect/>
                </a:stretch>
              </a:blipFill>
            </p:spPr>
            <p:txBody>
              <a:bodyPr/>
              <a:lstStyle/>
              <a:p>
                <a:r>
                  <a:rPr lang="de-DE">
                    <a:noFill/>
                  </a:rPr>
                  <a:t> </a:t>
                </a:r>
              </a:p>
            </p:txBody>
          </p:sp>
        </mc:Fallback>
      </mc:AlternateContent>
      <p:sp>
        <p:nvSpPr>
          <p:cNvPr id="6" name="Rectangle 5">
            <a:extLst>
              <a:ext uri="{FF2B5EF4-FFF2-40B4-BE49-F238E27FC236}">
                <a16:creationId xmlns:a16="http://schemas.microsoft.com/office/drawing/2014/main" id="{5758593B-22FE-2146-801C-6EECAB2FD5FF}"/>
              </a:ext>
            </a:extLst>
          </p:cNvPr>
          <p:cNvSpPr/>
          <p:nvPr/>
        </p:nvSpPr>
        <p:spPr>
          <a:xfrm>
            <a:off x="7380312" y="3654316"/>
            <a:ext cx="288032" cy="174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52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3650"/>
                                        </p:tgtEl>
                                        <p:attrNameLst>
                                          <p:attrName>style.visibility</p:attrName>
                                        </p:attrNameLst>
                                      </p:cBhvr>
                                      <p:to>
                                        <p:strVal val="visible"/>
                                      </p:to>
                                    </p:set>
                                    <p:animEffect transition="in" filter="fade">
                                      <p:cBhvr>
                                        <p:cTn id="7" dur="500"/>
                                        <p:tgtEl>
                                          <p:spTgt spid="9236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Photomultiplier tube (PMT)</a:t>
            </a:r>
            <a:endParaRPr lang="en-US" dirty="0"/>
          </a:p>
        </p:txBody>
      </p:sp>
      <p:grpSp>
        <p:nvGrpSpPr>
          <p:cNvPr id="4" name="Group 3"/>
          <p:cNvGrpSpPr/>
          <p:nvPr/>
        </p:nvGrpSpPr>
        <p:grpSpPr>
          <a:xfrm>
            <a:off x="442895" y="1484785"/>
            <a:ext cx="3268750" cy="2107614"/>
            <a:chOff x="73800" y="1760862"/>
            <a:chExt cx="3779807" cy="2296611"/>
          </a:xfrm>
        </p:grpSpPr>
        <p:pic>
          <p:nvPicPr>
            <p:cNvPr id="9195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0" y="1809245"/>
              <a:ext cx="3779807" cy="22482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ounded Rectangle 2"/>
            <p:cNvSpPr/>
            <p:nvPr/>
          </p:nvSpPr>
          <p:spPr bwMode="auto">
            <a:xfrm>
              <a:off x="2971758" y="1760862"/>
              <a:ext cx="863788" cy="549256"/>
            </a:xfrm>
            <a:prstGeom prst="roundRect">
              <a:avLst/>
            </a:prstGeom>
            <a:noFill/>
            <a:ln w="57150" cap="flat" cmpd="sng" algn="ctr">
              <a:solidFill>
                <a:srgbClr val="1269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4D4D4D"/>
                </a:solidFill>
                <a:effectLst/>
                <a:latin typeface="ETH Light" pitchFamily="2" charset="0"/>
              </a:endParaRPr>
            </a:p>
          </p:txBody>
        </p:sp>
      </p:grpSp>
      <p:sp>
        <p:nvSpPr>
          <p:cNvPr id="13" name="Slide Number Placeholder 4">
            <a:extLst>
              <a:ext uri="{FF2B5EF4-FFF2-40B4-BE49-F238E27FC236}">
                <a16:creationId xmlns:a16="http://schemas.microsoft.com/office/drawing/2014/main" id="{598E3793-F680-5D4E-8BAE-FF8F1B9BF12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19</a:t>
            </a:fld>
            <a:endParaRPr lang="en-US" dirty="0"/>
          </a:p>
        </p:txBody>
      </p:sp>
      <p:pic>
        <p:nvPicPr>
          <p:cNvPr id="15" name="Picture 2">
            <a:extLst>
              <a:ext uri="{FF2B5EF4-FFF2-40B4-BE49-F238E27FC236}">
                <a16:creationId xmlns:a16="http://schemas.microsoft.com/office/drawing/2014/main" id="{D92841EB-6FCF-E548-8097-9D2699907D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3928" y="1854519"/>
            <a:ext cx="4774696" cy="1412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16" name="Object 22">
            <a:extLst>
              <a:ext uri="{FF2B5EF4-FFF2-40B4-BE49-F238E27FC236}">
                <a16:creationId xmlns:a16="http://schemas.microsoft.com/office/drawing/2014/main" id="{698D573C-1C80-9A4E-BF9A-76CF335A70B2}"/>
              </a:ext>
            </a:extLst>
          </p:cNvPr>
          <p:cNvGraphicFramePr>
            <a:graphicFrameLocks noChangeAspect="1"/>
          </p:cNvGraphicFramePr>
          <p:nvPr>
            <p:extLst>
              <p:ext uri="{D42A27DB-BD31-4B8C-83A1-F6EECF244321}">
                <p14:modId xmlns:p14="http://schemas.microsoft.com/office/powerpoint/2010/main" val="3223859908"/>
              </p:ext>
            </p:extLst>
          </p:nvPr>
        </p:nvGraphicFramePr>
        <p:xfrm>
          <a:off x="1842231" y="3687252"/>
          <a:ext cx="5459537" cy="2961300"/>
        </p:xfrm>
        <a:graphic>
          <a:graphicData uri="http://schemas.openxmlformats.org/presentationml/2006/ole">
            <mc:AlternateContent xmlns:mc="http://schemas.openxmlformats.org/markup-compatibility/2006">
              <mc:Choice xmlns:v="urn:schemas-microsoft-com:vml" Requires="v">
                <p:oleObj spid="_x0000_s66588" name="Photo Editor Photo" r:id="rId6" imgW="15238095" imgH="8266667" progId="">
                  <p:embed/>
                </p:oleObj>
              </mc:Choice>
              <mc:Fallback>
                <p:oleObj name="Photo Editor Photo" r:id="rId6" imgW="15238095" imgH="8266667" progId="">
                  <p:embed/>
                  <p:pic>
                    <p:nvPicPr>
                      <p:cNvPr id="12291" name="Object 22"/>
                      <p:cNvPicPr>
                        <a:picLocks noChangeAspect="1" noChangeArrowheads="1"/>
                      </p:cNvPicPr>
                      <p:nvPr/>
                    </p:nvPicPr>
                    <p:blipFill>
                      <a:blip r:embed="rId7">
                        <a:lum bright="-6000" contrast="24000"/>
                        <a:extLst>
                          <a:ext uri="{28A0092B-C50C-407E-A947-70E740481C1C}">
                            <a14:useLocalDpi xmlns:a14="http://schemas.microsoft.com/office/drawing/2010/main" val="0"/>
                          </a:ext>
                        </a:extLst>
                      </a:blip>
                      <a:srcRect/>
                      <a:stretch>
                        <a:fillRect/>
                      </a:stretch>
                    </p:blipFill>
                    <p:spPr bwMode="auto">
                      <a:xfrm>
                        <a:off x="1842231" y="3687252"/>
                        <a:ext cx="5459537" cy="29613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6291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AE2B60-168E-6340-A1AA-0EAD25FB9D56}"/>
              </a:ext>
            </a:extLst>
          </p:cNvPr>
          <p:cNvSpPr>
            <a:spLocks noGrp="1"/>
          </p:cNvSpPr>
          <p:nvPr>
            <p:ph idx="1"/>
          </p:nvPr>
        </p:nvSpPr>
        <p:spPr>
          <a:xfrm>
            <a:off x="319192" y="1628800"/>
            <a:ext cx="8500958" cy="3888432"/>
          </a:xfrm>
        </p:spPr>
        <p:txBody>
          <a:bodyPr/>
          <a:lstStyle/>
          <a:p>
            <a:pPr>
              <a:lnSpc>
                <a:spcPct val="150000"/>
              </a:lnSpc>
              <a:spcBef>
                <a:spcPts val="2251"/>
              </a:spcBef>
            </a:pPr>
            <a:r>
              <a:rPr lang="en-US" sz="2200" b="1" dirty="0">
                <a:solidFill>
                  <a:srgbClr val="1269B0"/>
                </a:solidFill>
              </a:rPr>
              <a:t>Review </a:t>
            </a:r>
            <a:r>
              <a:rPr lang="en-US" sz="2200" b="1" dirty="0"/>
              <a:t>radioactivity, physical and biological half-life, radioisotopes  </a:t>
            </a:r>
          </a:p>
          <a:p>
            <a:pPr>
              <a:lnSpc>
                <a:spcPct val="150000"/>
              </a:lnSpc>
              <a:spcBef>
                <a:spcPts val="2251"/>
              </a:spcBef>
            </a:pPr>
            <a:r>
              <a:rPr lang="en-US" sz="2200" b="1" dirty="0">
                <a:solidFill>
                  <a:srgbClr val="1269B0"/>
                </a:solidFill>
              </a:rPr>
              <a:t>Relate</a:t>
            </a:r>
            <a:r>
              <a:rPr lang="en-US" sz="2200" b="1" dirty="0"/>
              <a:t> geometrical collimation, spatial resolution and PSF</a:t>
            </a:r>
          </a:p>
          <a:p>
            <a:pPr>
              <a:lnSpc>
                <a:spcPct val="150000"/>
              </a:lnSpc>
              <a:spcBef>
                <a:spcPts val="2251"/>
              </a:spcBef>
            </a:pPr>
            <a:r>
              <a:rPr lang="en-US" sz="2200" b="1" dirty="0">
                <a:solidFill>
                  <a:srgbClr val="1269B0"/>
                </a:solidFill>
              </a:rPr>
              <a:t>Describe </a:t>
            </a:r>
            <a:r>
              <a:rPr lang="en-US" sz="2200" b="1" dirty="0"/>
              <a:t>scintillation detection and energy filtering</a:t>
            </a:r>
          </a:p>
          <a:p>
            <a:pPr>
              <a:lnSpc>
                <a:spcPct val="150000"/>
              </a:lnSpc>
              <a:spcBef>
                <a:spcPts val="2251"/>
              </a:spcBef>
            </a:pPr>
            <a:r>
              <a:rPr lang="en-US" sz="2200" b="1" dirty="0">
                <a:solidFill>
                  <a:srgbClr val="1269B0"/>
                </a:solidFill>
              </a:rPr>
              <a:t>Derive </a:t>
            </a:r>
            <a:r>
              <a:rPr lang="en-US" sz="2200" b="1" dirty="0"/>
              <a:t>image reconstruction in SPECT, PET </a:t>
            </a:r>
            <a:r>
              <a:rPr lang="en-US" sz="2200" dirty="0"/>
              <a:t>(compare with CT)</a:t>
            </a:r>
          </a:p>
          <a:p>
            <a:pPr>
              <a:lnSpc>
                <a:spcPct val="150000"/>
              </a:lnSpc>
              <a:spcBef>
                <a:spcPts val="2251"/>
              </a:spcBef>
            </a:pPr>
            <a:r>
              <a:rPr lang="en-US" sz="2200" b="1" dirty="0">
                <a:solidFill>
                  <a:srgbClr val="1269B0"/>
                </a:solidFill>
              </a:rPr>
              <a:t>Implement </a:t>
            </a:r>
            <a:r>
              <a:rPr lang="en-US" sz="2200" b="1" dirty="0"/>
              <a:t>CT-based attenuation correction for PET </a:t>
            </a:r>
            <a:r>
              <a:rPr lang="en-US" sz="2200" dirty="0"/>
              <a:t>(Exercise)</a:t>
            </a:r>
          </a:p>
        </p:txBody>
      </p:sp>
      <p:sp>
        <p:nvSpPr>
          <p:cNvPr id="2" name="Title 1"/>
          <p:cNvSpPr>
            <a:spLocks noGrp="1"/>
          </p:cNvSpPr>
          <p:nvPr>
            <p:ph type="title"/>
          </p:nvPr>
        </p:nvSpPr>
        <p:spPr/>
        <p:txBody>
          <a:bodyPr/>
          <a:lstStyle/>
          <a:p>
            <a:r>
              <a:rPr lang="en-US" dirty="0"/>
              <a:t>Today’s Learning Objectives</a:t>
            </a:r>
          </a:p>
        </p:txBody>
      </p:sp>
      <p:sp>
        <p:nvSpPr>
          <p:cNvPr id="5" name="Slide Number Placeholder 4">
            <a:extLst>
              <a:ext uri="{FF2B5EF4-FFF2-40B4-BE49-F238E27FC236}">
                <a16:creationId xmlns:a16="http://schemas.microsoft.com/office/drawing/2014/main" id="{B62A631B-4816-A74A-B37A-4F62FABC951F}"/>
              </a:ext>
            </a:extLst>
          </p:cNvPr>
          <p:cNvSpPr>
            <a:spLocks noGrp="1"/>
          </p:cNvSpPr>
          <p:nvPr>
            <p:ph type="sldNum" sz="quarter" idx="4"/>
          </p:nvPr>
        </p:nvSpPr>
        <p:spPr/>
        <p:txBody>
          <a:bodyPr/>
          <a:lstStyle/>
          <a:p>
            <a:fld id="{79594931-7310-8546-9CE2-0B8C244628BE}" type="slidenum">
              <a:rPr lang="en-US" smtClean="0"/>
              <a:pPr/>
              <a:t>2</a:t>
            </a:fld>
            <a:endParaRPr lang="en-US"/>
          </a:p>
        </p:txBody>
      </p:sp>
      <p:sp>
        <p:nvSpPr>
          <p:cNvPr id="6" name="Slide Number Placeholder 4">
            <a:extLst>
              <a:ext uri="{FF2B5EF4-FFF2-40B4-BE49-F238E27FC236}">
                <a16:creationId xmlns:a16="http://schemas.microsoft.com/office/drawing/2014/main" id="{931E909B-B59F-1C48-B7C5-0821C5657542}"/>
              </a:ext>
            </a:extLst>
          </p:cNvPr>
          <p:cNvSpPr txBox="1">
            <a:spLocks/>
          </p:cNvSpPr>
          <p:nvPr/>
        </p:nvSpPr>
        <p:spPr>
          <a:xfrm>
            <a:off x="8768979" y="6570470"/>
            <a:ext cx="396836" cy="365125"/>
          </a:xfrm>
          <a:prstGeom prst="rect">
            <a:avLst/>
          </a:prstGeom>
        </p:spPr>
        <p:txBody>
          <a:bodyPr vert="horz" lIns="91440" tIns="45720" rIns="91440" bIns="45720" rtlCol="0" anchor="ctr"/>
          <a:lstStyle>
            <a:defPPr>
              <a:defRPr lang="de-DE"/>
            </a:defPPr>
            <a:lvl1pPr marL="0" algn="r" defTabSz="914400" rtl="0" eaLnBrk="1" latinLnBrk="0" hangingPunct="1">
              <a:defRPr sz="10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594931-7310-8546-9CE2-0B8C244628BE}" type="slidenum">
              <a:rPr lang="en-US" smtClean="0"/>
              <a:pPr/>
              <a:t>2</a:t>
            </a:fld>
            <a:endParaRPr lang="en-US" dirty="0"/>
          </a:p>
        </p:txBody>
      </p:sp>
      <p:sp>
        <p:nvSpPr>
          <p:cNvPr id="7" name="Slide Number Placeholder 4">
            <a:extLst>
              <a:ext uri="{FF2B5EF4-FFF2-40B4-BE49-F238E27FC236}">
                <a16:creationId xmlns:a16="http://schemas.microsoft.com/office/drawing/2014/main" id="{F2E45B96-F89E-FB4E-9860-807B4E6EF6DE}"/>
              </a:ext>
            </a:extLst>
          </p:cNvPr>
          <p:cNvSpPr txBox="1">
            <a:spLocks/>
          </p:cNvSpPr>
          <p:nvPr/>
        </p:nvSpPr>
        <p:spPr>
          <a:xfrm>
            <a:off x="8921379" y="6722870"/>
            <a:ext cx="396836" cy="365125"/>
          </a:xfrm>
          <a:prstGeom prst="rect">
            <a:avLst/>
          </a:prstGeom>
        </p:spPr>
        <p:txBody>
          <a:bodyPr vert="horz" lIns="91440" tIns="45720" rIns="91440" bIns="45720" rtlCol="0" anchor="ctr"/>
          <a:lstStyle>
            <a:defPPr>
              <a:defRPr lang="de-DE"/>
            </a:defPPr>
            <a:lvl1pPr marL="0" algn="r" defTabSz="914400" rtl="0" eaLnBrk="1" latinLnBrk="0" hangingPunct="1">
              <a:defRPr sz="10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594931-7310-8546-9CE2-0B8C244628BE}" type="slidenum">
              <a:rPr lang="en-US" smtClean="0"/>
              <a:pPr/>
              <a:t>2</a:t>
            </a:fld>
            <a:endParaRPr lang="en-US" dirty="0"/>
          </a:p>
        </p:txBody>
      </p:sp>
    </p:spTree>
    <p:extLst>
      <p:ext uri="{BB962C8B-B14F-4D97-AF65-F5344CB8AC3E}">
        <p14:creationId xmlns:p14="http://schemas.microsoft.com/office/powerpoint/2010/main" val="22047880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Positioning network</a:t>
            </a:r>
            <a:endParaRPr lang="en-US" dirty="0"/>
          </a:p>
        </p:txBody>
      </p:sp>
      <p:grpSp>
        <p:nvGrpSpPr>
          <p:cNvPr id="4" name="Group 3"/>
          <p:cNvGrpSpPr/>
          <p:nvPr/>
        </p:nvGrpSpPr>
        <p:grpSpPr>
          <a:xfrm>
            <a:off x="442895" y="1529187"/>
            <a:ext cx="3268750" cy="2063213"/>
            <a:chOff x="73800" y="1809245"/>
            <a:chExt cx="3779807" cy="2248228"/>
          </a:xfrm>
        </p:grpSpPr>
        <p:pic>
          <p:nvPicPr>
            <p:cNvPr id="9195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0" y="1809245"/>
              <a:ext cx="3779807" cy="22482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ounded Rectangle 2"/>
            <p:cNvSpPr/>
            <p:nvPr/>
          </p:nvSpPr>
          <p:spPr bwMode="auto">
            <a:xfrm>
              <a:off x="2971758" y="2467048"/>
              <a:ext cx="863788" cy="549256"/>
            </a:xfrm>
            <a:prstGeom prst="roundRect">
              <a:avLst/>
            </a:prstGeom>
            <a:noFill/>
            <a:ln w="57150" cap="flat" cmpd="sng" algn="ctr">
              <a:solidFill>
                <a:srgbClr val="1269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4D4D4D"/>
                </a:solidFill>
                <a:effectLst/>
                <a:latin typeface="ETH Light" pitchFamily="2" charset="0"/>
              </a:endParaRPr>
            </a:p>
          </p:txBody>
        </p:sp>
      </p:grpSp>
      <p:sp>
        <p:nvSpPr>
          <p:cNvPr id="13" name="Slide Number Placeholder 4">
            <a:extLst>
              <a:ext uri="{FF2B5EF4-FFF2-40B4-BE49-F238E27FC236}">
                <a16:creationId xmlns:a16="http://schemas.microsoft.com/office/drawing/2014/main" id="{598E3793-F680-5D4E-8BAE-FF8F1B9BF12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20</a:t>
            </a:fld>
            <a:endParaRPr lang="en-US" dirty="0"/>
          </a:p>
        </p:txBody>
      </p:sp>
      <p:grpSp>
        <p:nvGrpSpPr>
          <p:cNvPr id="9" name="Group 8">
            <a:extLst>
              <a:ext uri="{FF2B5EF4-FFF2-40B4-BE49-F238E27FC236}">
                <a16:creationId xmlns:a16="http://schemas.microsoft.com/office/drawing/2014/main" id="{B0433969-9A71-9B47-90AB-0E3F3883B3C0}"/>
              </a:ext>
            </a:extLst>
          </p:cNvPr>
          <p:cNvGrpSpPr/>
          <p:nvPr/>
        </p:nvGrpSpPr>
        <p:grpSpPr>
          <a:xfrm>
            <a:off x="6243580" y="1645688"/>
            <a:ext cx="2140874" cy="1926996"/>
            <a:chOff x="3709456" y="1087912"/>
            <a:chExt cx="5600700" cy="5210175"/>
          </a:xfrm>
        </p:grpSpPr>
        <p:sp>
          <p:nvSpPr>
            <p:cNvPr id="10" name="Rectangle 9">
              <a:extLst>
                <a:ext uri="{FF2B5EF4-FFF2-40B4-BE49-F238E27FC236}">
                  <a16:creationId xmlns:a16="http://schemas.microsoft.com/office/drawing/2014/main" id="{6E81B452-ED9C-3B4C-BD2B-D4D13D698D0B}"/>
                </a:ext>
              </a:extLst>
            </p:cNvPr>
            <p:cNvSpPr/>
            <p:nvPr/>
          </p:nvSpPr>
          <p:spPr bwMode="auto">
            <a:xfrm>
              <a:off x="4235501" y="1609344"/>
              <a:ext cx="4374489" cy="4418845"/>
            </a:xfrm>
            <a:prstGeom prst="rect">
              <a:avLst/>
            </a:prstGeom>
            <a:solidFill>
              <a:schemeClr val="tx1"/>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4D4D4D"/>
                </a:solidFill>
                <a:effectLst/>
                <a:latin typeface="ETH Light" pitchFamily="2" charset="0"/>
              </a:endParaRPr>
            </a:p>
          </p:txBody>
        </p:sp>
        <p:sp>
          <p:nvSpPr>
            <p:cNvPr id="11" name="Explosion 1 10">
              <a:extLst>
                <a:ext uri="{FF2B5EF4-FFF2-40B4-BE49-F238E27FC236}">
                  <a16:creationId xmlns:a16="http://schemas.microsoft.com/office/drawing/2014/main" id="{52C7B19E-E0A8-034B-81BA-AE4CA1F94DD8}"/>
                </a:ext>
              </a:extLst>
            </p:cNvPr>
            <p:cNvSpPr/>
            <p:nvPr/>
          </p:nvSpPr>
          <p:spPr bwMode="auto">
            <a:xfrm>
              <a:off x="5142586" y="4330598"/>
              <a:ext cx="277977" cy="380391"/>
            </a:xfrm>
            <a:prstGeom prst="irregularSeal1">
              <a:avLst/>
            </a:prstGeom>
            <a:solidFill>
              <a:schemeClr val="bg1"/>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4D4D4D"/>
                </a:solidFill>
                <a:effectLst/>
                <a:latin typeface="ETH Light" pitchFamily="2" charset="0"/>
              </a:endParaRPr>
            </a:p>
          </p:txBody>
        </p:sp>
        <p:pic>
          <p:nvPicPr>
            <p:cNvPr id="12" name="Picture 4">
              <a:extLst>
                <a:ext uri="{FF2B5EF4-FFF2-40B4-BE49-F238E27FC236}">
                  <a16:creationId xmlns:a16="http://schemas.microsoft.com/office/drawing/2014/main" id="{210249C8-200E-4647-A4B8-3F3C7E00010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08297" y="3440205"/>
              <a:ext cx="2205678" cy="181415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Rectangle 13">
              <a:extLst>
                <a:ext uri="{FF2B5EF4-FFF2-40B4-BE49-F238E27FC236}">
                  <a16:creationId xmlns:a16="http://schemas.microsoft.com/office/drawing/2014/main" id="{56FA3142-6363-D048-AAEB-F1D2EF836810}"/>
                </a:ext>
              </a:extLst>
            </p:cNvPr>
            <p:cNvSpPr/>
            <p:nvPr/>
          </p:nvSpPr>
          <p:spPr bwMode="auto">
            <a:xfrm rot="2018599">
              <a:off x="7424926" y="2072689"/>
              <a:ext cx="534009" cy="509577"/>
            </a:xfrm>
            <a:prstGeom prst="rect">
              <a:avLst/>
            </a:prstGeom>
            <a:solidFill>
              <a:schemeClr val="tx1">
                <a:lumMod val="75000"/>
                <a:lumOff val="2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4D4D4D"/>
                </a:solidFill>
                <a:effectLst/>
                <a:latin typeface="ETH Light" pitchFamily="2" charset="0"/>
              </a:endParaRPr>
            </a:p>
          </p:txBody>
        </p:sp>
        <p:pic>
          <p:nvPicPr>
            <p:cNvPr id="17" name="Picture 5">
              <a:extLst>
                <a:ext uri="{FF2B5EF4-FFF2-40B4-BE49-F238E27FC236}">
                  <a16:creationId xmlns:a16="http://schemas.microsoft.com/office/drawing/2014/main" id="{483A4FE1-0DC9-284C-B8F7-EC1222C0A468}"/>
                </a:ext>
              </a:extLst>
            </p:cNvPr>
            <p:cNvPicPr>
              <a:picLocks noChangeAspect="1" noChangeArrowheads="1"/>
            </p:cNvPicPr>
            <p:nvPr/>
          </p:nvPicPr>
          <p:blipFill>
            <a:blip r:embed="rId6">
              <a:clrChange>
                <a:clrFrom>
                  <a:srgbClr val="3E3C3A"/>
                </a:clrFrom>
                <a:clrTo>
                  <a:srgbClr val="3E3C3A">
                    <a:alpha val="0"/>
                  </a:srgbClr>
                </a:clrTo>
              </a:clrChange>
              <a:extLst>
                <a:ext uri="{28A0092B-C50C-407E-A947-70E740481C1C}">
                  <a14:useLocalDpi xmlns:a14="http://schemas.microsoft.com/office/drawing/2010/main" val="0"/>
                </a:ext>
              </a:extLst>
            </a:blip>
            <a:srcRect/>
            <a:stretch>
              <a:fillRect/>
            </a:stretch>
          </p:blipFill>
          <p:spPr bwMode="auto">
            <a:xfrm>
              <a:off x="3709456" y="1087912"/>
              <a:ext cx="5600700" cy="5210175"/>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
        <p:nvSpPr>
          <p:cNvPr id="18" name="Content Placeholder 14">
            <a:extLst>
              <a:ext uri="{FF2B5EF4-FFF2-40B4-BE49-F238E27FC236}">
                <a16:creationId xmlns:a16="http://schemas.microsoft.com/office/drawing/2014/main" id="{26FA0C64-CC33-2B4F-A346-1158DE03F56D}"/>
              </a:ext>
            </a:extLst>
          </p:cNvPr>
          <p:cNvSpPr txBox="1">
            <a:spLocks/>
          </p:cNvSpPr>
          <p:nvPr/>
        </p:nvSpPr>
        <p:spPr>
          <a:xfrm>
            <a:off x="329528" y="4196070"/>
            <a:ext cx="8496300" cy="1417231"/>
          </a:xfrm>
          <a:prstGeom prst="rect">
            <a:avLst/>
          </a:prstGeom>
        </p:spPr>
        <p:txBody>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Calibri"/>
              </a:rPr>
              <a:t>Spatial response  is inferred by </a:t>
            </a:r>
            <a:r>
              <a:rPr lang="en-US" sz="2000" b="1" dirty="0">
                <a:solidFill>
                  <a:srgbClr val="1269B0"/>
                </a:solidFill>
                <a:latin typeface="Calibri"/>
              </a:rPr>
              <a:t>combined analysis of output </a:t>
            </a:r>
            <a:r>
              <a:rPr lang="en-US" sz="2000" dirty="0">
                <a:latin typeface="Calibri"/>
              </a:rPr>
              <a:t>of all photomultiplier tubes</a:t>
            </a:r>
          </a:p>
          <a:p>
            <a:r>
              <a:rPr lang="en-US" sz="2000" b="1" dirty="0">
                <a:solidFill>
                  <a:srgbClr val="1269B0"/>
                </a:solidFill>
                <a:latin typeface="Calibri"/>
              </a:rPr>
              <a:t>Location along X and Y </a:t>
            </a:r>
            <a:r>
              <a:rPr lang="en-US" sz="2000" dirty="0">
                <a:latin typeface="Calibri"/>
              </a:rPr>
              <a:t>is determined according to:</a:t>
            </a:r>
          </a:p>
          <a:p>
            <a:endParaRPr lang="en-US" sz="2000" dirty="0">
              <a:latin typeface="Calibri"/>
            </a:endParaRPr>
          </a:p>
        </p:txBody>
      </p:sp>
      <p:pic>
        <p:nvPicPr>
          <p:cNvPr id="5" name="Picture 4">
            <a:extLst>
              <a:ext uri="{FF2B5EF4-FFF2-40B4-BE49-F238E27FC236}">
                <a16:creationId xmlns:a16="http://schemas.microsoft.com/office/drawing/2014/main" id="{1EDB30CC-6145-3E42-AFDE-684A61841EEF}"/>
              </a:ext>
            </a:extLst>
          </p:cNvPr>
          <p:cNvPicPr>
            <a:picLocks noChangeAspect="1"/>
          </p:cNvPicPr>
          <p:nvPr/>
        </p:nvPicPr>
        <p:blipFill>
          <a:blip r:embed="rId7"/>
          <a:stretch>
            <a:fillRect/>
          </a:stretch>
        </p:blipFill>
        <p:spPr>
          <a:xfrm>
            <a:off x="3976709" y="1587469"/>
            <a:ext cx="2149547" cy="219689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3BC523-887A-D14B-9D9A-C6735ADDC845}"/>
                  </a:ext>
                </a:extLst>
              </p:cNvPr>
              <p:cNvSpPr txBox="1"/>
              <p:nvPr/>
            </p:nvSpPr>
            <p:spPr>
              <a:xfrm>
                <a:off x="2605308" y="5403381"/>
                <a:ext cx="3933384" cy="11051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sz="2200" b="1" i="0" smtClean="0">
                          <a:solidFill>
                            <a:srgbClr val="1269B0"/>
                          </a:solidFill>
                          <a:latin typeface="Cambria Math" panose="02040503050406030204" pitchFamily="18" charset="0"/>
                          <a:cs typeface="Calibri" panose="020F0502020204030204" pitchFamily="34" charset="0"/>
                        </a:rPr>
                        <m:t>𝐗</m:t>
                      </m:r>
                      <m:r>
                        <a:rPr lang="de-CH" sz="2200" b="1" i="0" smtClean="0">
                          <a:solidFill>
                            <a:srgbClr val="1269B0"/>
                          </a:solidFill>
                          <a:latin typeface="Cambria Math" panose="02040503050406030204" pitchFamily="18" charset="0"/>
                          <a:cs typeface="Calibri" panose="020F0502020204030204" pitchFamily="34" charset="0"/>
                        </a:rPr>
                        <m:t>=</m:t>
                      </m:r>
                      <m:f>
                        <m:fPr>
                          <m:ctrlPr>
                            <a:rPr lang="de-CH" sz="2200" b="1" i="1" smtClean="0">
                              <a:solidFill>
                                <a:srgbClr val="1269B0"/>
                              </a:solidFill>
                              <a:latin typeface="Cambria Math" panose="02040503050406030204" pitchFamily="18" charset="0"/>
                              <a:cs typeface="Calibri" panose="020F0502020204030204" pitchFamily="34" charset="0"/>
                            </a:rPr>
                          </m:ctrlPr>
                        </m:fPr>
                        <m:num>
                          <m:sSup>
                            <m:sSupPr>
                              <m:ctrlPr>
                                <a:rPr lang="de-CH" sz="2200" b="1" i="1" smtClean="0">
                                  <a:solidFill>
                                    <a:srgbClr val="1269B0"/>
                                  </a:solidFill>
                                  <a:latin typeface="Cambria Math" panose="02040503050406030204" pitchFamily="18" charset="0"/>
                                  <a:cs typeface="Calibri" panose="020F0502020204030204" pitchFamily="34" charset="0"/>
                                </a:rPr>
                              </m:ctrlPr>
                            </m:sSupPr>
                            <m:e>
                              <m:r>
                                <a:rPr lang="de-CH" sz="2200" b="1" i="0" smtClean="0">
                                  <a:solidFill>
                                    <a:srgbClr val="1269B0"/>
                                  </a:solidFill>
                                  <a:latin typeface="Cambria Math" panose="02040503050406030204" pitchFamily="18" charset="0"/>
                                  <a:cs typeface="Calibri" panose="020F0502020204030204" pitchFamily="34" charset="0"/>
                                </a:rPr>
                                <m:t>𝐗</m:t>
                              </m:r>
                            </m:e>
                            <m:sup>
                              <m:r>
                                <a:rPr lang="de-CH" sz="2200" b="1" i="0" smtClean="0">
                                  <a:solidFill>
                                    <a:srgbClr val="1269B0"/>
                                  </a:solidFill>
                                  <a:latin typeface="Cambria Math" panose="02040503050406030204" pitchFamily="18" charset="0"/>
                                  <a:cs typeface="Calibri" panose="020F0502020204030204" pitchFamily="34" charset="0"/>
                                </a:rPr>
                                <m:t>+</m:t>
                              </m:r>
                            </m:sup>
                          </m:sSup>
                          <m:r>
                            <a:rPr lang="de-CH" sz="2200" b="1" i="0" smtClean="0">
                              <a:solidFill>
                                <a:srgbClr val="1269B0"/>
                              </a:solidFill>
                              <a:latin typeface="Cambria Math" panose="02040503050406030204" pitchFamily="18" charset="0"/>
                              <a:cs typeface="Calibri" panose="020F0502020204030204" pitchFamily="34" charset="0"/>
                            </a:rPr>
                            <m:t>−</m:t>
                          </m:r>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a:solidFill>
                                    <a:srgbClr val="1269B0"/>
                                  </a:solidFill>
                                  <a:latin typeface="Cambria Math" panose="02040503050406030204" pitchFamily="18" charset="0"/>
                                  <a:cs typeface="Calibri" panose="020F0502020204030204" pitchFamily="34" charset="0"/>
                                </a:rPr>
                                <m:t>𝐗</m:t>
                              </m:r>
                            </m:e>
                            <m:sup>
                              <m:r>
                                <a:rPr lang="de-CH" sz="2200" b="1" i="0" smtClean="0">
                                  <a:solidFill>
                                    <a:srgbClr val="1269B0"/>
                                  </a:solidFill>
                                  <a:latin typeface="Cambria Math" panose="02040503050406030204" pitchFamily="18" charset="0"/>
                                  <a:cs typeface="Calibri" panose="020F0502020204030204" pitchFamily="34" charset="0"/>
                                </a:rPr>
                                <m:t>−</m:t>
                              </m:r>
                            </m:sup>
                          </m:sSup>
                        </m:num>
                        <m:den>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a:solidFill>
                                    <a:srgbClr val="1269B0"/>
                                  </a:solidFill>
                                  <a:latin typeface="Cambria Math" panose="02040503050406030204" pitchFamily="18" charset="0"/>
                                  <a:cs typeface="Calibri" panose="020F0502020204030204" pitchFamily="34" charset="0"/>
                                </a:rPr>
                                <m:t>𝐗</m:t>
                              </m:r>
                            </m:e>
                            <m:sup>
                              <m:r>
                                <a:rPr lang="de-CH" sz="2200" b="1" i="0">
                                  <a:solidFill>
                                    <a:srgbClr val="1269B0"/>
                                  </a:solidFill>
                                  <a:latin typeface="Cambria Math" panose="02040503050406030204" pitchFamily="18" charset="0"/>
                                  <a:cs typeface="Calibri" panose="020F0502020204030204" pitchFamily="34" charset="0"/>
                                </a:rPr>
                                <m:t>+</m:t>
                              </m:r>
                            </m:sup>
                          </m:sSup>
                          <m:r>
                            <a:rPr lang="de-CH" sz="2200" b="1" i="0" smtClean="0">
                              <a:solidFill>
                                <a:srgbClr val="1269B0"/>
                              </a:solidFill>
                              <a:latin typeface="Cambria Math" panose="02040503050406030204" pitchFamily="18" charset="0"/>
                              <a:cs typeface="Calibri" panose="020F0502020204030204" pitchFamily="34" charset="0"/>
                            </a:rPr>
                            <m:t>+</m:t>
                          </m:r>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a:solidFill>
                                    <a:srgbClr val="1269B0"/>
                                  </a:solidFill>
                                  <a:latin typeface="Cambria Math" panose="02040503050406030204" pitchFamily="18" charset="0"/>
                                  <a:cs typeface="Calibri" panose="020F0502020204030204" pitchFamily="34" charset="0"/>
                                </a:rPr>
                                <m:t>𝐗</m:t>
                              </m:r>
                            </m:e>
                            <m:sup>
                              <m:r>
                                <a:rPr lang="de-CH" sz="2200" b="1" i="0">
                                  <a:solidFill>
                                    <a:srgbClr val="1269B0"/>
                                  </a:solidFill>
                                  <a:latin typeface="Cambria Math" panose="02040503050406030204" pitchFamily="18" charset="0"/>
                                  <a:cs typeface="Calibri" panose="020F0502020204030204" pitchFamily="34" charset="0"/>
                                </a:rPr>
                                <m:t>−</m:t>
                              </m:r>
                            </m:sup>
                          </m:sSup>
                        </m:den>
                      </m:f>
                      <m:r>
                        <a:rPr lang="de-CH" sz="2200" b="1" i="0" smtClean="0">
                          <a:solidFill>
                            <a:srgbClr val="1269B0"/>
                          </a:solidFill>
                          <a:latin typeface="Cambria Math" panose="02040503050406030204" pitchFamily="18" charset="0"/>
                          <a:cs typeface="Calibri" panose="020F0502020204030204" pitchFamily="34" charset="0"/>
                        </a:rPr>
                        <m:t>   </m:t>
                      </m:r>
                      <m:r>
                        <a:rPr lang="de-CH" sz="2200" b="1" i="0" smtClean="0">
                          <a:solidFill>
                            <a:srgbClr val="1269B0"/>
                          </a:solidFill>
                          <a:latin typeface="Cambria Math" panose="02040503050406030204" pitchFamily="18" charset="0"/>
                          <a:cs typeface="Calibri" panose="020F0502020204030204" pitchFamily="34" charset="0"/>
                        </a:rPr>
                        <m:t>𝐘</m:t>
                      </m:r>
                      <m:r>
                        <a:rPr lang="de-CH" sz="2200" b="1" i="0">
                          <a:solidFill>
                            <a:srgbClr val="1269B0"/>
                          </a:solidFill>
                          <a:latin typeface="Cambria Math" panose="02040503050406030204" pitchFamily="18" charset="0"/>
                          <a:cs typeface="Calibri" panose="020F0502020204030204" pitchFamily="34" charset="0"/>
                        </a:rPr>
                        <m:t>=</m:t>
                      </m:r>
                      <m:f>
                        <m:fPr>
                          <m:ctrlPr>
                            <a:rPr lang="de-CH" sz="2200" b="1" i="1">
                              <a:solidFill>
                                <a:srgbClr val="1269B0"/>
                              </a:solidFill>
                              <a:latin typeface="Cambria Math" panose="02040503050406030204" pitchFamily="18" charset="0"/>
                              <a:cs typeface="Calibri" panose="020F0502020204030204" pitchFamily="34" charset="0"/>
                            </a:rPr>
                          </m:ctrlPr>
                        </m:fPr>
                        <m:num>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smtClean="0">
                                  <a:solidFill>
                                    <a:srgbClr val="1269B0"/>
                                  </a:solidFill>
                                  <a:latin typeface="Cambria Math" panose="02040503050406030204" pitchFamily="18" charset="0"/>
                                  <a:cs typeface="Calibri" panose="020F0502020204030204" pitchFamily="34" charset="0"/>
                                </a:rPr>
                                <m:t>𝐘</m:t>
                              </m:r>
                            </m:e>
                            <m:sup>
                              <m:r>
                                <a:rPr lang="de-CH" sz="2200" b="1" i="0">
                                  <a:solidFill>
                                    <a:srgbClr val="1269B0"/>
                                  </a:solidFill>
                                  <a:latin typeface="Cambria Math" panose="02040503050406030204" pitchFamily="18" charset="0"/>
                                  <a:cs typeface="Calibri" panose="020F0502020204030204" pitchFamily="34" charset="0"/>
                                </a:rPr>
                                <m:t>+</m:t>
                              </m:r>
                            </m:sup>
                          </m:sSup>
                          <m:r>
                            <a:rPr lang="de-CH" sz="2200" b="1" i="0">
                              <a:solidFill>
                                <a:srgbClr val="1269B0"/>
                              </a:solidFill>
                              <a:latin typeface="Cambria Math" panose="02040503050406030204" pitchFamily="18" charset="0"/>
                              <a:cs typeface="Calibri" panose="020F0502020204030204" pitchFamily="34" charset="0"/>
                            </a:rPr>
                            <m:t>−</m:t>
                          </m:r>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smtClean="0">
                                  <a:solidFill>
                                    <a:srgbClr val="1269B0"/>
                                  </a:solidFill>
                                  <a:latin typeface="Cambria Math" panose="02040503050406030204" pitchFamily="18" charset="0"/>
                                  <a:cs typeface="Calibri" panose="020F0502020204030204" pitchFamily="34" charset="0"/>
                                </a:rPr>
                                <m:t>𝐘</m:t>
                              </m:r>
                            </m:e>
                            <m:sup>
                              <m:r>
                                <a:rPr lang="de-CH" sz="2200" b="1" i="0">
                                  <a:solidFill>
                                    <a:srgbClr val="1269B0"/>
                                  </a:solidFill>
                                  <a:latin typeface="Cambria Math" panose="02040503050406030204" pitchFamily="18" charset="0"/>
                                  <a:cs typeface="Calibri" panose="020F0502020204030204" pitchFamily="34" charset="0"/>
                                </a:rPr>
                                <m:t>−</m:t>
                              </m:r>
                            </m:sup>
                          </m:sSup>
                        </m:num>
                        <m:den>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smtClean="0">
                                  <a:solidFill>
                                    <a:srgbClr val="1269B0"/>
                                  </a:solidFill>
                                  <a:latin typeface="Cambria Math" panose="02040503050406030204" pitchFamily="18" charset="0"/>
                                  <a:cs typeface="Calibri" panose="020F0502020204030204" pitchFamily="34" charset="0"/>
                                </a:rPr>
                                <m:t>𝐘</m:t>
                              </m:r>
                            </m:e>
                            <m:sup>
                              <m:r>
                                <a:rPr lang="de-CH" sz="2200" b="1" i="0">
                                  <a:solidFill>
                                    <a:srgbClr val="1269B0"/>
                                  </a:solidFill>
                                  <a:latin typeface="Cambria Math" panose="02040503050406030204" pitchFamily="18" charset="0"/>
                                  <a:cs typeface="Calibri" panose="020F0502020204030204" pitchFamily="34" charset="0"/>
                                </a:rPr>
                                <m:t>+</m:t>
                              </m:r>
                            </m:sup>
                          </m:sSup>
                          <m:r>
                            <a:rPr lang="de-CH" sz="2200" b="1" i="0">
                              <a:solidFill>
                                <a:srgbClr val="1269B0"/>
                              </a:solidFill>
                              <a:latin typeface="Cambria Math" panose="02040503050406030204" pitchFamily="18" charset="0"/>
                              <a:cs typeface="Calibri" panose="020F0502020204030204" pitchFamily="34" charset="0"/>
                            </a:rPr>
                            <m:t>+</m:t>
                          </m:r>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smtClean="0">
                                  <a:solidFill>
                                    <a:srgbClr val="1269B0"/>
                                  </a:solidFill>
                                  <a:latin typeface="Cambria Math" panose="02040503050406030204" pitchFamily="18" charset="0"/>
                                  <a:cs typeface="Calibri" panose="020F0502020204030204" pitchFamily="34" charset="0"/>
                                </a:rPr>
                                <m:t>𝐘</m:t>
                              </m:r>
                            </m:e>
                            <m:sup>
                              <m:r>
                                <a:rPr lang="de-CH" sz="2200" b="1" i="0">
                                  <a:solidFill>
                                    <a:srgbClr val="1269B0"/>
                                  </a:solidFill>
                                  <a:latin typeface="Cambria Math" panose="02040503050406030204" pitchFamily="18" charset="0"/>
                                  <a:cs typeface="Calibri" panose="020F0502020204030204" pitchFamily="34" charset="0"/>
                                </a:rPr>
                                <m:t>−</m:t>
                              </m:r>
                            </m:sup>
                          </m:sSup>
                        </m:den>
                      </m:f>
                    </m:oMath>
                  </m:oMathPara>
                </a14:m>
                <a:endParaRPr lang="de-DE" sz="2200" b="1" dirty="0">
                  <a:solidFill>
                    <a:srgbClr val="1269B0"/>
                  </a:solidFill>
                  <a:latin typeface="Calibri" panose="020F0502020204030204" pitchFamily="34" charset="0"/>
                  <a:cs typeface="Calibri" panose="020F0502020204030204" pitchFamily="34" charset="0"/>
                </a:endParaRPr>
              </a:p>
              <a:p>
                <a:endParaRPr lang="de-DE" sz="2200" b="1" dirty="0">
                  <a:solidFill>
                    <a:srgbClr val="1269B0"/>
                  </a:solidFill>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683BC523-887A-D14B-9D9A-C6735ADDC845}"/>
                  </a:ext>
                </a:extLst>
              </p:cNvPr>
              <p:cNvSpPr txBox="1">
                <a:spLocks noRot="1" noChangeAspect="1" noMove="1" noResize="1" noEditPoints="1" noAdjustHandles="1" noChangeArrowheads="1" noChangeShapeType="1" noTextEdit="1"/>
              </p:cNvSpPr>
              <p:nvPr/>
            </p:nvSpPr>
            <p:spPr>
              <a:xfrm>
                <a:off x="2605308" y="5403381"/>
                <a:ext cx="3933384" cy="1105111"/>
              </a:xfrm>
              <a:prstGeom prst="rect">
                <a:avLst/>
              </a:prstGeom>
              <a:blipFill>
                <a:blip r:embed="rId8"/>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53050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Pulse height analyzer</a:t>
            </a:r>
            <a:endParaRPr lang="en-US" dirty="0"/>
          </a:p>
        </p:txBody>
      </p:sp>
      <p:grpSp>
        <p:nvGrpSpPr>
          <p:cNvPr id="4" name="Group 3"/>
          <p:cNvGrpSpPr/>
          <p:nvPr/>
        </p:nvGrpSpPr>
        <p:grpSpPr>
          <a:xfrm>
            <a:off x="442895" y="1529187"/>
            <a:ext cx="3268750" cy="2063213"/>
            <a:chOff x="73800" y="1809245"/>
            <a:chExt cx="3779807" cy="2248228"/>
          </a:xfrm>
        </p:grpSpPr>
        <p:pic>
          <p:nvPicPr>
            <p:cNvPr id="9195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0" y="1809245"/>
              <a:ext cx="3779807" cy="22482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ounded Rectangle 2"/>
            <p:cNvSpPr/>
            <p:nvPr/>
          </p:nvSpPr>
          <p:spPr bwMode="auto">
            <a:xfrm>
              <a:off x="1896006" y="2562840"/>
              <a:ext cx="863788" cy="470792"/>
            </a:xfrm>
            <a:prstGeom prst="roundRect">
              <a:avLst/>
            </a:prstGeom>
            <a:noFill/>
            <a:ln w="57150" cap="flat" cmpd="sng" algn="ctr">
              <a:solidFill>
                <a:srgbClr val="1269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dirty="0">
                <a:ln>
                  <a:noFill/>
                </a:ln>
                <a:solidFill>
                  <a:srgbClr val="4D4D4D"/>
                </a:solidFill>
                <a:effectLst/>
                <a:latin typeface="ETH Light" pitchFamily="2" charset="0"/>
              </a:endParaRPr>
            </a:p>
          </p:txBody>
        </p:sp>
      </p:grpSp>
      <p:sp>
        <p:nvSpPr>
          <p:cNvPr id="13" name="Slide Number Placeholder 4">
            <a:extLst>
              <a:ext uri="{FF2B5EF4-FFF2-40B4-BE49-F238E27FC236}">
                <a16:creationId xmlns:a16="http://schemas.microsoft.com/office/drawing/2014/main" id="{598E3793-F680-5D4E-8BAE-FF8F1B9BF12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21</a:t>
            </a:fld>
            <a:endParaRPr lang="en-US" dirty="0"/>
          </a:p>
        </p:txBody>
      </p:sp>
      <p:sp>
        <p:nvSpPr>
          <p:cNvPr id="18" name="Content Placeholder 14">
            <a:extLst>
              <a:ext uri="{FF2B5EF4-FFF2-40B4-BE49-F238E27FC236}">
                <a16:creationId xmlns:a16="http://schemas.microsoft.com/office/drawing/2014/main" id="{26FA0C64-CC33-2B4F-A346-1158DE03F56D}"/>
              </a:ext>
            </a:extLst>
          </p:cNvPr>
          <p:cNvSpPr txBox="1">
            <a:spLocks/>
          </p:cNvSpPr>
          <p:nvPr/>
        </p:nvSpPr>
        <p:spPr>
          <a:xfrm>
            <a:off x="329528" y="4366015"/>
            <a:ext cx="8496300" cy="396520"/>
          </a:xfrm>
          <a:prstGeom prst="rect">
            <a:avLst/>
          </a:prstGeom>
        </p:spPr>
        <p:txBody>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solidFill>
                  <a:srgbClr val="1269B0"/>
                </a:solidFill>
                <a:latin typeface="Calibri"/>
              </a:rPr>
              <a:t>Pulse height (Z-signal) </a:t>
            </a:r>
            <a:r>
              <a:rPr lang="en-US" sz="2000" dirty="0">
                <a:latin typeface="Calibri"/>
              </a:rPr>
              <a:t>is sum of output of all PMTs:</a:t>
            </a:r>
          </a:p>
          <a:p>
            <a:endParaRPr lang="en-US" sz="2000" dirty="0">
              <a:latin typeface="Calibri"/>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3BC523-887A-D14B-9D9A-C6735ADDC845}"/>
                  </a:ext>
                </a:extLst>
              </p:cNvPr>
              <p:cNvSpPr txBox="1"/>
              <p:nvPr/>
            </p:nvSpPr>
            <p:spPr>
              <a:xfrm>
                <a:off x="2827644" y="4719820"/>
                <a:ext cx="3488711" cy="9120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sz="2200" b="1" i="0" smtClean="0">
                          <a:solidFill>
                            <a:srgbClr val="1269B0"/>
                          </a:solidFill>
                          <a:latin typeface="Cambria Math" panose="02040503050406030204" pitchFamily="18" charset="0"/>
                          <a:cs typeface="Calibri" panose="020F0502020204030204" pitchFamily="34" charset="0"/>
                        </a:rPr>
                        <m:t>𝐙</m:t>
                      </m:r>
                      <m:r>
                        <a:rPr lang="de-CH" sz="2200" b="1" i="0" smtClean="0">
                          <a:solidFill>
                            <a:srgbClr val="1269B0"/>
                          </a:solidFill>
                          <a:latin typeface="Cambria Math" panose="02040503050406030204" pitchFamily="18" charset="0"/>
                          <a:cs typeface="Calibri" panose="020F0502020204030204" pitchFamily="34" charset="0"/>
                        </a:rPr>
                        <m:t>=</m:t>
                      </m:r>
                      <m:nary>
                        <m:naryPr>
                          <m:chr m:val="∑"/>
                          <m:subHide m:val="on"/>
                          <m:supHide m:val="on"/>
                          <m:ctrlPr>
                            <a:rPr lang="de-CH" sz="2200" b="1" i="1" smtClean="0">
                              <a:solidFill>
                                <a:srgbClr val="1269B0"/>
                              </a:solidFill>
                              <a:latin typeface="Cambria Math" panose="02040503050406030204" pitchFamily="18" charset="0"/>
                              <a:cs typeface="Calibri" panose="020F0502020204030204" pitchFamily="34" charset="0"/>
                            </a:rPr>
                          </m:ctrlPr>
                        </m:naryPr>
                        <m:sub/>
                        <m:sup/>
                        <m:e>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a:solidFill>
                                    <a:srgbClr val="1269B0"/>
                                  </a:solidFill>
                                  <a:latin typeface="Cambria Math" panose="02040503050406030204" pitchFamily="18" charset="0"/>
                                  <a:cs typeface="Calibri" panose="020F0502020204030204" pitchFamily="34" charset="0"/>
                                </a:rPr>
                                <m:t>𝐗</m:t>
                              </m:r>
                            </m:e>
                            <m:sup>
                              <m:r>
                                <a:rPr lang="de-CH" sz="2200" b="1" i="0">
                                  <a:solidFill>
                                    <a:srgbClr val="1269B0"/>
                                  </a:solidFill>
                                  <a:latin typeface="Cambria Math" panose="02040503050406030204" pitchFamily="18" charset="0"/>
                                  <a:cs typeface="Calibri" panose="020F0502020204030204" pitchFamily="34" charset="0"/>
                                </a:rPr>
                                <m:t>+</m:t>
                              </m:r>
                            </m:sup>
                          </m:sSup>
                          <m:r>
                            <a:rPr lang="de-CH" sz="2200" b="1" i="0">
                              <a:solidFill>
                                <a:srgbClr val="1269B0"/>
                              </a:solidFill>
                              <a:latin typeface="Cambria Math" panose="02040503050406030204" pitchFamily="18" charset="0"/>
                              <a:cs typeface="Calibri" panose="020F0502020204030204" pitchFamily="34" charset="0"/>
                            </a:rPr>
                            <m:t>+</m:t>
                          </m:r>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a:solidFill>
                                    <a:srgbClr val="1269B0"/>
                                  </a:solidFill>
                                  <a:latin typeface="Cambria Math" panose="02040503050406030204" pitchFamily="18" charset="0"/>
                                  <a:cs typeface="Calibri" panose="020F0502020204030204" pitchFamily="34" charset="0"/>
                                </a:rPr>
                                <m:t>𝐗</m:t>
                              </m:r>
                            </m:e>
                            <m:sup>
                              <m:r>
                                <a:rPr lang="de-CH" sz="2200" b="1" i="0">
                                  <a:solidFill>
                                    <a:srgbClr val="1269B0"/>
                                  </a:solidFill>
                                  <a:latin typeface="Cambria Math" panose="02040503050406030204" pitchFamily="18" charset="0"/>
                                  <a:cs typeface="Calibri" panose="020F0502020204030204" pitchFamily="34" charset="0"/>
                                </a:rPr>
                                <m:t>−</m:t>
                              </m:r>
                            </m:sup>
                          </m:sSup>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a:solidFill>
                                    <a:srgbClr val="1269B0"/>
                                  </a:solidFill>
                                  <a:latin typeface="Cambria Math" panose="02040503050406030204" pitchFamily="18" charset="0"/>
                                  <a:cs typeface="Calibri" panose="020F0502020204030204" pitchFamily="34" charset="0"/>
                                </a:rPr>
                                <m:t>+</m:t>
                              </m:r>
                              <m:r>
                                <a:rPr lang="de-CH" sz="2200" b="1" i="0">
                                  <a:solidFill>
                                    <a:srgbClr val="1269B0"/>
                                  </a:solidFill>
                                  <a:latin typeface="Cambria Math" panose="02040503050406030204" pitchFamily="18" charset="0"/>
                                  <a:cs typeface="Calibri" panose="020F0502020204030204" pitchFamily="34" charset="0"/>
                                </a:rPr>
                                <m:t>𝐘</m:t>
                              </m:r>
                            </m:e>
                            <m:sup>
                              <m:r>
                                <a:rPr lang="de-CH" sz="2200" b="1" i="0">
                                  <a:solidFill>
                                    <a:srgbClr val="1269B0"/>
                                  </a:solidFill>
                                  <a:latin typeface="Cambria Math" panose="02040503050406030204" pitchFamily="18" charset="0"/>
                                  <a:cs typeface="Calibri" panose="020F0502020204030204" pitchFamily="34" charset="0"/>
                                </a:rPr>
                                <m:t>+</m:t>
                              </m:r>
                            </m:sup>
                          </m:sSup>
                          <m:r>
                            <a:rPr lang="de-CH" sz="2200" b="1" i="0">
                              <a:solidFill>
                                <a:srgbClr val="1269B0"/>
                              </a:solidFill>
                              <a:latin typeface="Cambria Math" panose="02040503050406030204" pitchFamily="18" charset="0"/>
                              <a:cs typeface="Calibri" panose="020F0502020204030204" pitchFamily="34" charset="0"/>
                            </a:rPr>
                            <m:t>+</m:t>
                          </m:r>
                          <m:sSup>
                            <m:sSupPr>
                              <m:ctrlPr>
                                <a:rPr lang="de-CH" sz="2200" b="1" i="1">
                                  <a:solidFill>
                                    <a:srgbClr val="1269B0"/>
                                  </a:solidFill>
                                  <a:latin typeface="Cambria Math" panose="02040503050406030204" pitchFamily="18" charset="0"/>
                                  <a:cs typeface="Calibri" panose="020F0502020204030204" pitchFamily="34" charset="0"/>
                                </a:rPr>
                              </m:ctrlPr>
                            </m:sSupPr>
                            <m:e>
                              <m:r>
                                <a:rPr lang="de-CH" sz="2200" b="1" i="0">
                                  <a:solidFill>
                                    <a:srgbClr val="1269B0"/>
                                  </a:solidFill>
                                  <a:latin typeface="Cambria Math" panose="02040503050406030204" pitchFamily="18" charset="0"/>
                                  <a:cs typeface="Calibri" panose="020F0502020204030204" pitchFamily="34" charset="0"/>
                                </a:rPr>
                                <m:t>𝐘</m:t>
                              </m:r>
                            </m:e>
                            <m:sup>
                              <m:r>
                                <a:rPr lang="de-CH" sz="2200" b="1" i="0">
                                  <a:solidFill>
                                    <a:srgbClr val="1269B0"/>
                                  </a:solidFill>
                                  <a:latin typeface="Cambria Math" panose="02040503050406030204" pitchFamily="18" charset="0"/>
                                  <a:cs typeface="Calibri" panose="020F0502020204030204" pitchFamily="34" charset="0"/>
                                </a:rPr>
                                <m:t>−</m:t>
                              </m:r>
                            </m:sup>
                          </m:sSup>
                        </m:e>
                      </m:nary>
                    </m:oMath>
                  </m:oMathPara>
                </a14:m>
                <a:endParaRPr lang="de-DE" sz="2200" b="1" dirty="0">
                  <a:solidFill>
                    <a:srgbClr val="1269B0"/>
                  </a:solidFill>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683BC523-887A-D14B-9D9A-C6735ADDC845}"/>
                  </a:ext>
                </a:extLst>
              </p:cNvPr>
              <p:cNvSpPr txBox="1">
                <a:spLocks noRot="1" noChangeAspect="1" noMove="1" noResize="1" noEditPoints="1" noAdjustHandles="1" noChangeArrowheads="1" noChangeShapeType="1" noTextEdit="1"/>
              </p:cNvSpPr>
              <p:nvPr/>
            </p:nvSpPr>
            <p:spPr>
              <a:xfrm>
                <a:off x="2827644" y="4719820"/>
                <a:ext cx="3488711" cy="912045"/>
              </a:xfrm>
              <a:prstGeom prst="rect">
                <a:avLst/>
              </a:prstGeom>
              <a:blipFill>
                <a:blip r:embed="rId4"/>
                <a:stretch>
                  <a:fillRect l="-11273" t="-132394" b="-183099"/>
                </a:stretch>
              </a:blipFill>
            </p:spPr>
            <p:txBody>
              <a:bodyPr/>
              <a:lstStyle/>
              <a:p>
                <a:r>
                  <a:rPr lang="de-DE">
                    <a:noFill/>
                  </a:rPr>
                  <a:t> </a:t>
                </a:r>
              </a:p>
            </p:txBody>
          </p:sp>
        </mc:Fallback>
      </mc:AlternateContent>
      <p:grpSp>
        <p:nvGrpSpPr>
          <p:cNvPr id="16" name="Group 15">
            <a:extLst>
              <a:ext uri="{FF2B5EF4-FFF2-40B4-BE49-F238E27FC236}">
                <a16:creationId xmlns:a16="http://schemas.microsoft.com/office/drawing/2014/main" id="{77705F10-4E04-764A-BE61-D0813CD9D96B}"/>
              </a:ext>
            </a:extLst>
          </p:cNvPr>
          <p:cNvGrpSpPr/>
          <p:nvPr/>
        </p:nvGrpSpPr>
        <p:grpSpPr>
          <a:xfrm>
            <a:off x="4182831" y="1210467"/>
            <a:ext cx="4342118" cy="3129919"/>
            <a:chOff x="4479255" y="2459507"/>
            <a:chExt cx="4679950" cy="3373438"/>
          </a:xfrm>
        </p:grpSpPr>
        <p:sp>
          <p:nvSpPr>
            <p:cNvPr id="20" name="Rectangle 39">
              <a:extLst>
                <a:ext uri="{FF2B5EF4-FFF2-40B4-BE49-F238E27FC236}">
                  <a16:creationId xmlns:a16="http://schemas.microsoft.com/office/drawing/2014/main" id="{B454E727-6B56-C44A-B74B-A6D4FC2EE87F}"/>
                </a:ext>
              </a:extLst>
            </p:cNvPr>
            <p:cNvSpPr>
              <a:spLocks noChangeArrowheads="1"/>
            </p:cNvSpPr>
            <p:nvPr/>
          </p:nvSpPr>
          <p:spPr bwMode="auto">
            <a:xfrm>
              <a:off x="7025605" y="3164357"/>
              <a:ext cx="800100" cy="2238375"/>
            </a:xfrm>
            <a:prstGeom prst="rect">
              <a:avLst/>
            </a:prstGeom>
            <a:solidFill>
              <a:srgbClr val="DDDDDD"/>
            </a:solidFill>
            <a:ln w="9525">
              <a:noFill/>
              <a:miter lim="800000"/>
              <a:headEnd/>
              <a:tailEnd/>
            </a:ln>
          </p:spPr>
          <p:txBody>
            <a:bodyPr wrap="none" anchor="ctr"/>
            <a:lstStyle/>
            <a:p>
              <a:endParaRPr lang="en-US" sz="1400" baseline="0" dirty="0">
                <a:latin typeface="Calibri" panose="020F0502020204030204" pitchFamily="34" charset="0"/>
                <a:cs typeface="Calibri" panose="020F0502020204030204" pitchFamily="34" charset="0"/>
              </a:endParaRPr>
            </a:p>
          </p:txBody>
        </p:sp>
        <p:grpSp>
          <p:nvGrpSpPr>
            <p:cNvPr id="21" name="Group 40">
              <a:extLst>
                <a:ext uri="{FF2B5EF4-FFF2-40B4-BE49-F238E27FC236}">
                  <a16:creationId xmlns:a16="http://schemas.microsoft.com/office/drawing/2014/main" id="{45C37DFC-E2F3-2042-9A17-440FB2805ED9}"/>
                </a:ext>
              </a:extLst>
            </p:cNvPr>
            <p:cNvGrpSpPr>
              <a:grpSpLocks/>
            </p:cNvGrpSpPr>
            <p:nvPr/>
          </p:nvGrpSpPr>
          <p:grpSpPr bwMode="auto">
            <a:xfrm>
              <a:off x="4479255" y="2459507"/>
              <a:ext cx="4679950" cy="3373438"/>
              <a:chOff x="1420" y="1092"/>
              <a:chExt cx="2948" cy="2125"/>
            </a:xfrm>
          </p:grpSpPr>
          <p:sp>
            <p:nvSpPr>
              <p:cNvPr id="25" name="Freeform 24">
                <a:extLst>
                  <a:ext uri="{FF2B5EF4-FFF2-40B4-BE49-F238E27FC236}">
                    <a16:creationId xmlns:a16="http://schemas.microsoft.com/office/drawing/2014/main" id="{1012AFCC-4356-4545-B4FA-292D5C88A9B6}"/>
                  </a:ext>
                </a:extLst>
              </p:cNvPr>
              <p:cNvSpPr>
                <a:spLocks/>
              </p:cNvSpPr>
              <p:nvPr/>
            </p:nvSpPr>
            <p:spPr bwMode="auto">
              <a:xfrm>
                <a:off x="1698" y="1549"/>
                <a:ext cx="2496" cy="1290"/>
              </a:xfrm>
              <a:custGeom>
                <a:avLst/>
                <a:gdLst>
                  <a:gd name="T0" fmla="*/ 0 w 2496"/>
                  <a:gd name="T1" fmla="*/ 947 h 1290"/>
                  <a:gd name="T2" fmla="*/ 120 w 2496"/>
                  <a:gd name="T3" fmla="*/ 935 h 1290"/>
                  <a:gd name="T4" fmla="*/ 186 w 2496"/>
                  <a:gd name="T5" fmla="*/ 869 h 1290"/>
                  <a:gd name="T6" fmla="*/ 222 w 2496"/>
                  <a:gd name="T7" fmla="*/ 791 h 1290"/>
                  <a:gd name="T8" fmla="*/ 258 w 2496"/>
                  <a:gd name="T9" fmla="*/ 707 h 1290"/>
                  <a:gd name="T10" fmla="*/ 300 w 2496"/>
                  <a:gd name="T11" fmla="*/ 629 h 1290"/>
                  <a:gd name="T12" fmla="*/ 360 w 2496"/>
                  <a:gd name="T13" fmla="*/ 605 h 1290"/>
                  <a:gd name="T14" fmla="*/ 426 w 2496"/>
                  <a:gd name="T15" fmla="*/ 671 h 1290"/>
                  <a:gd name="T16" fmla="*/ 462 w 2496"/>
                  <a:gd name="T17" fmla="*/ 761 h 1290"/>
                  <a:gd name="T18" fmla="*/ 516 w 2496"/>
                  <a:gd name="T19" fmla="*/ 815 h 1290"/>
                  <a:gd name="T20" fmla="*/ 636 w 2496"/>
                  <a:gd name="T21" fmla="*/ 833 h 1290"/>
                  <a:gd name="T22" fmla="*/ 726 w 2496"/>
                  <a:gd name="T23" fmla="*/ 827 h 1290"/>
                  <a:gd name="T24" fmla="*/ 852 w 2496"/>
                  <a:gd name="T25" fmla="*/ 809 h 1290"/>
                  <a:gd name="T26" fmla="*/ 966 w 2496"/>
                  <a:gd name="T27" fmla="*/ 791 h 1290"/>
                  <a:gd name="T28" fmla="*/ 1050 w 2496"/>
                  <a:gd name="T29" fmla="*/ 755 h 1290"/>
                  <a:gd name="T30" fmla="*/ 1194 w 2496"/>
                  <a:gd name="T31" fmla="*/ 689 h 1290"/>
                  <a:gd name="T32" fmla="*/ 1350 w 2496"/>
                  <a:gd name="T33" fmla="*/ 515 h 1290"/>
                  <a:gd name="T34" fmla="*/ 1434 w 2496"/>
                  <a:gd name="T35" fmla="*/ 329 h 1290"/>
                  <a:gd name="T36" fmla="*/ 1500 w 2496"/>
                  <a:gd name="T37" fmla="*/ 185 h 1290"/>
                  <a:gd name="T38" fmla="*/ 1542 w 2496"/>
                  <a:gd name="T39" fmla="*/ 83 h 1290"/>
                  <a:gd name="T40" fmla="*/ 1578 w 2496"/>
                  <a:gd name="T41" fmla="*/ 41 h 1290"/>
                  <a:gd name="T42" fmla="*/ 1638 w 2496"/>
                  <a:gd name="T43" fmla="*/ 23 h 1290"/>
                  <a:gd name="T44" fmla="*/ 1716 w 2496"/>
                  <a:gd name="T45" fmla="*/ 179 h 1290"/>
                  <a:gd name="T46" fmla="*/ 1788 w 2496"/>
                  <a:gd name="T47" fmla="*/ 443 h 1290"/>
                  <a:gd name="T48" fmla="*/ 1860 w 2496"/>
                  <a:gd name="T49" fmla="*/ 767 h 1290"/>
                  <a:gd name="T50" fmla="*/ 1932 w 2496"/>
                  <a:gd name="T51" fmla="*/ 1019 h 1290"/>
                  <a:gd name="T52" fmla="*/ 2010 w 2496"/>
                  <a:gd name="T53" fmla="*/ 1139 h 1290"/>
                  <a:gd name="T54" fmla="*/ 2130 w 2496"/>
                  <a:gd name="T55" fmla="*/ 1241 h 1290"/>
                  <a:gd name="T56" fmla="*/ 2256 w 2496"/>
                  <a:gd name="T57" fmla="*/ 1283 h 1290"/>
                  <a:gd name="T58" fmla="*/ 2400 w 2496"/>
                  <a:gd name="T59" fmla="*/ 1283 h 1290"/>
                  <a:gd name="T60" fmla="*/ 2496 w 2496"/>
                  <a:gd name="T61" fmla="*/ 1289 h 12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96"/>
                  <a:gd name="T94" fmla="*/ 0 h 1290"/>
                  <a:gd name="T95" fmla="*/ 2496 w 2496"/>
                  <a:gd name="T96" fmla="*/ 1290 h 12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96" h="1290">
                    <a:moveTo>
                      <a:pt x="0" y="947"/>
                    </a:moveTo>
                    <a:cubicBezTo>
                      <a:pt x="44" y="947"/>
                      <a:pt x="89" y="948"/>
                      <a:pt x="120" y="935"/>
                    </a:cubicBezTo>
                    <a:cubicBezTo>
                      <a:pt x="151" y="922"/>
                      <a:pt x="169" y="893"/>
                      <a:pt x="186" y="869"/>
                    </a:cubicBezTo>
                    <a:cubicBezTo>
                      <a:pt x="203" y="845"/>
                      <a:pt x="210" y="818"/>
                      <a:pt x="222" y="791"/>
                    </a:cubicBezTo>
                    <a:cubicBezTo>
                      <a:pt x="234" y="764"/>
                      <a:pt x="245" y="734"/>
                      <a:pt x="258" y="707"/>
                    </a:cubicBezTo>
                    <a:cubicBezTo>
                      <a:pt x="271" y="680"/>
                      <a:pt x="283" y="646"/>
                      <a:pt x="300" y="629"/>
                    </a:cubicBezTo>
                    <a:cubicBezTo>
                      <a:pt x="317" y="612"/>
                      <a:pt x="339" y="598"/>
                      <a:pt x="360" y="605"/>
                    </a:cubicBezTo>
                    <a:cubicBezTo>
                      <a:pt x="381" y="612"/>
                      <a:pt x="409" y="645"/>
                      <a:pt x="426" y="671"/>
                    </a:cubicBezTo>
                    <a:cubicBezTo>
                      <a:pt x="443" y="697"/>
                      <a:pt x="447" y="737"/>
                      <a:pt x="462" y="761"/>
                    </a:cubicBezTo>
                    <a:cubicBezTo>
                      <a:pt x="477" y="785"/>
                      <a:pt x="487" y="803"/>
                      <a:pt x="516" y="815"/>
                    </a:cubicBezTo>
                    <a:cubicBezTo>
                      <a:pt x="545" y="827"/>
                      <a:pt x="601" y="831"/>
                      <a:pt x="636" y="833"/>
                    </a:cubicBezTo>
                    <a:cubicBezTo>
                      <a:pt x="671" y="835"/>
                      <a:pt x="690" y="831"/>
                      <a:pt x="726" y="827"/>
                    </a:cubicBezTo>
                    <a:cubicBezTo>
                      <a:pt x="762" y="823"/>
                      <a:pt x="812" y="815"/>
                      <a:pt x="852" y="809"/>
                    </a:cubicBezTo>
                    <a:cubicBezTo>
                      <a:pt x="892" y="803"/>
                      <a:pt x="933" y="800"/>
                      <a:pt x="966" y="791"/>
                    </a:cubicBezTo>
                    <a:cubicBezTo>
                      <a:pt x="999" y="782"/>
                      <a:pt x="1012" y="772"/>
                      <a:pt x="1050" y="755"/>
                    </a:cubicBezTo>
                    <a:cubicBezTo>
                      <a:pt x="1088" y="738"/>
                      <a:pt x="1144" y="729"/>
                      <a:pt x="1194" y="689"/>
                    </a:cubicBezTo>
                    <a:cubicBezTo>
                      <a:pt x="1244" y="649"/>
                      <a:pt x="1310" y="575"/>
                      <a:pt x="1350" y="515"/>
                    </a:cubicBezTo>
                    <a:cubicBezTo>
                      <a:pt x="1390" y="455"/>
                      <a:pt x="1409" y="384"/>
                      <a:pt x="1434" y="329"/>
                    </a:cubicBezTo>
                    <a:cubicBezTo>
                      <a:pt x="1459" y="274"/>
                      <a:pt x="1482" y="226"/>
                      <a:pt x="1500" y="185"/>
                    </a:cubicBezTo>
                    <a:cubicBezTo>
                      <a:pt x="1518" y="144"/>
                      <a:pt x="1529" y="107"/>
                      <a:pt x="1542" y="83"/>
                    </a:cubicBezTo>
                    <a:cubicBezTo>
                      <a:pt x="1555" y="59"/>
                      <a:pt x="1562" y="51"/>
                      <a:pt x="1578" y="41"/>
                    </a:cubicBezTo>
                    <a:cubicBezTo>
                      <a:pt x="1594" y="31"/>
                      <a:pt x="1615" y="0"/>
                      <a:pt x="1638" y="23"/>
                    </a:cubicBezTo>
                    <a:cubicBezTo>
                      <a:pt x="1661" y="46"/>
                      <a:pt x="1691" y="109"/>
                      <a:pt x="1716" y="179"/>
                    </a:cubicBezTo>
                    <a:cubicBezTo>
                      <a:pt x="1741" y="249"/>
                      <a:pt x="1764" y="345"/>
                      <a:pt x="1788" y="443"/>
                    </a:cubicBezTo>
                    <a:cubicBezTo>
                      <a:pt x="1812" y="541"/>
                      <a:pt x="1836" y="671"/>
                      <a:pt x="1860" y="767"/>
                    </a:cubicBezTo>
                    <a:cubicBezTo>
                      <a:pt x="1884" y="863"/>
                      <a:pt x="1907" y="957"/>
                      <a:pt x="1932" y="1019"/>
                    </a:cubicBezTo>
                    <a:cubicBezTo>
                      <a:pt x="1957" y="1081"/>
                      <a:pt x="1977" y="1102"/>
                      <a:pt x="2010" y="1139"/>
                    </a:cubicBezTo>
                    <a:cubicBezTo>
                      <a:pt x="2043" y="1176"/>
                      <a:pt x="2089" y="1217"/>
                      <a:pt x="2130" y="1241"/>
                    </a:cubicBezTo>
                    <a:cubicBezTo>
                      <a:pt x="2171" y="1265"/>
                      <a:pt x="2211" y="1276"/>
                      <a:pt x="2256" y="1283"/>
                    </a:cubicBezTo>
                    <a:cubicBezTo>
                      <a:pt x="2301" y="1290"/>
                      <a:pt x="2360" y="1282"/>
                      <a:pt x="2400" y="1283"/>
                    </a:cubicBezTo>
                    <a:cubicBezTo>
                      <a:pt x="2440" y="1284"/>
                      <a:pt x="2468" y="1286"/>
                      <a:pt x="2496" y="1289"/>
                    </a:cubicBezTo>
                  </a:path>
                </a:pathLst>
              </a:custGeom>
              <a:noFill/>
              <a:ln w="28575" cmpd="sng">
                <a:solidFill>
                  <a:schemeClr val="tx1"/>
                </a:solidFill>
                <a:round/>
                <a:headEnd/>
                <a:tailEnd/>
              </a:ln>
            </p:spPr>
            <p:txBody>
              <a:bodyPr/>
              <a:lstStyle/>
              <a:p>
                <a:endParaRPr lang="en-US" sz="1400" baseline="0" dirty="0">
                  <a:latin typeface="Calibri" panose="020F0502020204030204" pitchFamily="34" charset="0"/>
                  <a:cs typeface="Calibri" panose="020F0502020204030204" pitchFamily="34" charset="0"/>
                </a:endParaRPr>
              </a:p>
            </p:txBody>
          </p:sp>
          <p:sp>
            <p:nvSpPr>
              <p:cNvPr id="26" name="Freeform 26">
                <a:extLst>
                  <a:ext uri="{FF2B5EF4-FFF2-40B4-BE49-F238E27FC236}">
                    <a16:creationId xmlns:a16="http://schemas.microsoft.com/office/drawing/2014/main" id="{5CFC26B8-0E5C-7A4C-B525-703D6514CFD0}"/>
                  </a:ext>
                </a:extLst>
              </p:cNvPr>
              <p:cNvSpPr>
                <a:spLocks/>
              </p:cNvSpPr>
              <p:nvPr/>
            </p:nvSpPr>
            <p:spPr bwMode="auto">
              <a:xfrm>
                <a:off x="2478" y="2190"/>
                <a:ext cx="432" cy="168"/>
              </a:xfrm>
              <a:custGeom>
                <a:avLst/>
                <a:gdLst>
                  <a:gd name="T0" fmla="*/ 0 w 432"/>
                  <a:gd name="T1" fmla="*/ 168 h 168"/>
                  <a:gd name="T2" fmla="*/ 90 w 432"/>
                  <a:gd name="T3" fmla="*/ 132 h 168"/>
                  <a:gd name="T4" fmla="*/ 144 w 432"/>
                  <a:gd name="T5" fmla="*/ 96 h 168"/>
                  <a:gd name="T6" fmla="*/ 198 w 432"/>
                  <a:gd name="T7" fmla="*/ 30 h 168"/>
                  <a:gd name="T8" fmla="*/ 258 w 432"/>
                  <a:gd name="T9" fmla="*/ 0 h 168"/>
                  <a:gd name="T10" fmla="*/ 324 w 432"/>
                  <a:gd name="T11" fmla="*/ 30 h 168"/>
                  <a:gd name="T12" fmla="*/ 360 w 432"/>
                  <a:gd name="T13" fmla="*/ 54 h 168"/>
                  <a:gd name="T14" fmla="*/ 432 w 432"/>
                  <a:gd name="T15" fmla="*/ 36 h 168"/>
                  <a:gd name="T16" fmla="*/ 0 60000 65536"/>
                  <a:gd name="T17" fmla="*/ 0 60000 65536"/>
                  <a:gd name="T18" fmla="*/ 0 60000 65536"/>
                  <a:gd name="T19" fmla="*/ 0 60000 65536"/>
                  <a:gd name="T20" fmla="*/ 0 60000 65536"/>
                  <a:gd name="T21" fmla="*/ 0 60000 65536"/>
                  <a:gd name="T22" fmla="*/ 0 60000 65536"/>
                  <a:gd name="T23" fmla="*/ 0 60000 65536"/>
                  <a:gd name="T24" fmla="*/ 0 w 432"/>
                  <a:gd name="T25" fmla="*/ 0 h 168"/>
                  <a:gd name="T26" fmla="*/ 432 w 432"/>
                  <a:gd name="T27" fmla="*/ 168 h 1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2" h="168">
                    <a:moveTo>
                      <a:pt x="0" y="168"/>
                    </a:moveTo>
                    <a:cubicBezTo>
                      <a:pt x="33" y="156"/>
                      <a:pt x="66" y="144"/>
                      <a:pt x="90" y="132"/>
                    </a:cubicBezTo>
                    <a:cubicBezTo>
                      <a:pt x="114" y="120"/>
                      <a:pt x="126" y="113"/>
                      <a:pt x="144" y="96"/>
                    </a:cubicBezTo>
                    <a:cubicBezTo>
                      <a:pt x="162" y="79"/>
                      <a:pt x="179" y="46"/>
                      <a:pt x="198" y="30"/>
                    </a:cubicBezTo>
                    <a:cubicBezTo>
                      <a:pt x="217" y="14"/>
                      <a:pt x="237" y="0"/>
                      <a:pt x="258" y="0"/>
                    </a:cubicBezTo>
                    <a:cubicBezTo>
                      <a:pt x="279" y="0"/>
                      <a:pt x="307" y="21"/>
                      <a:pt x="324" y="30"/>
                    </a:cubicBezTo>
                    <a:cubicBezTo>
                      <a:pt x="341" y="39"/>
                      <a:pt x="342" y="53"/>
                      <a:pt x="360" y="54"/>
                    </a:cubicBezTo>
                    <a:cubicBezTo>
                      <a:pt x="378" y="55"/>
                      <a:pt x="405" y="45"/>
                      <a:pt x="432" y="36"/>
                    </a:cubicBezTo>
                  </a:path>
                </a:pathLst>
              </a:custGeom>
              <a:noFill/>
              <a:ln w="9525" cap="flat">
                <a:solidFill>
                  <a:schemeClr val="tx1"/>
                </a:solidFill>
                <a:prstDash val="dash"/>
                <a:round/>
                <a:headEnd/>
                <a:tailEnd/>
              </a:ln>
            </p:spPr>
            <p:txBody>
              <a:bodyPr/>
              <a:lstStyle/>
              <a:p>
                <a:endParaRPr lang="en-US" sz="1400" baseline="0" dirty="0">
                  <a:latin typeface="Calibri" panose="020F0502020204030204" pitchFamily="34" charset="0"/>
                  <a:cs typeface="Calibri" panose="020F0502020204030204" pitchFamily="34" charset="0"/>
                </a:endParaRPr>
              </a:p>
            </p:txBody>
          </p:sp>
          <p:sp>
            <p:nvSpPr>
              <p:cNvPr id="27" name="Freeform 27">
                <a:extLst>
                  <a:ext uri="{FF2B5EF4-FFF2-40B4-BE49-F238E27FC236}">
                    <a16:creationId xmlns:a16="http://schemas.microsoft.com/office/drawing/2014/main" id="{CF3CD936-4958-3C43-9C5C-7AA8E010E53F}"/>
                  </a:ext>
                </a:extLst>
              </p:cNvPr>
              <p:cNvSpPr>
                <a:spLocks/>
              </p:cNvSpPr>
              <p:nvPr/>
            </p:nvSpPr>
            <p:spPr bwMode="auto">
              <a:xfrm>
                <a:off x="1638" y="1296"/>
                <a:ext cx="2580" cy="1650"/>
              </a:xfrm>
              <a:custGeom>
                <a:avLst/>
                <a:gdLst>
                  <a:gd name="T0" fmla="*/ 0 w 2580"/>
                  <a:gd name="T1" fmla="*/ 0 h 1842"/>
                  <a:gd name="T2" fmla="*/ 0 w 2580"/>
                  <a:gd name="T3" fmla="*/ 1842 h 1842"/>
                  <a:gd name="T4" fmla="*/ 2580 w 2580"/>
                  <a:gd name="T5" fmla="*/ 1842 h 1842"/>
                  <a:gd name="T6" fmla="*/ 0 60000 65536"/>
                  <a:gd name="T7" fmla="*/ 0 60000 65536"/>
                  <a:gd name="T8" fmla="*/ 0 60000 65536"/>
                  <a:gd name="T9" fmla="*/ 0 w 2580"/>
                  <a:gd name="T10" fmla="*/ 0 h 1842"/>
                  <a:gd name="T11" fmla="*/ 2580 w 2580"/>
                  <a:gd name="T12" fmla="*/ 1842 h 1842"/>
                </a:gdLst>
                <a:ahLst/>
                <a:cxnLst>
                  <a:cxn ang="T6">
                    <a:pos x="T0" y="T1"/>
                  </a:cxn>
                  <a:cxn ang="T7">
                    <a:pos x="T2" y="T3"/>
                  </a:cxn>
                  <a:cxn ang="T8">
                    <a:pos x="T4" y="T5"/>
                  </a:cxn>
                </a:cxnLst>
                <a:rect l="T9" t="T10" r="T11" b="T12"/>
                <a:pathLst>
                  <a:path w="2580" h="1842">
                    <a:moveTo>
                      <a:pt x="0" y="0"/>
                    </a:moveTo>
                    <a:lnTo>
                      <a:pt x="0" y="1842"/>
                    </a:lnTo>
                    <a:lnTo>
                      <a:pt x="2580" y="1842"/>
                    </a:lnTo>
                  </a:path>
                </a:pathLst>
              </a:custGeom>
              <a:noFill/>
              <a:ln w="9525">
                <a:solidFill>
                  <a:schemeClr val="tx1"/>
                </a:solidFill>
                <a:round/>
                <a:headEnd type="triangle" w="med" len="med"/>
                <a:tailEnd type="triangle" w="med" len="med"/>
              </a:ln>
            </p:spPr>
            <p:txBody>
              <a:bodyPr/>
              <a:lstStyle/>
              <a:p>
                <a:endParaRPr lang="en-US" sz="1400" baseline="0" dirty="0">
                  <a:latin typeface="Calibri" panose="020F0502020204030204" pitchFamily="34" charset="0"/>
                  <a:cs typeface="Calibri" panose="020F0502020204030204" pitchFamily="34" charset="0"/>
                </a:endParaRPr>
              </a:p>
            </p:txBody>
          </p:sp>
          <p:sp>
            <p:nvSpPr>
              <p:cNvPr id="28" name="Text Box 28">
                <a:extLst>
                  <a:ext uri="{FF2B5EF4-FFF2-40B4-BE49-F238E27FC236}">
                    <a16:creationId xmlns:a16="http://schemas.microsoft.com/office/drawing/2014/main" id="{E1895B12-379B-5A4B-9DFF-DF283DE1C66D}"/>
                  </a:ext>
                </a:extLst>
              </p:cNvPr>
              <p:cNvSpPr txBox="1">
                <a:spLocks noChangeArrowheads="1"/>
              </p:cNvSpPr>
              <p:nvPr/>
            </p:nvSpPr>
            <p:spPr bwMode="auto">
              <a:xfrm>
                <a:off x="3899" y="3008"/>
                <a:ext cx="469" cy="209"/>
              </a:xfrm>
              <a:prstGeom prst="rect">
                <a:avLst/>
              </a:prstGeom>
              <a:noFill/>
              <a:ln w="9525">
                <a:noFill/>
                <a:miter lim="800000"/>
                <a:headEnd/>
                <a:tailEnd/>
              </a:ln>
            </p:spPr>
            <p:txBody>
              <a:bodyPr wrap="none">
                <a:spAutoFit/>
              </a:bodyPr>
              <a:lstStyle/>
              <a:p>
                <a:r>
                  <a:rPr lang="en-US" sz="1400" dirty="0">
                    <a:latin typeface="Calibri" panose="020F0502020204030204" pitchFamily="34" charset="0"/>
                    <a:cs typeface="Calibri" panose="020F0502020204030204" pitchFamily="34" charset="0"/>
                  </a:rPr>
                  <a:t>E</a:t>
                </a:r>
                <a:r>
                  <a:rPr lang="en-US" sz="1400" baseline="0" dirty="0">
                    <a:latin typeface="Calibri" panose="020F0502020204030204" pitchFamily="34" charset="0"/>
                    <a:cs typeface="Calibri" panose="020F0502020204030204" pitchFamily="34" charset="0"/>
                  </a:rPr>
                  <a:t> (</a:t>
                </a:r>
                <a:r>
                  <a:rPr lang="en-US" sz="1400" baseline="0" dirty="0" err="1">
                    <a:latin typeface="Calibri" panose="020F0502020204030204" pitchFamily="34" charset="0"/>
                    <a:cs typeface="Calibri" panose="020F0502020204030204" pitchFamily="34" charset="0"/>
                  </a:rPr>
                  <a:t>keV</a:t>
                </a:r>
                <a:r>
                  <a:rPr lang="en-US" sz="1400" baseline="0" dirty="0">
                    <a:latin typeface="Calibri" panose="020F0502020204030204" pitchFamily="34" charset="0"/>
                    <a:cs typeface="Calibri" panose="020F0502020204030204" pitchFamily="34" charset="0"/>
                  </a:rPr>
                  <a:t>)</a:t>
                </a:r>
              </a:p>
            </p:txBody>
          </p:sp>
          <p:sp>
            <p:nvSpPr>
              <p:cNvPr id="29" name="Line 29">
                <a:extLst>
                  <a:ext uri="{FF2B5EF4-FFF2-40B4-BE49-F238E27FC236}">
                    <a16:creationId xmlns:a16="http://schemas.microsoft.com/office/drawing/2014/main" id="{3E1D1930-DC4D-E34E-B0CE-63C5AFDF2682}"/>
                  </a:ext>
                </a:extLst>
              </p:cNvPr>
              <p:cNvSpPr>
                <a:spLocks noChangeShapeType="1"/>
              </p:cNvSpPr>
              <p:nvPr/>
            </p:nvSpPr>
            <p:spPr bwMode="auto">
              <a:xfrm>
                <a:off x="3270" y="2892"/>
                <a:ext cx="0" cy="150"/>
              </a:xfrm>
              <a:prstGeom prst="line">
                <a:avLst/>
              </a:prstGeom>
              <a:noFill/>
              <a:ln w="9525">
                <a:solidFill>
                  <a:schemeClr val="tx1"/>
                </a:solidFill>
                <a:round/>
                <a:headEnd/>
                <a:tailEnd/>
              </a:ln>
            </p:spPr>
            <p:txBody>
              <a:bodyPr/>
              <a:lstStyle/>
              <a:p>
                <a:endParaRPr lang="en-US" sz="1400" baseline="0">
                  <a:latin typeface="Calibri" panose="020F0502020204030204" pitchFamily="34" charset="0"/>
                  <a:cs typeface="Calibri" panose="020F0502020204030204" pitchFamily="34" charset="0"/>
                </a:endParaRPr>
              </a:p>
            </p:txBody>
          </p:sp>
          <p:sp>
            <p:nvSpPr>
              <p:cNvPr id="30" name="Line 30">
                <a:extLst>
                  <a:ext uri="{FF2B5EF4-FFF2-40B4-BE49-F238E27FC236}">
                    <a16:creationId xmlns:a16="http://schemas.microsoft.com/office/drawing/2014/main" id="{4E718FD3-25FD-F849-9265-0C51FC443952}"/>
                  </a:ext>
                </a:extLst>
              </p:cNvPr>
              <p:cNvSpPr>
                <a:spLocks noChangeShapeType="1"/>
              </p:cNvSpPr>
              <p:nvPr/>
            </p:nvSpPr>
            <p:spPr bwMode="auto">
              <a:xfrm>
                <a:off x="2172" y="2874"/>
                <a:ext cx="0" cy="150"/>
              </a:xfrm>
              <a:prstGeom prst="line">
                <a:avLst/>
              </a:prstGeom>
              <a:noFill/>
              <a:ln w="9525">
                <a:solidFill>
                  <a:schemeClr val="tx1"/>
                </a:solidFill>
                <a:round/>
                <a:headEnd/>
                <a:tailEnd/>
              </a:ln>
            </p:spPr>
            <p:txBody>
              <a:bodyPr/>
              <a:lstStyle/>
              <a:p>
                <a:endParaRPr lang="en-US" sz="1400" baseline="0">
                  <a:latin typeface="Calibri" panose="020F0502020204030204" pitchFamily="34" charset="0"/>
                  <a:cs typeface="Calibri" panose="020F0502020204030204" pitchFamily="34" charset="0"/>
                </a:endParaRPr>
              </a:p>
            </p:txBody>
          </p:sp>
          <p:sp>
            <p:nvSpPr>
              <p:cNvPr id="31" name="Text Box 31">
                <a:extLst>
                  <a:ext uri="{FF2B5EF4-FFF2-40B4-BE49-F238E27FC236}">
                    <a16:creationId xmlns:a16="http://schemas.microsoft.com/office/drawing/2014/main" id="{81D5BD86-24C0-3A4B-93CA-5929C2593777}"/>
                  </a:ext>
                </a:extLst>
              </p:cNvPr>
              <p:cNvSpPr txBox="1">
                <a:spLocks noChangeArrowheads="1"/>
              </p:cNvSpPr>
              <p:nvPr/>
            </p:nvSpPr>
            <p:spPr bwMode="auto">
              <a:xfrm>
                <a:off x="2012" y="2979"/>
                <a:ext cx="311" cy="209"/>
              </a:xfrm>
              <a:prstGeom prst="rect">
                <a:avLst/>
              </a:prstGeom>
              <a:noFill/>
              <a:ln w="9525">
                <a:noFill/>
                <a:miter lim="800000"/>
                <a:headEnd/>
                <a:tailEnd/>
              </a:ln>
            </p:spPr>
            <p:txBody>
              <a:bodyPr wrap="none">
                <a:spAutoFit/>
              </a:bodyPr>
              <a:lstStyle/>
              <a:p>
                <a:r>
                  <a:rPr lang="en-US" sz="1400" baseline="0">
                    <a:latin typeface="Calibri" panose="020F0502020204030204" pitchFamily="34" charset="0"/>
                    <a:cs typeface="Calibri" panose="020F0502020204030204" pitchFamily="34" charset="0"/>
                  </a:rPr>
                  <a:t>100</a:t>
                </a:r>
              </a:p>
            </p:txBody>
          </p:sp>
          <p:sp>
            <p:nvSpPr>
              <p:cNvPr id="32" name="Text Box 32">
                <a:extLst>
                  <a:ext uri="{FF2B5EF4-FFF2-40B4-BE49-F238E27FC236}">
                    <a16:creationId xmlns:a16="http://schemas.microsoft.com/office/drawing/2014/main" id="{857C09A4-DD55-6C48-AB26-78DAFCC9D63D}"/>
                  </a:ext>
                </a:extLst>
              </p:cNvPr>
              <p:cNvSpPr txBox="1">
                <a:spLocks noChangeArrowheads="1"/>
              </p:cNvSpPr>
              <p:nvPr/>
            </p:nvSpPr>
            <p:spPr bwMode="auto">
              <a:xfrm>
                <a:off x="3110" y="3003"/>
                <a:ext cx="311" cy="209"/>
              </a:xfrm>
              <a:prstGeom prst="rect">
                <a:avLst/>
              </a:prstGeom>
              <a:noFill/>
              <a:ln w="9525">
                <a:noFill/>
                <a:miter lim="800000"/>
                <a:headEnd/>
                <a:tailEnd/>
              </a:ln>
            </p:spPr>
            <p:txBody>
              <a:bodyPr wrap="none">
                <a:spAutoFit/>
              </a:bodyPr>
              <a:lstStyle/>
              <a:p>
                <a:r>
                  <a:rPr lang="en-US" sz="1400" baseline="0">
                    <a:latin typeface="Calibri" panose="020F0502020204030204" pitchFamily="34" charset="0"/>
                    <a:cs typeface="Calibri" panose="020F0502020204030204" pitchFamily="34" charset="0"/>
                  </a:rPr>
                  <a:t>140</a:t>
                </a:r>
              </a:p>
            </p:txBody>
          </p:sp>
          <p:sp>
            <p:nvSpPr>
              <p:cNvPr id="33" name="Text Box 33">
                <a:extLst>
                  <a:ext uri="{FF2B5EF4-FFF2-40B4-BE49-F238E27FC236}">
                    <a16:creationId xmlns:a16="http://schemas.microsoft.com/office/drawing/2014/main" id="{D5A764AE-D390-EA45-9D1A-245C1E1E5856}"/>
                  </a:ext>
                </a:extLst>
              </p:cNvPr>
              <p:cNvSpPr txBox="1">
                <a:spLocks noChangeArrowheads="1"/>
              </p:cNvSpPr>
              <p:nvPr/>
            </p:nvSpPr>
            <p:spPr bwMode="auto">
              <a:xfrm rot="16200000">
                <a:off x="1361" y="2011"/>
                <a:ext cx="327" cy="209"/>
              </a:xfrm>
              <a:prstGeom prst="rect">
                <a:avLst/>
              </a:prstGeom>
              <a:noFill/>
              <a:ln w="9525">
                <a:noFill/>
                <a:miter lim="800000"/>
                <a:headEnd/>
                <a:tailEnd/>
              </a:ln>
            </p:spPr>
            <p:txBody>
              <a:bodyPr wrap="none">
                <a:spAutoFit/>
              </a:bodyPr>
              <a:lstStyle/>
              <a:p>
                <a:r>
                  <a:rPr lang="en-US" sz="1400" baseline="0" dirty="0">
                    <a:latin typeface="Calibri" panose="020F0502020204030204" pitchFamily="34" charset="0"/>
                    <a:cs typeface="Calibri" panose="020F0502020204030204" pitchFamily="34" charset="0"/>
                  </a:rPr>
                  <a:t>Flux</a:t>
                </a:r>
              </a:p>
            </p:txBody>
          </p:sp>
          <p:sp>
            <p:nvSpPr>
              <p:cNvPr id="34" name="Text Box 34">
                <a:extLst>
                  <a:ext uri="{FF2B5EF4-FFF2-40B4-BE49-F238E27FC236}">
                    <a16:creationId xmlns:a16="http://schemas.microsoft.com/office/drawing/2014/main" id="{ABF27E50-92AA-E945-A871-45ECAEF48777}"/>
                  </a:ext>
                </a:extLst>
              </p:cNvPr>
              <p:cNvSpPr txBox="1">
                <a:spLocks noChangeArrowheads="1"/>
              </p:cNvSpPr>
              <p:nvPr/>
            </p:nvSpPr>
            <p:spPr bwMode="auto">
              <a:xfrm>
                <a:off x="2553" y="1092"/>
                <a:ext cx="1643" cy="355"/>
              </a:xfrm>
              <a:prstGeom prst="rect">
                <a:avLst/>
              </a:prstGeom>
              <a:noFill/>
              <a:ln w="9525">
                <a:noFill/>
                <a:miter lim="800000"/>
                <a:headEnd/>
                <a:tailEnd/>
              </a:ln>
            </p:spPr>
            <p:txBody>
              <a:bodyPr wrap="none">
                <a:spAutoFit/>
              </a:bodyPr>
              <a:lstStyle/>
              <a:p>
                <a:pPr algn="ctr"/>
                <a:r>
                  <a:rPr lang="en-US" sz="1400" baseline="0">
                    <a:latin typeface="Calibri" panose="020F0502020204030204" pitchFamily="34" charset="0"/>
                    <a:cs typeface="Calibri" panose="020F0502020204030204" pitchFamily="34" charset="0"/>
                  </a:rPr>
                  <a:t>photo-peak</a:t>
                </a:r>
              </a:p>
              <a:p>
                <a:pPr algn="ctr"/>
                <a:r>
                  <a:rPr lang="en-US" sz="1400" baseline="0">
                    <a:latin typeface="Calibri" panose="020F0502020204030204" pitchFamily="34" charset="0"/>
                    <a:cs typeface="Calibri" panose="020F0502020204030204" pitchFamily="34" charset="0"/>
                  </a:rPr>
                  <a:t>(unscattered primary photons)</a:t>
                </a:r>
              </a:p>
            </p:txBody>
          </p:sp>
          <p:sp>
            <p:nvSpPr>
              <p:cNvPr id="35" name="Text Box 35">
                <a:extLst>
                  <a:ext uri="{FF2B5EF4-FFF2-40B4-BE49-F238E27FC236}">
                    <a16:creationId xmlns:a16="http://schemas.microsoft.com/office/drawing/2014/main" id="{CCF10E3D-2C1B-1C40-B086-49D2FB781B49}"/>
                  </a:ext>
                </a:extLst>
              </p:cNvPr>
              <p:cNvSpPr txBox="1">
                <a:spLocks noChangeArrowheads="1"/>
              </p:cNvSpPr>
              <p:nvPr/>
            </p:nvSpPr>
            <p:spPr bwMode="auto">
              <a:xfrm>
                <a:off x="1754" y="2484"/>
                <a:ext cx="1262" cy="355"/>
              </a:xfrm>
              <a:prstGeom prst="rect">
                <a:avLst/>
              </a:prstGeom>
              <a:noFill/>
              <a:ln w="9525">
                <a:noFill/>
                <a:miter lim="800000"/>
                <a:headEnd/>
                <a:tailEnd/>
              </a:ln>
            </p:spPr>
            <p:txBody>
              <a:bodyPr>
                <a:spAutoFit/>
              </a:bodyPr>
              <a:lstStyle/>
              <a:p>
                <a:pPr algn="ctr"/>
                <a:r>
                  <a:rPr lang="en-US" sz="1400" baseline="0">
                    <a:latin typeface="Calibri" panose="020F0502020204030204" pitchFamily="34" charset="0"/>
                    <a:cs typeface="Calibri" panose="020F0502020204030204" pitchFamily="34" charset="0"/>
                  </a:rPr>
                  <a:t>Compton scattering range</a:t>
                </a:r>
              </a:p>
            </p:txBody>
          </p:sp>
          <p:sp>
            <p:nvSpPr>
              <p:cNvPr id="36" name="Text Box 36">
                <a:extLst>
                  <a:ext uri="{FF2B5EF4-FFF2-40B4-BE49-F238E27FC236}">
                    <a16:creationId xmlns:a16="http://schemas.microsoft.com/office/drawing/2014/main" id="{0727D134-3860-AB40-8915-9B549C2B2C18}"/>
                  </a:ext>
                </a:extLst>
              </p:cNvPr>
              <p:cNvSpPr txBox="1">
                <a:spLocks noChangeArrowheads="1"/>
              </p:cNvSpPr>
              <p:nvPr/>
            </p:nvSpPr>
            <p:spPr bwMode="auto">
              <a:xfrm>
                <a:off x="1874" y="1773"/>
                <a:ext cx="365" cy="355"/>
              </a:xfrm>
              <a:prstGeom prst="rect">
                <a:avLst/>
              </a:prstGeom>
              <a:noFill/>
              <a:ln w="9525">
                <a:noFill/>
                <a:miter lim="800000"/>
                <a:headEnd/>
                <a:tailEnd/>
              </a:ln>
            </p:spPr>
            <p:txBody>
              <a:bodyPr wrap="none">
                <a:spAutoFit/>
              </a:bodyPr>
              <a:lstStyle/>
              <a:p>
                <a:r>
                  <a:rPr lang="en-US" sz="1400" baseline="0">
                    <a:latin typeface="Calibri" panose="020F0502020204030204" pitchFamily="34" charset="0"/>
                    <a:cs typeface="Calibri" panose="020F0502020204030204" pitchFamily="34" charset="0"/>
                  </a:rPr>
                  <a:t>lead </a:t>
                </a:r>
              </a:p>
              <a:p>
                <a:r>
                  <a:rPr lang="en-US" sz="1400" baseline="0">
                    <a:latin typeface="Calibri" panose="020F0502020204030204" pitchFamily="34" charset="0"/>
                    <a:cs typeface="Calibri" panose="020F0502020204030204" pitchFamily="34" charset="0"/>
                  </a:rPr>
                  <a:t>peak</a:t>
                </a:r>
              </a:p>
            </p:txBody>
          </p:sp>
          <p:sp>
            <p:nvSpPr>
              <p:cNvPr id="37" name="Text Box 37">
                <a:extLst>
                  <a:ext uri="{FF2B5EF4-FFF2-40B4-BE49-F238E27FC236}">
                    <a16:creationId xmlns:a16="http://schemas.microsoft.com/office/drawing/2014/main" id="{4AD9DBEA-633E-CE45-A6CB-6CE9CBE1A1AE}"/>
                  </a:ext>
                </a:extLst>
              </p:cNvPr>
              <p:cNvSpPr txBox="1">
                <a:spLocks noChangeArrowheads="1"/>
              </p:cNvSpPr>
              <p:nvPr/>
            </p:nvSpPr>
            <p:spPr bwMode="auto">
              <a:xfrm>
                <a:off x="2324" y="1761"/>
                <a:ext cx="767" cy="355"/>
              </a:xfrm>
              <a:prstGeom prst="rect">
                <a:avLst/>
              </a:prstGeom>
              <a:noFill/>
              <a:ln w="9525">
                <a:noFill/>
                <a:miter lim="800000"/>
                <a:headEnd/>
                <a:tailEnd/>
              </a:ln>
            </p:spPr>
            <p:txBody>
              <a:bodyPr>
                <a:spAutoFit/>
              </a:bodyPr>
              <a:lstStyle/>
              <a:p>
                <a:pPr algn="ctr"/>
                <a:r>
                  <a:rPr lang="en-US" sz="1400" baseline="0" dirty="0">
                    <a:latin typeface="Calibri" panose="020F0502020204030204" pitchFamily="34" charset="0"/>
                    <a:cs typeface="Calibri" panose="020F0502020204030204" pitchFamily="34" charset="0"/>
                  </a:rPr>
                  <a:t>iodine escape peak</a:t>
                </a:r>
              </a:p>
            </p:txBody>
          </p:sp>
        </p:grpSp>
        <p:sp>
          <p:nvSpPr>
            <p:cNvPr id="22" name="Line 41">
              <a:extLst>
                <a:ext uri="{FF2B5EF4-FFF2-40B4-BE49-F238E27FC236}">
                  <a16:creationId xmlns:a16="http://schemas.microsoft.com/office/drawing/2014/main" id="{D32FA479-73C9-0F4B-883B-0FD791FD6DC6}"/>
                </a:ext>
              </a:extLst>
            </p:cNvPr>
            <p:cNvSpPr>
              <a:spLocks noChangeShapeType="1"/>
            </p:cNvSpPr>
            <p:nvPr/>
          </p:nvSpPr>
          <p:spPr bwMode="auto">
            <a:xfrm>
              <a:off x="7025605" y="4526432"/>
              <a:ext cx="800100" cy="0"/>
            </a:xfrm>
            <a:prstGeom prst="line">
              <a:avLst/>
            </a:prstGeom>
            <a:noFill/>
            <a:ln w="9525">
              <a:solidFill>
                <a:srgbClr val="1269B0"/>
              </a:solidFill>
              <a:round/>
              <a:headEnd type="triangle" w="med" len="med"/>
              <a:tailEnd type="triangle" w="med" len="med"/>
            </a:ln>
          </p:spPr>
          <p:txBody>
            <a:bodyPr/>
            <a:lstStyle/>
            <a:p>
              <a:endParaRPr lang="en-US" sz="1400" baseline="0">
                <a:latin typeface="Calibri" panose="020F0502020204030204" pitchFamily="34" charset="0"/>
                <a:cs typeface="Calibri" panose="020F0502020204030204" pitchFamily="34" charset="0"/>
              </a:endParaRPr>
            </a:p>
          </p:txBody>
        </p:sp>
        <p:sp>
          <p:nvSpPr>
            <p:cNvPr id="23" name="Text Box 42">
              <a:extLst>
                <a:ext uri="{FF2B5EF4-FFF2-40B4-BE49-F238E27FC236}">
                  <a16:creationId xmlns:a16="http://schemas.microsoft.com/office/drawing/2014/main" id="{81901DC1-7432-504C-B18A-9BB6FDC18FC4}"/>
                </a:ext>
              </a:extLst>
            </p:cNvPr>
            <p:cNvSpPr txBox="1">
              <a:spLocks noChangeArrowheads="1"/>
            </p:cNvSpPr>
            <p:nvPr/>
          </p:nvSpPr>
          <p:spPr bwMode="auto">
            <a:xfrm>
              <a:off x="7200230" y="4188295"/>
              <a:ext cx="413271" cy="331723"/>
            </a:xfrm>
            <a:prstGeom prst="rect">
              <a:avLst/>
            </a:prstGeom>
            <a:noFill/>
            <a:ln w="9525">
              <a:noFill/>
              <a:miter lim="800000"/>
              <a:headEnd/>
              <a:tailEnd/>
            </a:ln>
          </p:spPr>
          <p:txBody>
            <a:bodyPr wrap="none">
              <a:spAutoFit/>
            </a:bodyPr>
            <a:lstStyle/>
            <a:p>
              <a:r>
                <a:rPr lang="en-US" sz="1400" b="1" baseline="0" dirty="0">
                  <a:solidFill>
                    <a:srgbClr val="1269B0"/>
                  </a:solidFill>
                  <a:latin typeface="Symbol" pitchFamily="2" charset="2"/>
                  <a:cs typeface="Calibri" panose="020F0502020204030204" pitchFamily="34" charset="0"/>
                </a:rPr>
                <a:t>D</a:t>
              </a:r>
              <a:r>
                <a:rPr lang="en-US" sz="1400" b="1" baseline="0" dirty="0">
                  <a:solidFill>
                    <a:srgbClr val="1269B0"/>
                  </a:solidFill>
                  <a:latin typeface="Calibri" panose="020F0502020204030204" pitchFamily="34" charset="0"/>
                  <a:cs typeface="Calibri" panose="020F0502020204030204" pitchFamily="34" charset="0"/>
                </a:rPr>
                <a:t>E</a:t>
              </a:r>
            </a:p>
          </p:txBody>
        </p:sp>
        <p:sp>
          <p:nvSpPr>
            <p:cNvPr id="24" name="Text Box 43">
              <a:extLst>
                <a:ext uri="{FF2B5EF4-FFF2-40B4-BE49-F238E27FC236}">
                  <a16:creationId xmlns:a16="http://schemas.microsoft.com/office/drawing/2014/main" id="{7F55EA67-D4C4-FB4F-B410-A0DE96F64C21}"/>
                </a:ext>
              </a:extLst>
            </p:cNvPr>
            <p:cNvSpPr txBox="1">
              <a:spLocks noChangeArrowheads="1"/>
            </p:cNvSpPr>
            <p:nvPr/>
          </p:nvSpPr>
          <p:spPr bwMode="auto">
            <a:xfrm>
              <a:off x="7209755" y="4945532"/>
              <a:ext cx="359713" cy="331723"/>
            </a:xfrm>
            <a:prstGeom prst="rect">
              <a:avLst/>
            </a:prstGeom>
            <a:noFill/>
            <a:ln w="9525">
              <a:noFill/>
              <a:miter lim="800000"/>
              <a:headEnd/>
              <a:tailEnd/>
            </a:ln>
          </p:spPr>
          <p:txBody>
            <a:bodyPr wrap="none">
              <a:spAutoFit/>
            </a:bodyPr>
            <a:lstStyle/>
            <a:p>
              <a:r>
                <a:rPr lang="en-US" sz="1400" b="1" baseline="0" dirty="0">
                  <a:solidFill>
                    <a:srgbClr val="1269B0"/>
                  </a:solidFill>
                  <a:latin typeface="Calibri" panose="020F0502020204030204" pitchFamily="34" charset="0"/>
                  <a:cs typeface="Calibri" panose="020F0502020204030204" pitchFamily="34" charset="0"/>
                </a:rPr>
                <a:t>E</a:t>
              </a:r>
              <a:r>
                <a:rPr lang="en-US" sz="1400" b="1" baseline="-25000" dirty="0">
                  <a:solidFill>
                    <a:srgbClr val="1269B0"/>
                  </a:solidFill>
                  <a:latin typeface="Calibri" panose="020F0502020204030204" pitchFamily="34" charset="0"/>
                  <a:cs typeface="Calibri" panose="020F0502020204030204" pitchFamily="34" charset="0"/>
                </a:rPr>
                <a:t>0</a:t>
              </a:r>
            </a:p>
          </p:txBody>
        </p:sp>
      </p:grpSp>
      <p:sp>
        <p:nvSpPr>
          <p:cNvPr id="38" name="Content Placeholder 14">
            <a:extLst>
              <a:ext uri="{FF2B5EF4-FFF2-40B4-BE49-F238E27FC236}">
                <a16:creationId xmlns:a16="http://schemas.microsoft.com/office/drawing/2014/main" id="{71B21611-EE82-054E-A2CF-FEA30B054A06}"/>
              </a:ext>
            </a:extLst>
          </p:cNvPr>
          <p:cNvSpPr txBox="1">
            <a:spLocks/>
          </p:cNvSpPr>
          <p:nvPr/>
        </p:nvSpPr>
        <p:spPr>
          <a:xfrm>
            <a:off x="329528" y="5805264"/>
            <a:ext cx="8496300" cy="396520"/>
          </a:xfrm>
          <a:prstGeom prst="rect">
            <a:avLst/>
          </a:prstGeom>
        </p:spPr>
        <p:txBody>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solidFill>
                  <a:srgbClr val="1269B0"/>
                </a:solidFill>
                <a:latin typeface="Calibri"/>
              </a:rPr>
              <a:t>Energy resolution</a:t>
            </a:r>
            <a:r>
              <a:rPr lang="en-US" sz="2000" dirty="0">
                <a:latin typeface="Calibri"/>
              </a:rPr>
              <a:t> of PMT:</a:t>
            </a:r>
          </a:p>
          <a:p>
            <a:endParaRPr lang="en-US" sz="2000" dirty="0">
              <a:latin typeface="Calibri"/>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7ED9F67-6D16-1049-BB4E-66BA13EB6FFC}"/>
                  </a:ext>
                </a:extLst>
              </p:cNvPr>
              <p:cNvSpPr txBox="1"/>
              <p:nvPr/>
            </p:nvSpPr>
            <p:spPr>
              <a:xfrm>
                <a:off x="3531839" y="5631865"/>
                <a:ext cx="2209323" cy="8704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de-CH" sz="2200" b="1" i="1" smtClean="0">
                              <a:solidFill>
                                <a:srgbClr val="1269B0"/>
                              </a:solidFill>
                              <a:latin typeface="Cambria Math" panose="02040503050406030204" pitchFamily="18" charset="0"/>
                              <a:cs typeface="Calibri" panose="020F0502020204030204" pitchFamily="34" charset="0"/>
                            </a:rPr>
                          </m:ctrlPr>
                        </m:fPr>
                        <m:num>
                          <m:r>
                            <a:rPr lang="de-CH"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𝚫</m:t>
                          </m:r>
                          <m:r>
                            <a:rPr lang="de-CH" sz="2200" b="1" i="0" smtClean="0">
                              <a:solidFill>
                                <a:srgbClr val="1269B0"/>
                              </a:solidFill>
                              <a:latin typeface="Cambria Math" panose="02040503050406030204" pitchFamily="18" charset="0"/>
                              <a:cs typeface="Calibri" panose="020F0502020204030204" pitchFamily="34" charset="0"/>
                            </a:rPr>
                            <m:t>𝐄</m:t>
                          </m:r>
                        </m:num>
                        <m:den>
                          <m:sSub>
                            <m:sSubPr>
                              <m:ctrlPr>
                                <a:rPr lang="de-CH" sz="2200" b="1" i="1" smtClean="0">
                                  <a:solidFill>
                                    <a:srgbClr val="1269B0"/>
                                  </a:solidFill>
                                  <a:latin typeface="Cambria Math" panose="02040503050406030204" pitchFamily="18" charset="0"/>
                                  <a:cs typeface="Calibri" panose="020F0502020204030204" pitchFamily="34" charset="0"/>
                                </a:rPr>
                              </m:ctrlPr>
                            </m:sSubPr>
                            <m:e>
                              <m:r>
                                <a:rPr lang="de-CH" sz="2200" b="1" i="0" smtClean="0">
                                  <a:solidFill>
                                    <a:srgbClr val="1269B0"/>
                                  </a:solidFill>
                                  <a:latin typeface="Cambria Math" panose="02040503050406030204" pitchFamily="18" charset="0"/>
                                  <a:cs typeface="Calibri" panose="020F0502020204030204" pitchFamily="34" charset="0"/>
                                </a:rPr>
                                <m:t>𝐄</m:t>
                              </m:r>
                            </m:e>
                            <m:sub>
                              <m:r>
                                <a:rPr lang="de-CH" sz="2200" b="1" i="0" smtClean="0">
                                  <a:solidFill>
                                    <a:srgbClr val="1269B0"/>
                                  </a:solidFill>
                                  <a:latin typeface="Cambria Math" panose="02040503050406030204" pitchFamily="18" charset="0"/>
                                  <a:cs typeface="Calibri" panose="020F0502020204030204" pitchFamily="34" charset="0"/>
                                </a:rPr>
                                <m:t>𝐨</m:t>
                              </m:r>
                            </m:sub>
                          </m:sSub>
                        </m:den>
                      </m:f>
                      <m:r>
                        <a:rPr lang="de-CH" sz="2200" b="1" i="0" smtClean="0">
                          <a:solidFill>
                            <a:srgbClr val="1269B0"/>
                          </a:solidFill>
                          <a:latin typeface="Cambria Math" panose="02040503050406030204" pitchFamily="18" charset="0"/>
                          <a:cs typeface="Calibri" panose="020F0502020204030204" pitchFamily="34" charset="0"/>
                        </a:rPr>
                        <m:t>=</m:t>
                      </m:r>
                      <m:f>
                        <m:fPr>
                          <m:ctrlPr>
                            <a:rPr lang="de-CH" sz="2200" b="1" i="1" smtClean="0">
                              <a:solidFill>
                                <a:srgbClr val="1269B0"/>
                              </a:solidFill>
                              <a:latin typeface="Cambria Math" panose="02040503050406030204" pitchFamily="18" charset="0"/>
                              <a:cs typeface="Calibri" panose="020F0502020204030204" pitchFamily="34" charset="0"/>
                            </a:rPr>
                          </m:ctrlPr>
                        </m:fPr>
                        <m:num>
                          <m:r>
                            <a:rPr lang="de-CH" sz="2200" b="1" i="0" smtClean="0">
                              <a:solidFill>
                                <a:srgbClr val="1269B0"/>
                              </a:solidFill>
                              <a:latin typeface="Cambria Math" panose="02040503050406030204" pitchFamily="18" charset="0"/>
                              <a:cs typeface="Calibri" panose="020F0502020204030204" pitchFamily="34" charset="0"/>
                            </a:rPr>
                            <m:t>𝟏</m:t>
                          </m:r>
                        </m:num>
                        <m:den>
                          <m:rad>
                            <m:radPr>
                              <m:degHide m:val="on"/>
                              <m:ctrlPr>
                                <a:rPr lang="de-CH" sz="2200" b="1" i="1" smtClean="0">
                                  <a:solidFill>
                                    <a:srgbClr val="1269B0"/>
                                  </a:solidFill>
                                  <a:latin typeface="Cambria Math" panose="02040503050406030204" pitchFamily="18" charset="0"/>
                                  <a:cs typeface="Calibri" panose="020F0502020204030204" pitchFamily="34" charset="0"/>
                                </a:rPr>
                              </m:ctrlPr>
                            </m:radPr>
                            <m:deg/>
                            <m:e>
                              <m:r>
                                <a:rPr lang="de-CH" sz="2200" b="1" i="0" smtClean="0">
                                  <a:solidFill>
                                    <a:srgbClr val="1269B0"/>
                                  </a:solidFill>
                                  <a:latin typeface="Cambria Math" panose="02040503050406030204" pitchFamily="18" charset="0"/>
                                  <a:cs typeface="Calibri" panose="020F0502020204030204" pitchFamily="34" charset="0"/>
                                </a:rPr>
                                <m:t>𝐩</m:t>
                              </m:r>
                              <m:r>
                                <a:rPr lang="de-CH"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b>
                                <m:sSubPr>
                                  <m:ctrlP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𝐍</m:t>
                                  </m:r>
                                </m:e>
                                <m:sub>
                                  <m:r>
                                    <a:rPr lang="de-CH"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𝐥𝐢𝐠𝐡𝐭</m:t>
                                  </m:r>
                                </m:sub>
                              </m:sSub>
                            </m:e>
                          </m:rad>
                        </m:den>
                      </m:f>
                    </m:oMath>
                  </m:oMathPara>
                </a14:m>
                <a:endParaRPr lang="de-DE" sz="2200" b="1" dirty="0">
                  <a:solidFill>
                    <a:srgbClr val="1269B0"/>
                  </a:solidFill>
                  <a:latin typeface="Calibri" panose="020F0502020204030204" pitchFamily="34" charset="0"/>
                  <a:cs typeface="Calibri" panose="020F0502020204030204" pitchFamily="34" charset="0"/>
                </a:endParaRPr>
              </a:p>
            </p:txBody>
          </p:sp>
        </mc:Choice>
        <mc:Fallback xmlns="">
          <p:sp>
            <p:nvSpPr>
              <p:cNvPr id="39" name="TextBox 38">
                <a:extLst>
                  <a:ext uri="{FF2B5EF4-FFF2-40B4-BE49-F238E27FC236}">
                    <a16:creationId xmlns:a16="http://schemas.microsoft.com/office/drawing/2014/main" id="{67ED9F67-6D16-1049-BB4E-66BA13EB6FFC}"/>
                  </a:ext>
                </a:extLst>
              </p:cNvPr>
              <p:cNvSpPr txBox="1">
                <a:spLocks noRot="1" noChangeAspect="1" noMove="1" noResize="1" noEditPoints="1" noAdjustHandles="1" noChangeArrowheads="1" noChangeShapeType="1" noTextEdit="1"/>
              </p:cNvSpPr>
              <p:nvPr/>
            </p:nvSpPr>
            <p:spPr>
              <a:xfrm>
                <a:off x="3531839" y="5631865"/>
                <a:ext cx="2209323" cy="870495"/>
              </a:xfrm>
              <a:prstGeom prst="rect">
                <a:avLst/>
              </a:prstGeom>
              <a:blipFill>
                <a:blip r:embed="rId5"/>
                <a:stretch>
                  <a:fillRect b="-4286"/>
                </a:stretch>
              </a:blipFill>
            </p:spPr>
            <p:txBody>
              <a:bodyPr/>
              <a:lstStyle/>
              <a:p>
                <a:r>
                  <a:rPr lang="de-DE">
                    <a:noFill/>
                  </a:rPr>
                  <a:t> </a:t>
                </a:r>
              </a:p>
            </p:txBody>
          </p:sp>
        </mc:Fallback>
      </mc:AlternateContent>
      <p:sp>
        <p:nvSpPr>
          <p:cNvPr id="41" name="Text Box 6">
            <a:extLst>
              <a:ext uri="{FF2B5EF4-FFF2-40B4-BE49-F238E27FC236}">
                <a16:creationId xmlns:a16="http://schemas.microsoft.com/office/drawing/2014/main" id="{05DA194B-BEF5-B642-817D-CA85D7541607}"/>
              </a:ext>
            </a:extLst>
          </p:cNvPr>
          <p:cNvSpPr txBox="1">
            <a:spLocks noChangeArrowheads="1"/>
          </p:cNvSpPr>
          <p:nvPr/>
        </p:nvSpPr>
        <p:spPr bwMode="auto">
          <a:xfrm>
            <a:off x="5741162" y="5657819"/>
            <a:ext cx="3302186" cy="707886"/>
          </a:xfrm>
          <a:prstGeom prst="rect">
            <a:avLst/>
          </a:prstGeom>
          <a:noFill/>
          <a:ln w="9525">
            <a:noFill/>
            <a:miter lim="800000"/>
            <a:headEnd/>
            <a:tailEnd/>
          </a:ln>
        </p:spPr>
        <p:txBody>
          <a:bodyPr wrap="none">
            <a:spAutoFit/>
          </a:bodyPr>
          <a:lstStyle/>
          <a:p>
            <a:pPr defTabSz="360000"/>
            <a:r>
              <a:rPr lang="en-US" sz="1000" baseline="0" dirty="0">
                <a:solidFill>
                  <a:srgbClr val="1269B0"/>
                </a:solidFill>
                <a:latin typeface="Symbol" charset="2"/>
                <a:cs typeface="Symbol" charset="2"/>
              </a:rPr>
              <a:t>D</a:t>
            </a:r>
            <a:r>
              <a:rPr lang="en-US" sz="1000" dirty="0">
                <a:solidFill>
                  <a:srgbClr val="1269B0"/>
                </a:solidFill>
                <a:latin typeface="Times New Roman" panose="02020603050405020304" pitchFamily="18" charset="0"/>
                <a:cs typeface="Times New Roman" panose="02020603050405020304" pitchFamily="18" charset="0"/>
              </a:rPr>
              <a:t>E	</a:t>
            </a:r>
            <a:r>
              <a:rPr lang="en-US" sz="1000" baseline="0" dirty="0">
                <a:solidFill>
                  <a:srgbClr val="1269B0"/>
                </a:solidFill>
                <a:latin typeface="Calibri"/>
                <a:cs typeface="Calibri"/>
              </a:rPr>
              <a:t>FWHM of energy peak of primary </a:t>
            </a:r>
            <a:r>
              <a:rPr lang="en-US" sz="1000" baseline="0" dirty="0">
                <a:solidFill>
                  <a:srgbClr val="1269B0"/>
                </a:solidFill>
                <a:latin typeface="Symbol" charset="2"/>
                <a:cs typeface="Symbol" charset="2"/>
              </a:rPr>
              <a:t>g</a:t>
            </a:r>
            <a:r>
              <a:rPr lang="en-US" sz="1000" baseline="0" dirty="0">
                <a:solidFill>
                  <a:srgbClr val="1269B0"/>
                </a:solidFill>
                <a:latin typeface="Calibri"/>
                <a:cs typeface="Calibri"/>
              </a:rPr>
              <a:t>-quanta</a:t>
            </a:r>
          </a:p>
          <a:p>
            <a:pPr defTabSz="360000"/>
            <a:r>
              <a:rPr lang="en-US" sz="1000" b="0" baseline="0" dirty="0">
                <a:solidFill>
                  <a:srgbClr val="1269B0"/>
                </a:solidFill>
                <a:latin typeface="Times New Roman" panose="02020603050405020304" pitchFamily="18" charset="0"/>
                <a:cs typeface="Times New Roman" panose="02020603050405020304" pitchFamily="18" charset="0"/>
              </a:rPr>
              <a:t>E</a:t>
            </a:r>
            <a:r>
              <a:rPr lang="en-US" sz="1000" b="0" baseline="-25000" dirty="0">
                <a:solidFill>
                  <a:srgbClr val="1269B0"/>
                </a:solidFill>
                <a:latin typeface="Times New Roman" panose="02020603050405020304" pitchFamily="18" charset="0"/>
                <a:cs typeface="Times New Roman" panose="02020603050405020304" pitchFamily="18" charset="0"/>
              </a:rPr>
              <a:t>0</a:t>
            </a:r>
            <a:r>
              <a:rPr lang="en-US" sz="1000" baseline="0" dirty="0">
                <a:solidFill>
                  <a:srgbClr val="1269B0"/>
                </a:solidFill>
                <a:latin typeface="Calibri"/>
                <a:cs typeface="Calibri"/>
              </a:rPr>
              <a:t>	Average energy of primary (</a:t>
            </a:r>
            <a:r>
              <a:rPr lang="en-US" sz="1000" baseline="0" dirty="0" err="1">
                <a:solidFill>
                  <a:srgbClr val="1269B0"/>
                </a:solidFill>
                <a:latin typeface="Calibri"/>
                <a:cs typeface="Calibri"/>
              </a:rPr>
              <a:t>unscattered</a:t>
            </a:r>
            <a:r>
              <a:rPr lang="en-US" sz="1000" baseline="0" dirty="0">
                <a:solidFill>
                  <a:srgbClr val="1269B0"/>
                </a:solidFill>
                <a:latin typeface="Calibri"/>
                <a:cs typeface="Calibri"/>
              </a:rPr>
              <a:t>) </a:t>
            </a:r>
            <a:r>
              <a:rPr lang="en-US" sz="1000" baseline="0" dirty="0">
                <a:solidFill>
                  <a:srgbClr val="1269B0"/>
                </a:solidFill>
                <a:latin typeface="Symbol" charset="2"/>
                <a:cs typeface="Symbol" charset="2"/>
              </a:rPr>
              <a:t>g</a:t>
            </a:r>
            <a:r>
              <a:rPr lang="en-US" sz="1000" baseline="0" dirty="0">
                <a:solidFill>
                  <a:srgbClr val="1269B0"/>
                </a:solidFill>
                <a:latin typeface="Calibri"/>
                <a:cs typeface="Calibri"/>
              </a:rPr>
              <a:t>-photons</a:t>
            </a:r>
          </a:p>
          <a:p>
            <a:pPr defTabSz="360000"/>
            <a:r>
              <a:rPr lang="en-US" sz="1000" b="0" baseline="0" dirty="0" err="1">
                <a:solidFill>
                  <a:srgbClr val="1269B0"/>
                </a:solidFill>
                <a:latin typeface="Times New Roman" panose="02020603050405020304" pitchFamily="18" charset="0"/>
                <a:cs typeface="Times New Roman" panose="02020603050405020304" pitchFamily="18" charset="0"/>
              </a:rPr>
              <a:t>N</a:t>
            </a:r>
            <a:r>
              <a:rPr lang="en-US" sz="1000" b="0" baseline="-25000" dirty="0" err="1">
                <a:solidFill>
                  <a:srgbClr val="1269B0"/>
                </a:solidFill>
                <a:latin typeface="Times New Roman" panose="02020603050405020304" pitchFamily="18" charset="0"/>
                <a:cs typeface="Times New Roman" panose="02020603050405020304" pitchFamily="18" charset="0"/>
              </a:rPr>
              <a:t>light</a:t>
            </a:r>
            <a:r>
              <a:rPr lang="en-US" sz="1000" baseline="0" dirty="0">
                <a:solidFill>
                  <a:srgbClr val="1269B0"/>
                </a:solidFill>
                <a:latin typeface="Calibri"/>
                <a:cs typeface="Calibri"/>
              </a:rPr>
              <a:t>	</a:t>
            </a:r>
            <a:r>
              <a:rPr lang="en-US" sz="1000" dirty="0">
                <a:solidFill>
                  <a:srgbClr val="1269B0"/>
                </a:solidFill>
                <a:latin typeface="Calibri"/>
                <a:cs typeface="Calibri"/>
              </a:rPr>
              <a:t>N</a:t>
            </a:r>
            <a:r>
              <a:rPr lang="en-US" sz="1000" baseline="0" dirty="0">
                <a:solidFill>
                  <a:srgbClr val="1269B0"/>
                </a:solidFill>
                <a:latin typeface="Calibri"/>
                <a:cs typeface="Calibri"/>
              </a:rPr>
              <a:t>umber of light photons produced by </a:t>
            </a:r>
            <a:r>
              <a:rPr lang="en-US" sz="1000" baseline="0" dirty="0">
                <a:solidFill>
                  <a:srgbClr val="1269B0"/>
                </a:solidFill>
                <a:latin typeface="Symbol" charset="2"/>
                <a:cs typeface="Symbol" charset="2"/>
              </a:rPr>
              <a:t>g</a:t>
            </a:r>
            <a:r>
              <a:rPr lang="en-US" sz="1000" baseline="0" dirty="0">
                <a:solidFill>
                  <a:srgbClr val="1269B0"/>
                </a:solidFill>
                <a:latin typeface="Calibri"/>
                <a:cs typeface="Calibri"/>
              </a:rPr>
              <a:t>-quantum</a:t>
            </a:r>
          </a:p>
          <a:p>
            <a:pPr defTabSz="360000"/>
            <a:r>
              <a:rPr lang="en-US" sz="1000" b="0" baseline="0" dirty="0">
                <a:solidFill>
                  <a:srgbClr val="1269B0"/>
                </a:solidFill>
                <a:latin typeface="Times New Roman" panose="02020603050405020304" pitchFamily="18" charset="0"/>
                <a:cs typeface="Times New Roman" panose="02020603050405020304" pitchFamily="18" charset="0"/>
              </a:rPr>
              <a:t>p</a:t>
            </a:r>
            <a:r>
              <a:rPr lang="en-US" sz="1000" baseline="0" dirty="0">
                <a:solidFill>
                  <a:srgbClr val="1269B0"/>
                </a:solidFill>
                <a:latin typeface="Calibri"/>
                <a:cs typeface="Calibri"/>
              </a:rPr>
              <a:t>	Probability that light photon induces electron in PMT</a:t>
            </a:r>
          </a:p>
        </p:txBody>
      </p:sp>
    </p:spTree>
    <p:extLst>
      <p:ext uri="{BB962C8B-B14F-4D97-AF65-F5344CB8AC3E}">
        <p14:creationId xmlns:p14="http://schemas.microsoft.com/office/powerpoint/2010/main" val="163408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8" grpId="0"/>
      <p:bldP spid="39"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EA17D45-5740-A84B-94EA-372DFDA26438}"/>
              </a:ext>
            </a:extLst>
          </p:cNvPr>
          <p:cNvSpPr>
            <a:spLocks noGrp="1"/>
          </p:cNvSpPr>
          <p:nvPr>
            <p:ph idx="1"/>
          </p:nvPr>
        </p:nvSpPr>
        <p:spPr>
          <a:xfrm>
            <a:off x="323850" y="1409573"/>
            <a:ext cx="3528070" cy="504056"/>
          </a:xfrm>
        </p:spPr>
        <p:txBody>
          <a:bodyPr/>
          <a:lstStyle/>
          <a:p>
            <a:r>
              <a:rPr lang="en-US" b="1" dirty="0">
                <a:solidFill>
                  <a:srgbClr val="1269B0"/>
                </a:solidFill>
              </a:rPr>
              <a:t>Poisson distribution</a:t>
            </a:r>
          </a:p>
        </p:txBody>
      </p:sp>
      <p:sp>
        <p:nvSpPr>
          <p:cNvPr id="2" name="Title 1"/>
          <p:cNvSpPr>
            <a:spLocks noGrp="1"/>
          </p:cNvSpPr>
          <p:nvPr>
            <p:ph type="title"/>
          </p:nvPr>
        </p:nvSpPr>
        <p:spPr/>
        <p:txBody>
          <a:bodyPr/>
          <a:lstStyle/>
          <a:p>
            <a:r>
              <a:rPr lang="en-US" dirty="0">
                <a:cs typeface="Calibri"/>
              </a:rPr>
              <a:t>Signal-to-noise ratio and spatial resolution</a:t>
            </a:r>
            <a:endParaRPr lang="en-US" dirty="0"/>
          </a:p>
        </p:txBody>
      </p:sp>
      <p:sp>
        <p:nvSpPr>
          <p:cNvPr id="13" name="Slide Number Placeholder 4">
            <a:extLst>
              <a:ext uri="{FF2B5EF4-FFF2-40B4-BE49-F238E27FC236}">
                <a16:creationId xmlns:a16="http://schemas.microsoft.com/office/drawing/2014/main" id="{598E3793-F680-5D4E-8BAE-FF8F1B9BF122}"/>
              </a:ext>
            </a:extLst>
          </p:cNvPr>
          <p:cNvSpPr>
            <a:spLocks noGrp="1"/>
          </p:cNvSpPr>
          <p:nvPr>
            <p:ph type="sldNum" sz="quarter" idx="4"/>
          </p:nvPr>
        </p:nvSpPr>
        <p:spPr/>
        <p:txBody>
          <a:bodyPr/>
          <a:lstStyle/>
          <a:p>
            <a:fld id="{79594931-7310-8546-9CE2-0B8C244628BE}" type="slidenum">
              <a:rPr lang="en-US" smtClean="0"/>
              <a:pPr/>
              <a:t>22</a:t>
            </a:fld>
            <a:endParaRPr lang="en-US" dirty="0"/>
          </a:p>
        </p:txBody>
      </p:sp>
      <p:pic>
        <p:nvPicPr>
          <p:cNvPr id="40" name="Picture 2">
            <a:extLst>
              <a:ext uri="{FF2B5EF4-FFF2-40B4-BE49-F238E27FC236}">
                <a16:creationId xmlns:a16="http://schemas.microsoft.com/office/drawing/2014/main" id="{6BD68CBB-BD40-1547-8181-0E444AEF67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57"/>
          <a:stretch/>
        </p:blipFill>
        <p:spPr bwMode="auto">
          <a:xfrm>
            <a:off x="683568" y="1841621"/>
            <a:ext cx="3319462" cy="21158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2" name="TextBox 41">
            <a:extLst>
              <a:ext uri="{FF2B5EF4-FFF2-40B4-BE49-F238E27FC236}">
                <a16:creationId xmlns:a16="http://schemas.microsoft.com/office/drawing/2014/main" id="{8491E320-5D11-6B48-A282-B6C56C324CAF}"/>
              </a:ext>
            </a:extLst>
          </p:cNvPr>
          <p:cNvSpPr txBox="1"/>
          <p:nvPr/>
        </p:nvSpPr>
        <p:spPr>
          <a:xfrm>
            <a:off x="2353448" y="3651104"/>
            <a:ext cx="1747594" cy="276999"/>
          </a:xfrm>
          <a:prstGeom prst="rect">
            <a:avLst/>
          </a:prstGeom>
          <a:solidFill>
            <a:schemeClr val="bg1"/>
          </a:solidFill>
        </p:spPr>
        <p:txBody>
          <a:bodyPr wrap="none" rtlCol="0">
            <a:spAutoFit/>
          </a:bodyPr>
          <a:lstStyle/>
          <a:p>
            <a:r>
              <a:rPr lang="de-CH" sz="1200" b="0" baseline="0" dirty="0" err="1">
                <a:solidFill>
                  <a:srgbClr val="1269B0"/>
                </a:solidFill>
                <a:latin typeface="Calibri" panose="020F0502020204030204" pitchFamily="34" charset="0"/>
                <a:cs typeface="Calibri" panose="020F0502020204030204" pitchFamily="34" charset="0"/>
              </a:rPr>
              <a:t>number</a:t>
            </a:r>
            <a:r>
              <a:rPr lang="de-CH" sz="1200" b="0" baseline="0" dirty="0">
                <a:solidFill>
                  <a:srgbClr val="1269B0"/>
                </a:solidFill>
                <a:latin typeface="Calibri" panose="020F0502020204030204" pitchFamily="34" charset="0"/>
                <a:cs typeface="Calibri" panose="020F0502020204030204" pitchFamily="34" charset="0"/>
              </a:rPr>
              <a:t> </a:t>
            </a:r>
            <a:r>
              <a:rPr lang="de-CH" sz="1200" b="0" baseline="0" dirty="0" err="1">
                <a:solidFill>
                  <a:srgbClr val="1269B0"/>
                </a:solidFill>
                <a:latin typeface="Calibri" panose="020F0502020204030204" pitchFamily="34" charset="0"/>
                <a:cs typeface="Calibri" panose="020F0502020204030204" pitchFamily="34" charset="0"/>
              </a:rPr>
              <a:t>of</a:t>
            </a:r>
            <a:r>
              <a:rPr lang="de-CH" sz="1200" b="0" baseline="0" dirty="0">
                <a:solidFill>
                  <a:srgbClr val="1269B0"/>
                </a:solidFill>
                <a:latin typeface="Calibri" panose="020F0502020204030204" pitchFamily="34" charset="0"/>
                <a:cs typeface="Calibri" panose="020F0502020204030204" pitchFamily="34" charset="0"/>
              </a:rPr>
              <a:t> </a:t>
            </a:r>
            <a:r>
              <a:rPr lang="de-CH" sz="1200" b="0" baseline="0" dirty="0">
                <a:solidFill>
                  <a:srgbClr val="1269B0"/>
                </a:solidFill>
                <a:latin typeface="Symbol" pitchFamily="2" charset="2"/>
                <a:cs typeface="Calibri" panose="020F0502020204030204" pitchFamily="34" charset="0"/>
              </a:rPr>
              <a:t>g</a:t>
            </a:r>
            <a:r>
              <a:rPr lang="de-CH" sz="1200" b="0" baseline="0" dirty="0">
                <a:solidFill>
                  <a:srgbClr val="1269B0"/>
                </a:solidFill>
                <a:latin typeface="Calibri" panose="020F0502020204030204" pitchFamily="34" charset="0"/>
                <a:cs typeface="Calibri" panose="020F0502020204030204" pitchFamily="34" charset="0"/>
              </a:rPr>
              <a:t>-photons (</a:t>
            </a:r>
            <a:r>
              <a:rPr lang="de-CH" sz="1200" b="1" baseline="0" dirty="0">
                <a:solidFill>
                  <a:srgbClr val="1269B0"/>
                </a:solidFill>
                <a:latin typeface="Calibri" panose="020F0502020204030204" pitchFamily="34" charset="0"/>
                <a:cs typeface="Calibri" panose="020F0502020204030204" pitchFamily="34" charset="0"/>
              </a:rPr>
              <a:t>N</a:t>
            </a:r>
            <a:r>
              <a:rPr lang="de-CH" sz="1200" b="0" baseline="0" dirty="0">
                <a:solidFill>
                  <a:srgbClr val="1269B0"/>
                </a:solidFill>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2C692C0-0E30-B64D-9D90-ECF5E5D06CCD}"/>
                  </a:ext>
                </a:extLst>
              </p:cNvPr>
              <p:cNvSpPr txBox="1"/>
              <p:nvPr/>
            </p:nvSpPr>
            <p:spPr>
              <a:xfrm>
                <a:off x="4814226" y="2280625"/>
                <a:ext cx="2514663" cy="793102"/>
              </a:xfrm>
              <a:prstGeom prst="rect">
                <a:avLst/>
              </a:prstGeom>
              <a:noFill/>
            </p:spPr>
            <p:txBody>
              <a:bodyPr wrap="none" rtlCol="0">
                <a:spAutoFit/>
              </a:bodyPr>
              <a:lstStyle/>
              <a:p>
                <a14:m>
                  <m:oMath xmlns:m="http://schemas.openxmlformats.org/officeDocument/2006/math">
                    <m:r>
                      <a:rPr lang="de-CH" sz="2600" b="1" i="0" smtClean="0">
                        <a:solidFill>
                          <a:srgbClr val="1269B0"/>
                        </a:solidFill>
                        <a:latin typeface="Cambria Math" panose="02040503050406030204" pitchFamily="18" charset="0"/>
                        <a:cs typeface="Calibri" panose="020F0502020204030204" pitchFamily="34" charset="0"/>
                      </a:rPr>
                      <m:t>𝐒𝐍𝐑</m:t>
                    </m:r>
                    <m:r>
                      <a:rPr lang="de-CH" sz="2600" b="1" i="0" smtClean="0">
                        <a:solidFill>
                          <a:srgbClr val="1269B0"/>
                        </a:solidFill>
                        <a:latin typeface="Cambria Math" panose="02040503050406030204" pitchFamily="18" charset="0"/>
                        <a:cs typeface="Calibri" panose="020F0502020204030204" pitchFamily="34" charset="0"/>
                      </a:rPr>
                      <m:t>=</m:t>
                    </m:r>
                    <m:f>
                      <m:fPr>
                        <m:ctrlPr>
                          <a:rPr lang="de-CH" sz="2600" b="1" i="1" smtClean="0">
                            <a:solidFill>
                              <a:srgbClr val="1269B0"/>
                            </a:solidFill>
                            <a:latin typeface="Cambria Math" panose="02040503050406030204" pitchFamily="18" charset="0"/>
                            <a:cs typeface="Calibri" panose="020F0502020204030204" pitchFamily="34" charset="0"/>
                          </a:rPr>
                        </m:ctrlPr>
                      </m:fPr>
                      <m:num>
                        <m:acc>
                          <m:accPr>
                            <m:chr m:val="̅"/>
                            <m:ctrlPr>
                              <a:rPr lang="de-CH" sz="2600" b="1" i="1" dirty="0">
                                <a:solidFill>
                                  <a:srgbClr val="1269B0"/>
                                </a:solidFill>
                                <a:latin typeface="Cambria Math" panose="02040503050406030204" pitchFamily="18" charset="0"/>
                                <a:cs typeface="Calibri" panose="020F0502020204030204" pitchFamily="34" charset="0"/>
                              </a:rPr>
                            </m:ctrlPr>
                          </m:accPr>
                          <m:e>
                            <m:r>
                              <a:rPr lang="de-CH" sz="2600" b="1" i="0" dirty="0">
                                <a:solidFill>
                                  <a:srgbClr val="1269B0"/>
                                </a:solidFill>
                                <a:latin typeface="Cambria Math" panose="02040503050406030204" pitchFamily="18" charset="0"/>
                                <a:cs typeface="Calibri" panose="020F0502020204030204" pitchFamily="34" charset="0"/>
                              </a:rPr>
                              <m:t>𝐍</m:t>
                            </m:r>
                          </m:e>
                        </m:acc>
                      </m:num>
                      <m:den>
                        <m:rad>
                          <m:radPr>
                            <m:degHide m:val="on"/>
                            <m:ctrlPr>
                              <a:rPr lang="de-CH" sz="2600" b="1" i="1" smtClean="0">
                                <a:solidFill>
                                  <a:srgbClr val="1269B0"/>
                                </a:solidFill>
                                <a:latin typeface="Cambria Math" panose="02040503050406030204" pitchFamily="18" charset="0"/>
                                <a:cs typeface="Calibri" panose="020F0502020204030204" pitchFamily="34" charset="0"/>
                              </a:rPr>
                            </m:ctrlPr>
                          </m:radPr>
                          <m:deg/>
                          <m:e>
                            <m:acc>
                              <m:accPr>
                                <m:chr m:val="̅"/>
                                <m:ctrlPr>
                                  <a:rPr lang="de-CH" sz="2600" b="1" i="1" dirty="0">
                                    <a:solidFill>
                                      <a:srgbClr val="1269B0"/>
                                    </a:solidFill>
                                    <a:latin typeface="Cambria Math" panose="02040503050406030204" pitchFamily="18" charset="0"/>
                                    <a:cs typeface="Calibri" panose="020F0502020204030204" pitchFamily="34" charset="0"/>
                                  </a:rPr>
                                </m:ctrlPr>
                              </m:accPr>
                              <m:e>
                                <m:r>
                                  <a:rPr lang="de-CH" sz="2600" b="1" i="0" dirty="0">
                                    <a:solidFill>
                                      <a:srgbClr val="1269B0"/>
                                    </a:solidFill>
                                    <a:latin typeface="Cambria Math" panose="02040503050406030204" pitchFamily="18" charset="0"/>
                                    <a:cs typeface="Calibri" panose="020F0502020204030204" pitchFamily="34" charset="0"/>
                                  </a:rPr>
                                  <m:t>𝐍</m:t>
                                </m:r>
                              </m:e>
                            </m:acc>
                          </m:e>
                        </m:rad>
                      </m:den>
                    </m:f>
                    <m:r>
                      <a:rPr lang="de-CH" sz="2600" b="1" i="0" smtClean="0">
                        <a:solidFill>
                          <a:srgbClr val="1269B0"/>
                        </a:solidFill>
                        <a:latin typeface="Cambria Math" panose="02040503050406030204" pitchFamily="18" charset="0"/>
                        <a:cs typeface="Calibri" panose="020F0502020204030204" pitchFamily="34" charset="0"/>
                      </a:rPr>
                      <m:t>=</m:t>
                    </m:r>
                  </m:oMath>
                </a14:m>
                <a:r>
                  <a:rPr lang="de-CH" sz="2600" b="1" dirty="0">
                    <a:solidFill>
                      <a:srgbClr val="1269B0"/>
                    </a:solidFill>
                    <a:cs typeface="Calibri" panose="020F0502020204030204" pitchFamily="34" charset="0"/>
                  </a:rPr>
                  <a:t> </a:t>
                </a:r>
                <a14:m>
                  <m:oMath xmlns:m="http://schemas.openxmlformats.org/officeDocument/2006/math">
                    <m:rad>
                      <m:radPr>
                        <m:degHide m:val="on"/>
                        <m:ctrlPr>
                          <a:rPr lang="de-CH" sz="2600" b="1" i="1">
                            <a:solidFill>
                              <a:srgbClr val="1269B0"/>
                            </a:solidFill>
                            <a:latin typeface="Cambria Math" panose="02040503050406030204" pitchFamily="18" charset="0"/>
                            <a:cs typeface="Calibri" panose="020F0502020204030204" pitchFamily="34" charset="0"/>
                          </a:rPr>
                        </m:ctrlPr>
                      </m:radPr>
                      <m:deg/>
                      <m:e>
                        <m:acc>
                          <m:accPr>
                            <m:chr m:val="̅"/>
                            <m:ctrlPr>
                              <a:rPr lang="de-CH" sz="2600" b="1" i="1" dirty="0">
                                <a:solidFill>
                                  <a:srgbClr val="1269B0"/>
                                </a:solidFill>
                                <a:latin typeface="Cambria Math" panose="02040503050406030204" pitchFamily="18" charset="0"/>
                                <a:cs typeface="Calibri" panose="020F0502020204030204" pitchFamily="34" charset="0"/>
                              </a:rPr>
                            </m:ctrlPr>
                          </m:accPr>
                          <m:e>
                            <m:r>
                              <a:rPr lang="de-CH" sz="2600" b="1" i="0" dirty="0">
                                <a:solidFill>
                                  <a:srgbClr val="1269B0"/>
                                </a:solidFill>
                                <a:latin typeface="Cambria Math" panose="02040503050406030204" pitchFamily="18" charset="0"/>
                                <a:cs typeface="Calibri" panose="020F0502020204030204" pitchFamily="34" charset="0"/>
                              </a:rPr>
                              <m:t>𝐍</m:t>
                            </m:r>
                          </m:e>
                        </m:acc>
                      </m:e>
                    </m:rad>
                  </m:oMath>
                </a14:m>
                <a:endParaRPr lang="de-DE" sz="2600" b="1" dirty="0">
                  <a:solidFill>
                    <a:srgbClr val="1269B0"/>
                  </a:solidFill>
                  <a:latin typeface="Calibri" panose="020F0502020204030204" pitchFamily="34" charset="0"/>
                  <a:cs typeface="Calibri" panose="020F0502020204030204" pitchFamily="34" charset="0"/>
                </a:endParaRPr>
              </a:p>
            </p:txBody>
          </p:sp>
        </mc:Choice>
        <mc:Fallback xmlns="">
          <p:sp>
            <p:nvSpPr>
              <p:cNvPr id="44" name="TextBox 43">
                <a:extLst>
                  <a:ext uri="{FF2B5EF4-FFF2-40B4-BE49-F238E27FC236}">
                    <a16:creationId xmlns:a16="http://schemas.microsoft.com/office/drawing/2014/main" id="{62C692C0-0E30-B64D-9D90-ECF5E5D06CCD}"/>
                  </a:ext>
                </a:extLst>
              </p:cNvPr>
              <p:cNvSpPr txBox="1">
                <a:spLocks noRot="1" noChangeAspect="1" noMove="1" noResize="1" noEditPoints="1" noAdjustHandles="1" noChangeArrowheads="1" noChangeShapeType="1" noTextEdit="1"/>
              </p:cNvSpPr>
              <p:nvPr/>
            </p:nvSpPr>
            <p:spPr>
              <a:xfrm>
                <a:off x="4814226" y="2280625"/>
                <a:ext cx="2514663" cy="793102"/>
              </a:xfrm>
              <a:prstGeom prst="rect">
                <a:avLst/>
              </a:prstGeom>
              <a:blipFill>
                <a:blip r:embed="rId4"/>
                <a:stretch>
                  <a:fillRect l="-1005"/>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73D74A1C-2AB4-A444-845B-69F9AFD32B48}"/>
                  </a:ext>
                </a:extLst>
              </p:cNvPr>
              <p:cNvSpPr txBox="1"/>
              <p:nvPr/>
            </p:nvSpPr>
            <p:spPr>
              <a:xfrm>
                <a:off x="2031488" y="3651104"/>
                <a:ext cx="335926"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de-CH" sz="1200" b="1" i="1" baseline="0" dirty="0" smtClean="0">
                              <a:solidFill>
                                <a:srgbClr val="1269B0"/>
                              </a:solidFill>
                              <a:latin typeface="Cambria Math" panose="02040503050406030204" pitchFamily="18" charset="0"/>
                              <a:cs typeface="Calibri" panose="020F0502020204030204" pitchFamily="34" charset="0"/>
                            </a:rPr>
                          </m:ctrlPr>
                        </m:accPr>
                        <m:e>
                          <m:r>
                            <a:rPr lang="de-CH" sz="1200" b="1" i="0" baseline="0" dirty="0" smtClean="0">
                              <a:solidFill>
                                <a:srgbClr val="1269B0"/>
                              </a:solidFill>
                              <a:latin typeface="Cambria Math" panose="02040503050406030204" pitchFamily="18" charset="0"/>
                              <a:cs typeface="Calibri" panose="020F0502020204030204" pitchFamily="34" charset="0"/>
                            </a:rPr>
                            <m:t>𝐍</m:t>
                          </m:r>
                        </m:e>
                      </m:acc>
                    </m:oMath>
                  </m:oMathPara>
                </a14:m>
                <a:endParaRPr lang="de-CH" sz="1200" b="1" baseline="0" dirty="0">
                  <a:solidFill>
                    <a:srgbClr val="1269B0"/>
                  </a:solidFill>
                  <a:latin typeface="Calibri" panose="020F0502020204030204" pitchFamily="34" charset="0"/>
                  <a:cs typeface="Calibri" panose="020F0502020204030204" pitchFamily="34" charset="0"/>
                </a:endParaRPr>
              </a:p>
            </p:txBody>
          </p:sp>
        </mc:Choice>
        <mc:Fallback>
          <p:sp>
            <p:nvSpPr>
              <p:cNvPr id="45" name="TextBox 44">
                <a:extLst>
                  <a:ext uri="{FF2B5EF4-FFF2-40B4-BE49-F238E27FC236}">
                    <a16:creationId xmlns:a16="http://schemas.microsoft.com/office/drawing/2014/main" id="{73D74A1C-2AB4-A444-845B-69F9AFD32B48}"/>
                  </a:ext>
                </a:extLst>
              </p:cNvPr>
              <p:cNvSpPr txBox="1">
                <a:spLocks noRot="1" noChangeAspect="1" noMove="1" noResize="1" noEditPoints="1" noAdjustHandles="1" noChangeArrowheads="1" noChangeShapeType="1" noTextEdit="1"/>
              </p:cNvSpPr>
              <p:nvPr/>
            </p:nvSpPr>
            <p:spPr>
              <a:xfrm>
                <a:off x="2031488" y="3651104"/>
                <a:ext cx="335926" cy="276999"/>
              </a:xfrm>
              <a:prstGeom prst="rect">
                <a:avLst/>
              </a:prstGeom>
              <a:blipFill>
                <a:blip r:embed="rId5"/>
                <a:stretch>
                  <a:fillRect/>
                </a:stretch>
              </a:blipFill>
            </p:spPr>
            <p:txBody>
              <a:bodyPr/>
              <a:lstStyle/>
              <a:p>
                <a:r>
                  <a:rPr lang="en-US">
                    <a:noFill/>
                  </a:rPr>
                  <a:t> </a:t>
                </a:r>
              </a:p>
            </p:txBody>
          </p:sp>
        </mc:Fallback>
      </mc:AlternateContent>
      <p:sp>
        <p:nvSpPr>
          <p:cNvPr id="46" name="Content Placeholder 4">
            <a:extLst>
              <a:ext uri="{FF2B5EF4-FFF2-40B4-BE49-F238E27FC236}">
                <a16:creationId xmlns:a16="http://schemas.microsoft.com/office/drawing/2014/main" id="{E0070B96-FA1F-0244-9D57-70856F35739C}"/>
              </a:ext>
            </a:extLst>
          </p:cNvPr>
          <p:cNvSpPr txBox="1">
            <a:spLocks/>
          </p:cNvSpPr>
          <p:nvPr/>
        </p:nvSpPr>
        <p:spPr>
          <a:xfrm>
            <a:off x="4075038" y="1409573"/>
            <a:ext cx="4169370" cy="50405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rgbClr val="1269B0"/>
                </a:solidFill>
              </a:rPr>
              <a:t>Signal-to-noise ratio (SNR)</a:t>
            </a:r>
          </a:p>
        </p:txBody>
      </p:sp>
      <p:sp>
        <p:nvSpPr>
          <p:cNvPr id="47" name="TextBox 46">
            <a:extLst>
              <a:ext uri="{FF2B5EF4-FFF2-40B4-BE49-F238E27FC236}">
                <a16:creationId xmlns:a16="http://schemas.microsoft.com/office/drawing/2014/main" id="{2E09375F-41FD-8E49-8101-6871ECEAB1CB}"/>
              </a:ext>
            </a:extLst>
          </p:cNvPr>
          <p:cNvSpPr txBox="1"/>
          <p:nvPr/>
        </p:nvSpPr>
        <p:spPr>
          <a:xfrm>
            <a:off x="4770208" y="5657776"/>
            <a:ext cx="4122272" cy="646331"/>
          </a:xfrm>
          <a:prstGeom prst="rect">
            <a:avLst/>
          </a:prstGeom>
          <a:noFill/>
        </p:spPr>
        <p:txBody>
          <a:bodyPr wrap="square" rtlCol="0">
            <a:spAutoFit/>
          </a:bodyPr>
          <a:lstStyle/>
          <a:p>
            <a:r>
              <a:rPr lang="en-US" sz="1200" b="0" baseline="0" dirty="0" err="1">
                <a:solidFill>
                  <a:srgbClr val="1269B0"/>
                </a:solidFill>
                <a:latin typeface="Times New Roman" panose="02020603050405020304" pitchFamily="18" charset="0"/>
                <a:cs typeface="Times New Roman" panose="02020603050405020304" pitchFamily="18" charset="0"/>
              </a:rPr>
              <a:t>R</a:t>
            </a:r>
            <a:r>
              <a:rPr lang="en-US" sz="1200" b="0" baseline="-25000" dirty="0" err="1">
                <a:solidFill>
                  <a:srgbClr val="1269B0"/>
                </a:solidFill>
                <a:latin typeface="Times New Roman" panose="02020603050405020304" pitchFamily="18" charset="0"/>
                <a:cs typeface="Times New Roman" panose="02020603050405020304" pitchFamily="18" charset="0"/>
              </a:rPr>
              <a:t>coll</a:t>
            </a:r>
            <a:r>
              <a:rPr lang="en-US" sz="1200" baseline="0" dirty="0">
                <a:solidFill>
                  <a:srgbClr val="1269B0"/>
                </a:solidFill>
                <a:latin typeface="Calibri" panose="020F0502020204030204" pitchFamily="34" charset="0"/>
              </a:rPr>
              <a:t> (see above), </a:t>
            </a:r>
            <a:r>
              <a:rPr lang="en-US" sz="1200" b="0" baseline="0" dirty="0" err="1">
                <a:solidFill>
                  <a:srgbClr val="1269B0"/>
                </a:solidFill>
                <a:latin typeface="Times New Roman" panose="02020603050405020304" pitchFamily="18" charset="0"/>
                <a:cs typeface="Times New Roman" panose="02020603050405020304" pitchFamily="18" charset="0"/>
              </a:rPr>
              <a:t>R</a:t>
            </a:r>
            <a:r>
              <a:rPr lang="en-US" sz="1200" b="0" baseline="-25000" dirty="0" err="1">
                <a:solidFill>
                  <a:srgbClr val="1269B0"/>
                </a:solidFill>
                <a:latin typeface="Times New Roman" panose="02020603050405020304" pitchFamily="18" charset="0"/>
                <a:cs typeface="Times New Roman" panose="02020603050405020304" pitchFamily="18" charset="0"/>
              </a:rPr>
              <a:t>cdetect</a:t>
            </a:r>
            <a:r>
              <a:rPr lang="en-US" sz="1200" baseline="0" dirty="0">
                <a:solidFill>
                  <a:srgbClr val="1269B0"/>
                </a:solidFill>
                <a:latin typeface="Calibri" panose="020F0502020204030204" pitchFamily="34" charset="0"/>
              </a:rPr>
              <a:t> reflect uncertainty in </a:t>
            </a:r>
            <a:br>
              <a:rPr lang="en-US" sz="1200" baseline="0" dirty="0">
                <a:solidFill>
                  <a:srgbClr val="1269B0"/>
                </a:solidFill>
                <a:latin typeface="Calibri" panose="020F0502020204030204" pitchFamily="34" charset="0"/>
              </a:rPr>
            </a:br>
            <a:r>
              <a:rPr lang="en-US" sz="1200" baseline="0" dirty="0">
                <a:solidFill>
                  <a:srgbClr val="1269B0"/>
                </a:solidFill>
                <a:latin typeface="Calibri" panose="020F0502020204030204" pitchFamily="34" charset="0"/>
              </a:rPr>
              <a:t>measurement location of scintillation event </a:t>
            </a:r>
            <a:br>
              <a:rPr lang="en-US" sz="1200" baseline="0" dirty="0">
                <a:solidFill>
                  <a:srgbClr val="1269B0"/>
                </a:solidFill>
                <a:latin typeface="Calibri" panose="020F0502020204030204" pitchFamily="34" charset="0"/>
              </a:rPr>
            </a:br>
            <a:r>
              <a:rPr lang="en-US" sz="1200" baseline="0" dirty="0">
                <a:solidFill>
                  <a:srgbClr val="1269B0"/>
                </a:solidFill>
                <a:latin typeface="Calibri" panose="020F0502020204030204" pitchFamily="34" charset="0"/>
              </a:rPr>
              <a:t>(depth of interaction DOI error; error in PMT estimation)</a:t>
            </a:r>
            <a:endParaRPr lang="de-CH" sz="1200" baseline="0" dirty="0">
              <a:solidFill>
                <a:srgbClr val="1269B0"/>
              </a:solidFill>
              <a:latin typeface="Calibri" panose="020F0502020204030204" pitchFamily="34" charset="0"/>
            </a:endParaRPr>
          </a:p>
        </p:txBody>
      </p:sp>
      <p:sp>
        <p:nvSpPr>
          <p:cNvPr id="49" name="TextBox 48">
            <a:extLst>
              <a:ext uri="{FF2B5EF4-FFF2-40B4-BE49-F238E27FC236}">
                <a16:creationId xmlns:a16="http://schemas.microsoft.com/office/drawing/2014/main" id="{28755F90-EE62-C743-A4F8-DFCEBE7FAA63}"/>
              </a:ext>
            </a:extLst>
          </p:cNvPr>
          <p:cNvSpPr txBox="1"/>
          <p:nvPr/>
        </p:nvSpPr>
        <p:spPr>
          <a:xfrm>
            <a:off x="3165931" y="4325094"/>
            <a:ext cx="279244" cy="369332"/>
          </a:xfrm>
          <a:prstGeom prst="rect">
            <a:avLst/>
          </a:prstGeom>
          <a:noFill/>
        </p:spPr>
        <p:txBody>
          <a:bodyPr wrap="none" rtlCol="0">
            <a:spAutoFit/>
          </a:bodyPr>
          <a:lstStyle/>
          <a:p>
            <a:r>
              <a:rPr lang="de-CH" b="1" baseline="0" dirty="0">
                <a:solidFill>
                  <a:srgbClr val="1269B0"/>
                </a:solidFill>
                <a:latin typeface="Symbol" panose="05050102010706020507" pitchFamily="18" charset="2"/>
              </a:rPr>
              <a:t>g</a:t>
            </a:r>
          </a:p>
        </p:txBody>
      </p:sp>
      <p:grpSp>
        <p:nvGrpSpPr>
          <p:cNvPr id="6" name="Group 5">
            <a:extLst>
              <a:ext uri="{FF2B5EF4-FFF2-40B4-BE49-F238E27FC236}">
                <a16:creationId xmlns:a16="http://schemas.microsoft.com/office/drawing/2014/main" id="{8F1EC824-5A01-C947-9470-834992C77214}"/>
              </a:ext>
            </a:extLst>
          </p:cNvPr>
          <p:cNvGrpSpPr/>
          <p:nvPr/>
        </p:nvGrpSpPr>
        <p:grpSpPr>
          <a:xfrm>
            <a:off x="654359" y="4646495"/>
            <a:ext cx="3540993" cy="1765367"/>
            <a:chOff x="1040569" y="4617088"/>
            <a:chExt cx="2523744" cy="1258216"/>
          </a:xfrm>
        </p:grpSpPr>
        <p:grpSp>
          <p:nvGrpSpPr>
            <p:cNvPr id="50" name="Group 49">
              <a:extLst>
                <a:ext uri="{FF2B5EF4-FFF2-40B4-BE49-F238E27FC236}">
                  <a16:creationId xmlns:a16="http://schemas.microsoft.com/office/drawing/2014/main" id="{53EB2F03-6FB1-5344-8523-233A30BEAFFA}"/>
                </a:ext>
              </a:extLst>
            </p:cNvPr>
            <p:cNvGrpSpPr/>
            <p:nvPr/>
          </p:nvGrpSpPr>
          <p:grpSpPr>
            <a:xfrm>
              <a:off x="1219441" y="4617088"/>
              <a:ext cx="2212885" cy="980237"/>
              <a:chOff x="6197475" y="5347411"/>
              <a:chExt cx="2112592" cy="1243584"/>
            </a:xfrm>
          </p:grpSpPr>
          <p:sp>
            <p:nvSpPr>
              <p:cNvPr id="51" name="Rectangle 50">
                <a:extLst>
                  <a:ext uri="{FF2B5EF4-FFF2-40B4-BE49-F238E27FC236}">
                    <a16:creationId xmlns:a16="http://schemas.microsoft.com/office/drawing/2014/main" id="{39469F73-B2D6-E44C-B182-93694A5FCBDC}"/>
                  </a:ext>
                </a:extLst>
              </p:cNvPr>
              <p:cNvSpPr/>
              <p:nvPr/>
            </p:nvSpPr>
            <p:spPr bwMode="auto">
              <a:xfrm>
                <a:off x="6232550" y="5522976"/>
                <a:ext cx="2077517" cy="943661"/>
              </a:xfrm>
              <a:prstGeom prst="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dirty="0">
                  <a:ln>
                    <a:noFill/>
                  </a:ln>
                  <a:solidFill>
                    <a:srgbClr val="1269B0"/>
                  </a:solidFill>
                  <a:effectLst/>
                  <a:latin typeface="Calibri" panose="020F050202020403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id="{CEF80DFA-4F9E-CD41-83CD-2ABF40AE66A2}"/>
                  </a:ext>
                </a:extLst>
              </p:cNvPr>
              <p:cNvCxnSpPr/>
              <p:nvPr/>
            </p:nvCxnSpPr>
            <p:spPr bwMode="auto">
              <a:xfrm flipH="1">
                <a:off x="6942125" y="5347411"/>
                <a:ext cx="811987" cy="1243584"/>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53" name="TextBox 52">
                <a:extLst>
                  <a:ext uri="{FF2B5EF4-FFF2-40B4-BE49-F238E27FC236}">
                    <a16:creationId xmlns:a16="http://schemas.microsoft.com/office/drawing/2014/main" id="{BF028B97-51AD-EE4F-99DA-5ECF17FB9483}"/>
                  </a:ext>
                </a:extLst>
              </p:cNvPr>
              <p:cNvSpPr txBox="1"/>
              <p:nvPr/>
            </p:nvSpPr>
            <p:spPr>
              <a:xfrm>
                <a:off x="6197475" y="5502063"/>
                <a:ext cx="457708" cy="278292"/>
              </a:xfrm>
              <a:prstGeom prst="rect">
                <a:avLst/>
              </a:prstGeom>
              <a:noFill/>
            </p:spPr>
            <p:txBody>
              <a:bodyPr wrap="none" rtlCol="0">
                <a:spAutoFit/>
              </a:bodyPr>
              <a:lstStyle/>
              <a:p>
                <a:r>
                  <a:rPr lang="de-CH" sz="1400" b="1" baseline="0" dirty="0" err="1">
                    <a:solidFill>
                      <a:srgbClr val="1269B0"/>
                    </a:solidFill>
                    <a:latin typeface="Calibri" panose="020F0502020204030204" pitchFamily="34" charset="0"/>
                    <a:cs typeface="Calibri" panose="020F0502020204030204" pitchFamily="34" charset="0"/>
                  </a:rPr>
                  <a:t>crystal</a:t>
                </a:r>
                <a:endParaRPr lang="de-CH" sz="1400" b="1" baseline="0" dirty="0">
                  <a:solidFill>
                    <a:srgbClr val="1269B0"/>
                  </a:solidFill>
                  <a:latin typeface="Calibri" panose="020F0502020204030204" pitchFamily="34" charset="0"/>
                  <a:cs typeface="Calibri" panose="020F0502020204030204" pitchFamily="34" charset="0"/>
                </a:endParaRPr>
              </a:p>
            </p:txBody>
          </p:sp>
          <p:cxnSp>
            <p:nvCxnSpPr>
              <p:cNvPr id="54" name="Straight Arrow Connector 53">
                <a:extLst>
                  <a:ext uri="{FF2B5EF4-FFF2-40B4-BE49-F238E27FC236}">
                    <a16:creationId xmlns:a16="http://schemas.microsoft.com/office/drawing/2014/main" id="{4594A068-2EA9-F042-950F-63D5375C0D0D}"/>
                  </a:ext>
                </a:extLst>
              </p:cNvPr>
              <p:cNvCxnSpPr/>
              <p:nvPr/>
            </p:nvCxnSpPr>
            <p:spPr bwMode="auto">
              <a:xfrm>
                <a:off x="7161576" y="5522976"/>
                <a:ext cx="0" cy="738835"/>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cxnSp>
            <p:nvCxnSpPr>
              <p:cNvPr id="55" name="Straight Connector 54">
                <a:extLst>
                  <a:ext uri="{FF2B5EF4-FFF2-40B4-BE49-F238E27FC236}">
                    <a16:creationId xmlns:a16="http://schemas.microsoft.com/office/drawing/2014/main" id="{9979BDEC-E841-5346-855B-4F457360CCF8}"/>
                  </a:ext>
                </a:extLst>
              </p:cNvPr>
              <p:cNvCxnSpPr/>
              <p:nvPr/>
            </p:nvCxnSpPr>
            <p:spPr bwMode="auto">
              <a:xfrm>
                <a:off x="6986011" y="6261811"/>
                <a:ext cx="35112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6" name="TextBox 55">
                <a:extLst>
                  <a:ext uri="{FF2B5EF4-FFF2-40B4-BE49-F238E27FC236}">
                    <a16:creationId xmlns:a16="http://schemas.microsoft.com/office/drawing/2014/main" id="{861EB218-6FCD-414B-BBAD-A2B01DC0091A}"/>
                  </a:ext>
                </a:extLst>
              </p:cNvPr>
              <p:cNvSpPr txBox="1"/>
              <p:nvPr/>
            </p:nvSpPr>
            <p:spPr>
              <a:xfrm>
                <a:off x="6731774" y="5723116"/>
                <a:ext cx="345975" cy="306120"/>
              </a:xfrm>
              <a:prstGeom prst="rect">
                <a:avLst/>
              </a:prstGeom>
              <a:noFill/>
            </p:spPr>
            <p:txBody>
              <a:bodyPr wrap="none" rtlCol="0">
                <a:spAutoFit/>
              </a:bodyPr>
              <a:lstStyle/>
              <a:p>
                <a:r>
                  <a:rPr lang="de-CH" sz="1600" b="1" baseline="0" dirty="0">
                    <a:solidFill>
                      <a:srgbClr val="1269B0"/>
                    </a:solidFill>
                    <a:latin typeface="Calibri" panose="020F0502020204030204" pitchFamily="34" charset="0"/>
                    <a:cs typeface="Calibri" panose="020F0502020204030204" pitchFamily="34" charset="0"/>
                  </a:rPr>
                  <a:t>DOI</a:t>
                </a:r>
              </a:p>
            </p:txBody>
          </p:sp>
        </p:grpSp>
        <p:sp>
          <p:nvSpPr>
            <p:cNvPr id="57" name="Rectangle 56">
              <a:extLst>
                <a:ext uri="{FF2B5EF4-FFF2-40B4-BE49-F238E27FC236}">
                  <a16:creationId xmlns:a16="http://schemas.microsoft.com/office/drawing/2014/main" id="{A9BEA4A0-D002-2040-AED4-CA5B57D07DE4}"/>
                </a:ext>
              </a:extLst>
            </p:cNvPr>
            <p:cNvSpPr/>
            <p:nvPr/>
          </p:nvSpPr>
          <p:spPr bwMode="auto">
            <a:xfrm>
              <a:off x="1256366" y="5529993"/>
              <a:ext cx="709575" cy="321869"/>
            </a:xfrm>
            <a:prstGeom prst="rect">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1269B0"/>
                </a:solidFill>
                <a:effectLst/>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6DED4EBA-9B9D-8C40-A73A-26215151CFB5}"/>
                </a:ext>
              </a:extLst>
            </p:cNvPr>
            <p:cNvSpPr/>
            <p:nvPr/>
          </p:nvSpPr>
          <p:spPr bwMode="auto">
            <a:xfrm>
              <a:off x="1985299" y="5533164"/>
              <a:ext cx="709575" cy="321869"/>
            </a:xfrm>
            <a:prstGeom prst="rect">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1269B0"/>
                </a:solidFill>
                <a:effectLst/>
                <a:latin typeface="Calibri" panose="020F0502020204030204" pitchFamily="34" charset="0"/>
                <a:cs typeface="Calibri" panose="020F0502020204030204" pitchFamily="34" charset="0"/>
              </a:endParaRPr>
            </a:p>
          </p:txBody>
        </p:sp>
        <p:sp>
          <p:nvSpPr>
            <p:cNvPr id="59" name="Rectangle 58">
              <a:extLst>
                <a:ext uri="{FF2B5EF4-FFF2-40B4-BE49-F238E27FC236}">
                  <a16:creationId xmlns:a16="http://schemas.microsoft.com/office/drawing/2014/main" id="{1858C588-1693-FC4C-AC76-FB88B23F83BE}"/>
                </a:ext>
              </a:extLst>
            </p:cNvPr>
            <p:cNvSpPr/>
            <p:nvPr/>
          </p:nvSpPr>
          <p:spPr bwMode="auto">
            <a:xfrm>
              <a:off x="2722752" y="5533164"/>
              <a:ext cx="709575" cy="321869"/>
            </a:xfrm>
            <a:prstGeom prst="rect">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1269B0"/>
                </a:solidFill>
                <a:effectLst/>
                <a:latin typeface="Calibri" panose="020F0502020204030204" pitchFamily="34" charset="0"/>
                <a:cs typeface="Calibri" panose="020F0502020204030204" pitchFamily="34" charset="0"/>
              </a:endParaRPr>
            </a:p>
          </p:txBody>
        </p:sp>
        <p:sp>
          <p:nvSpPr>
            <p:cNvPr id="60" name="Freeform 59">
              <a:extLst>
                <a:ext uri="{FF2B5EF4-FFF2-40B4-BE49-F238E27FC236}">
                  <a16:creationId xmlns:a16="http://schemas.microsoft.com/office/drawing/2014/main" id="{E5F2ED3B-1931-774C-BB84-FFF49373CD65}"/>
                </a:ext>
              </a:extLst>
            </p:cNvPr>
            <p:cNvSpPr/>
            <p:nvPr/>
          </p:nvSpPr>
          <p:spPr bwMode="auto">
            <a:xfrm>
              <a:off x="1040569" y="5670478"/>
              <a:ext cx="2523744" cy="204826"/>
            </a:xfrm>
            <a:custGeom>
              <a:avLst/>
              <a:gdLst>
                <a:gd name="connsiteX0" fmla="*/ 36576 w 2523744"/>
                <a:gd name="connsiteY0" fmla="*/ 160935 h 204826"/>
                <a:gd name="connsiteX1" fmla="*/ 36576 w 2523744"/>
                <a:gd name="connsiteY1" fmla="*/ 160935 h 204826"/>
                <a:gd name="connsiteX2" fmla="*/ 380390 w 2523744"/>
                <a:gd name="connsiteY2" fmla="*/ 0 h 204826"/>
                <a:gd name="connsiteX3" fmla="*/ 621792 w 2523744"/>
                <a:gd name="connsiteY3" fmla="*/ 146304 h 204826"/>
                <a:gd name="connsiteX4" fmla="*/ 687628 w 2523744"/>
                <a:gd name="connsiteY4" fmla="*/ 102413 h 204826"/>
                <a:gd name="connsiteX5" fmla="*/ 833932 w 2523744"/>
                <a:gd name="connsiteY5" fmla="*/ 204826 h 204826"/>
                <a:gd name="connsiteX6" fmla="*/ 1075334 w 2523744"/>
                <a:gd name="connsiteY6" fmla="*/ 58522 h 204826"/>
                <a:gd name="connsiteX7" fmla="*/ 1207008 w 2523744"/>
                <a:gd name="connsiteY7" fmla="*/ 117043 h 204826"/>
                <a:gd name="connsiteX8" fmla="*/ 1338681 w 2523744"/>
                <a:gd name="connsiteY8" fmla="*/ 51207 h 204826"/>
                <a:gd name="connsiteX9" fmla="*/ 1528876 w 2523744"/>
                <a:gd name="connsiteY9" fmla="*/ 153619 h 204826"/>
                <a:gd name="connsiteX10" fmla="*/ 1741017 w 2523744"/>
                <a:gd name="connsiteY10" fmla="*/ 124359 h 204826"/>
                <a:gd name="connsiteX11" fmla="*/ 1865376 w 2523744"/>
                <a:gd name="connsiteY11" fmla="*/ 109728 h 204826"/>
                <a:gd name="connsiteX12" fmla="*/ 1894636 w 2523744"/>
                <a:gd name="connsiteY12" fmla="*/ 168250 h 204826"/>
                <a:gd name="connsiteX13" fmla="*/ 1901952 w 2523744"/>
                <a:gd name="connsiteY13" fmla="*/ 190195 h 204826"/>
                <a:gd name="connsiteX14" fmla="*/ 2062886 w 2523744"/>
                <a:gd name="connsiteY14" fmla="*/ 58522 h 204826"/>
                <a:gd name="connsiteX15" fmla="*/ 2209190 w 2523744"/>
                <a:gd name="connsiteY15" fmla="*/ 65837 h 204826"/>
                <a:gd name="connsiteX16" fmla="*/ 2260396 w 2523744"/>
                <a:gd name="connsiteY16" fmla="*/ 0 h 204826"/>
                <a:gd name="connsiteX17" fmla="*/ 2362809 w 2523744"/>
                <a:gd name="connsiteY17" fmla="*/ 153619 h 204826"/>
                <a:gd name="connsiteX18" fmla="*/ 2516428 w 2523744"/>
                <a:gd name="connsiteY18" fmla="*/ 138989 h 204826"/>
                <a:gd name="connsiteX19" fmla="*/ 2523744 w 2523744"/>
                <a:gd name="connsiteY19" fmla="*/ 197511 h 204826"/>
                <a:gd name="connsiteX20" fmla="*/ 0 w 2523744"/>
                <a:gd name="connsiteY20" fmla="*/ 197511 h 204826"/>
                <a:gd name="connsiteX21" fmla="*/ 36576 w 2523744"/>
                <a:gd name="connsiteY21" fmla="*/ 160935 h 20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23744" h="204826">
                  <a:moveTo>
                    <a:pt x="36576" y="160935"/>
                  </a:moveTo>
                  <a:lnTo>
                    <a:pt x="36576" y="160935"/>
                  </a:lnTo>
                  <a:lnTo>
                    <a:pt x="380390" y="0"/>
                  </a:lnTo>
                  <a:lnTo>
                    <a:pt x="621792" y="146304"/>
                  </a:lnTo>
                  <a:lnTo>
                    <a:pt x="687628" y="102413"/>
                  </a:lnTo>
                  <a:lnTo>
                    <a:pt x="833932" y="204826"/>
                  </a:lnTo>
                  <a:lnTo>
                    <a:pt x="1075334" y="58522"/>
                  </a:lnTo>
                  <a:lnTo>
                    <a:pt x="1207008" y="117043"/>
                  </a:lnTo>
                  <a:lnTo>
                    <a:pt x="1338681" y="51207"/>
                  </a:lnTo>
                  <a:lnTo>
                    <a:pt x="1528876" y="153619"/>
                  </a:lnTo>
                  <a:lnTo>
                    <a:pt x="1741017" y="124359"/>
                  </a:lnTo>
                  <a:lnTo>
                    <a:pt x="1865376" y="109728"/>
                  </a:lnTo>
                  <a:cubicBezTo>
                    <a:pt x="1875129" y="129235"/>
                    <a:pt x="1885611" y="148395"/>
                    <a:pt x="1894636" y="168250"/>
                  </a:cubicBezTo>
                  <a:cubicBezTo>
                    <a:pt x="1897827" y="175270"/>
                    <a:pt x="1901952" y="190195"/>
                    <a:pt x="1901952" y="190195"/>
                  </a:cubicBezTo>
                  <a:lnTo>
                    <a:pt x="2062886" y="58522"/>
                  </a:lnTo>
                  <a:lnTo>
                    <a:pt x="2209190" y="65837"/>
                  </a:lnTo>
                  <a:lnTo>
                    <a:pt x="2260396" y="0"/>
                  </a:lnTo>
                  <a:lnTo>
                    <a:pt x="2362809" y="153619"/>
                  </a:lnTo>
                  <a:lnTo>
                    <a:pt x="2516428" y="138989"/>
                  </a:lnTo>
                  <a:lnTo>
                    <a:pt x="2523744" y="197511"/>
                  </a:lnTo>
                  <a:lnTo>
                    <a:pt x="0" y="197511"/>
                  </a:lnTo>
                  <a:lnTo>
                    <a:pt x="36576" y="160935"/>
                  </a:lnTo>
                  <a:close/>
                </a:path>
              </a:pathLst>
            </a:cu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a:ln>
                  <a:noFill/>
                </a:ln>
                <a:solidFill>
                  <a:srgbClr val="1269B0"/>
                </a:solidFill>
                <a:effectLst/>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97238546-FE46-204E-95D0-431DA6108250}"/>
                </a:ext>
              </a:extLst>
            </p:cNvPr>
            <p:cNvSpPr txBox="1"/>
            <p:nvPr/>
          </p:nvSpPr>
          <p:spPr>
            <a:xfrm>
              <a:off x="1502786" y="5513666"/>
              <a:ext cx="374967" cy="219359"/>
            </a:xfrm>
            <a:prstGeom prst="rect">
              <a:avLst/>
            </a:prstGeom>
            <a:noFill/>
          </p:spPr>
          <p:txBody>
            <a:bodyPr wrap="none" rtlCol="0">
              <a:spAutoFit/>
            </a:bodyPr>
            <a:lstStyle/>
            <a:p>
              <a:r>
                <a:rPr lang="de-CH" sz="1400" b="1" baseline="0">
                  <a:solidFill>
                    <a:srgbClr val="1269B0"/>
                  </a:solidFill>
                  <a:latin typeface="Calibri" panose="020F0502020204030204" pitchFamily="34" charset="0"/>
                  <a:cs typeface="Calibri" panose="020F0502020204030204" pitchFamily="34" charset="0"/>
                </a:rPr>
                <a:t>PMT</a:t>
              </a:r>
              <a:endParaRPr lang="de-CH" sz="1400" b="1" baseline="0" dirty="0">
                <a:solidFill>
                  <a:srgbClr val="1269B0"/>
                </a:solidFill>
                <a:latin typeface="Calibri" panose="020F0502020204030204" pitchFamily="34" charset="0"/>
                <a:cs typeface="Calibri" panose="020F0502020204030204" pitchFamily="34" charset="0"/>
              </a:endParaRPr>
            </a:p>
          </p:txBody>
        </p:sp>
      </p:grpSp>
      <p:sp>
        <p:nvSpPr>
          <p:cNvPr id="62" name="Content Placeholder 4">
            <a:extLst>
              <a:ext uri="{FF2B5EF4-FFF2-40B4-BE49-F238E27FC236}">
                <a16:creationId xmlns:a16="http://schemas.microsoft.com/office/drawing/2014/main" id="{FB219773-CB1C-8341-A4DC-586022C7869B}"/>
              </a:ext>
            </a:extLst>
          </p:cNvPr>
          <p:cNvSpPr txBox="1">
            <a:spLocks/>
          </p:cNvSpPr>
          <p:nvPr/>
        </p:nvSpPr>
        <p:spPr>
          <a:xfrm>
            <a:off x="323850" y="4202712"/>
            <a:ext cx="3528070" cy="50405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rgbClr val="1269B0"/>
                </a:solidFill>
              </a:rPr>
              <a:t>Spatial resolution</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F7EC574-61C7-A94A-A712-DEC8EFAF9EE2}"/>
                  </a:ext>
                </a:extLst>
              </p:cNvPr>
              <p:cNvSpPr txBox="1"/>
              <p:nvPr/>
            </p:nvSpPr>
            <p:spPr>
              <a:xfrm>
                <a:off x="4629312" y="4340725"/>
                <a:ext cx="3137205" cy="906530"/>
              </a:xfrm>
              <a:prstGeom prst="rect">
                <a:avLst/>
              </a:prstGeom>
              <a:noFill/>
            </p:spPr>
            <p:txBody>
              <a:bodyPr wrap="none" rtlCol="0">
                <a:spAutoFit/>
              </a:bodyPr>
              <a:lstStyle/>
              <a:p>
                <a14:m>
                  <m:oMath xmlns:m="http://schemas.openxmlformats.org/officeDocument/2006/math">
                    <m:r>
                      <a:rPr lang="de-CH" sz="2600" b="1" i="0" smtClean="0">
                        <a:solidFill>
                          <a:srgbClr val="1269B0"/>
                        </a:solidFill>
                        <a:latin typeface="Cambria Math" panose="02040503050406030204" pitchFamily="18" charset="0"/>
                        <a:cs typeface="Calibri" panose="020F0502020204030204" pitchFamily="34" charset="0"/>
                      </a:rPr>
                      <m:t>𝐑</m:t>
                    </m:r>
                    <m:r>
                      <a:rPr lang="de-CH" sz="2600" b="1" i="0" smtClean="0">
                        <a:solidFill>
                          <a:srgbClr val="1269B0"/>
                        </a:solidFill>
                        <a:latin typeface="Cambria Math" panose="02040503050406030204" pitchFamily="18" charset="0"/>
                        <a:cs typeface="Calibri" panose="020F0502020204030204" pitchFamily="34" charset="0"/>
                      </a:rPr>
                      <m:t>=</m:t>
                    </m:r>
                  </m:oMath>
                </a14:m>
                <a:r>
                  <a:rPr lang="de-CH" sz="2600" b="1" dirty="0">
                    <a:solidFill>
                      <a:srgbClr val="1269B0"/>
                    </a:solidFill>
                    <a:cs typeface="Calibri" panose="020F0502020204030204" pitchFamily="34" charset="0"/>
                  </a:rPr>
                  <a:t> </a:t>
                </a:r>
                <a14:m>
                  <m:oMath xmlns:m="http://schemas.openxmlformats.org/officeDocument/2006/math">
                    <m:rad>
                      <m:radPr>
                        <m:degHide m:val="on"/>
                        <m:ctrlPr>
                          <a:rPr lang="de-CH" sz="2600" b="1" i="1">
                            <a:solidFill>
                              <a:srgbClr val="1269B0"/>
                            </a:solidFill>
                            <a:latin typeface="Cambria Math" panose="02040503050406030204" pitchFamily="18" charset="0"/>
                            <a:cs typeface="Calibri" panose="020F0502020204030204" pitchFamily="34" charset="0"/>
                          </a:rPr>
                        </m:ctrlPr>
                      </m:radPr>
                      <m:deg/>
                      <m:e>
                        <m:sSubSup>
                          <m:sSubSupPr>
                            <m:ctrlPr>
                              <a:rPr lang="de-CH" sz="2600" b="1" i="1" smtClean="0">
                                <a:solidFill>
                                  <a:srgbClr val="1269B0"/>
                                </a:solidFill>
                                <a:latin typeface="Cambria Math" panose="02040503050406030204" pitchFamily="18" charset="0"/>
                                <a:cs typeface="Calibri" panose="020F0502020204030204" pitchFamily="34" charset="0"/>
                              </a:rPr>
                            </m:ctrlPr>
                          </m:sSubSupPr>
                          <m:e>
                            <m:r>
                              <a:rPr lang="de-CH" sz="2600" b="1" i="0" smtClean="0">
                                <a:solidFill>
                                  <a:srgbClr val="1269B0"/>
                                </a:solidFill>
                                <a:latin typeface="Cambria Math" panose="02040503050406030204" pitchFamily="18" charset="0"/>
                                <a:cs typeface="Calibri" panose="020F0502020204030204" pitchFamily="34" charset="0"/>
                              </a:rPr>
                              <m:t>𝐑</m:t>
                            </m:r>
                          </m:e>
                          <m:sub>
                            <m:r>
                              <a:rPr lang="de-CH" sz="2600" b="1" i="0" smtClean="0">
                                <a:solidFill>
                                  <a:srgbClr val="1269B0"/>
                                </a:solidFill>
                                <a:latin typeface="Cambria Math" panose="02040503050406030204" pitchFamily="18" charset="0"/>
                                <a:cs typeface="Calibri" panose="020F0502020204030204" pitchFamily="34" charset="0"/>
                              </a:rPr>
                              <m:t>𝐝𝐞𝐭𝐞𝐜𝐭</m:t>
                            </m:r>
                          </m:sub>
                          <m:sup>
                            <m:r>
                              <a:rPr lang="de-CH" sz="2600" b="1" i="0" smtClean="0">
                                <a:solidFill>
                                  <a:srgbClr val="1269B0"/>
                                </a:solidFill>
                                <a:latin typeface="Cambria Math" panose="02040503050406030204" pitchFamily="18" charset="0"/>
                                <a:cs typeface="Calibri" panose="020F0502020204030204" pitchFamily="34" charset="0"/>
                              </a:rPr>
                              <m:t>𝟐</m:t>
                            </m:r>
                          </m:sup>
                        </m:sSubSup>
                        <m:r>
                          <a:rPr lang="de-CH" sz="2600" b="1" i="0" smtClean="0">
                            <a:solidFill>
                              <a:srgbClr val="1269B0"/>
                            </a:solidFill>
                            <a:latin typeface="Cambria Math" panose="02040503050406030204" pitchFamily="18" charset="0"/>
                            <a:cs typeface="Calibri" panose="020F0502020204030204" pitchFamily="34" charset="0"/>
                          </a:rPr>
                          <m:t>+</m:t>
                        </m:r>
                        <m:sSubSup>
                          <m:sSubSupPr>
                            <m:ctrlPr>
                              <a:rPr lang="de-CH" sz="2600" b="1" i="1">
                                <a:solidFill>
                                  <a:srgbClr val="1269B0"/>
                                </a:solidFill>
                                <a:latin typeface="Cambria Math" panose="02040503050406030204" pitchFamily="18" charset="0"/>
                                <a:cs typeface="Calibri" panose="020F0502020204030204" pitchFamily="34" charset="0"/>
                              </a:rPr>
                            </m:ctrlPr>
                          </m:sSubSupPr>
                          <m:e>
                            <m:r>
                              <a:rPr lang="de-CH" sz="2600" b="1">
                                <a:solidFill>
                                  <a:srgbClr val="1269B0"/>
                                </a:solidFill>
                                <a:latin typeface="Cambria Math" panose="02040503050406030204" pitchFamily="18" charset="0"/>
                                <a:cs typeface="Calibri" panose="020F0502020204030204" pitchFamily="34" charset="0"/>
                              </a:rPr>
                              <m:t>𝐑</m:t>
                            </m:r>
                          </m:e>
                          <m:sub>
                            <m:r>
                              <a:rPr lang="de-CH" sz="2600" b="1">
                                <a:solidFill>
                                  <a:srgbClr val="1269B0"/>
                                </a:solidFill>
                                <a:latin typeface="Cambria Math" panose="02040503050406030204" pitchFamily="18" charset="0"/>
                                <a:cs typeface="Calibri" panose="020F0502020204030204" pitchFamily="34" charset="0"/>
                              </a:rPr>
                              <m:t>𝐜</m:t>
                            </m:r>
                            <m:r>
                              <a:rPr lang="de-CH" sz="2600" b="1" i="0" smtClean="0">
                                <a:solidFill>
                                  <a:srgbClr val="1269B0"/>
                                </a:solidFill>
                                <a:latin typeface="Cambria Math" panose="02040503050406030204" pitchFamily="18" charset="0"/>
                                <a:cs typeface="Calibri" panose="020F0502020204030204" pitchFamily="34" charset="0"/>
                              </a:rPr>
                              <m:t>𝐨𝐥</m:t>
                            </m:r>
                            <m:r>
                              <a:rPr lang="de-CH" sz="2600" b="1">
                                <a:solidFill>
                                  <a:srgbClr val="1269B0"/>
                                </a:solidFill>
                                <a:latin typeface="Cambria Math" panose="02040503050406030204" pitchFamily="18" charset="0"/>
                                <a:cs typeface="Calibri" panose="020F0502020204030204" pitchFamily="34" charset="0"/>
                              </a:rPr>
                              <m:t>𝐥</m:t>
                            </m:r>
                          </m:sub>
                          <m:sup>
                            <m:r>
                              <a:rPr lang="de-CH" sz="2600" b="1">
                                <a:solidFill>
                                  <a:srgbClr val="1269B0"/>
                                </a:solidFill>
                                <a:latin typeface="Cambria Math" panose="02040503050406030204" pitchFamily="18" charset="0"/>
                                <a:cs typeface="Calibri" panose="020F0502020204030204" pitchFamily="34" charset="0"/>
                              </a:rPr>
                              <m:t>𝟐</m:t>
                            </m:r>
                          </m:sup>
                        </m:sSubSup>
                      </m:e>
                    </m:rad>
                  </m:oMath>
                </a14:m>
                <a:endParaRPr lang="de-DE" sz="2600" b="1" dirty="0">
                  <a:solidFill>
                    <a:srgbClr val="1269B0"/>
                  </a:solidFill>
                  <a:latin typeface="Calibri" panose="020F0502020204030204" pitchFamily="34" charset="0"/>
                  <a:cs typeface="Calibri" panose="020F0502020204030204" pitchFamily="34" charset="0"/>
                </a:endParaRPr>
              </a:p>
            </p:txBody>
          </p:sp>
        </mc:Choice>
        <mc:Fallback xmlns="">
          <p:sp>
            <p:nvSpPr>
              <p:cNvPr id="63" name="TextBox 62">
                <a:extLst>
                  <a:ext uri="{FF2B5EF4-FFF2-40B4-BE49-F238E27FC236}">
                    <a16:creationId xmlns:a16="http://schemas.microsoft.com/office/drawing/2014/main" id="{AF7EC574-61C7-A94A-A712-DEC8EFAF9EE2}"/>
                  </a:ext>
                </a:extLst>
              </p:cNvPr>
              <p:cNvSpPr txBox="1">
                <a:spLocks noRot="1" noChangeAspect="1" noMove="1" noResize="1" noEditPoints="1" noAdjustHandles="1" noChangeArrowheads="1" noChangeShapeType="1" noTextEdit="1"/>
              </p:cNvSpPr>
              <p:nvPr/>
            </p:nvSpPr>
            <p:spPr>
              <a:xfrm>
                <a:off x="4629312" y="4340725"/>
                <a:ext cx="3137205" cy="906530"/>
              </a:xfrm>
              <a:prstGeom prst="rect">
                <a:avLst/>
              </a:prstGeom>
              <a:blipFill>
                <a:blip r:embed="rId6"/>
                <a:stretch>
                  <a:fillRect l="-806"/>
                </a:stretch>
              </a:blipFill>
            </p:spPr>
            <p:txBody>
              <a:bodyPr/>
              <a:lstStyle/>
              <a:p>
                <a:r>
                  <a:rPr lang="de-DE">
                    <a:noFill/>
                  </a:rPr>
                  <a:t> </a:t>
                </a:r>
              </a:p>
            </p:txBody>
          </p:sp>
        </mc:Fallback>
      </mc:AlternateContent>
      <p:sp>
        <p:nvSpPr>
          <p:cNvPr id="64" name="TextBox 63">
            <a:extLst>
              <a:ext uri="{FF2B5EF4-FFF2-40B4-BE49-F238E27FC236}">
                <a16:creationId xmlns:a16="http://schemas.microsoft.com/office/drawing/2014/main" id="{B77AC9AF-7119-1F42-858E-0D8308F84067}"/>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3.7</a:t>
            </a:r>
            <a:endParaRPr lang="en-US" sz="1400" baseline="0" dirty="0">
              <a:solidFill>
                <a:schemeClr val="bg1"/>
              </a:solidFill>
              <a:latin typeface="Calibri"/>
              <a:cs typeface="Calibri"/>
            </a:endParaRPr>
          </a:p>
        </p:txBody>
      </p:sp>
      <p:sp>
        <p:nvSpPr>
          <p:cNvPr id="28" name="AutoShape 10">
            <a:hlinkClick r:id="rId7" action="ppaction://hlinksldjump" highlightClick="1"/>
            <a:extLst>
              <a:ext uri="{FF2B5EF4-FFF2-40B4-BE49-F238E27FC236}">
                <a16:creationId xmlns:a16="http://schemas.microsoft.com/office/drawing/2014/main" id="{2E038846-2D31-F64D-BF25-26C2F89AEEC8}"/>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178839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62" grpId="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87"/>
            <a:ext cx="8424863" cy="2232025"/>
          </a:xfrm>
          <a:prstGeom prst="rect">
            <a:avLst/>
          </a:prstGeom>
          <a:noFill/>
          <a:ln w="9525">
            <a:noFill/>
            <a:miter lim="800000"/>
            <a:headEnd/>
            <a:tailEnd/>
          </a:ln>
          <a:effectLst/>
        </p:spPr>
        <p:txBody>
          <a:bodyPr lIns="0" tIns="72000" rIns="0" bIns="72000" anchor="ctr" anchorCtr="1"/>
          <a:lstStyle/>
          <a:p>
            <a:pPr algn="ctr">
              <a:defRPr/>
            </a:pPr>
            <a:r>
              <a:rPr lang="en-US" sz="4400" b="1" baseline="0" dirty="0">
                <a:solidFill>
                  <a:srgbClr val="2A6AB3"/>
                </a:solidFill>
                <a:latin typeface="Calibri"/>
                <a:cs typeface="Calibri"/>
              </a:rPr>
              <a:t>Single photon emission computer tomography (SPECT)</a:t>
            </a:r>
          </a:p>
        </p:txBody>
      </p:sp>
    </p:spTree>
    <p:extLst>
      <p:ext uri="{BB962C8B-B14F-4D97-AF65-F5344CB8AC3E}">
        <p14:creationId xmlns:p14="http://schemas.microsoft.com/office/powerpoint/2010/main" val="413026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a:t>
            </a:r>
          </a:p>
        </p:txBody>
      </p:sp>
      <p:sp>
        <p:nvSpPr>
          <p:cNvPr id="9" name="Slide Number Placeholder 4">
            <a:extLst>
              <a:ext uri="{FF2B5EF4-FFF2-40B4-BE49-F238E27FC236}">
                <a16:creationId xmlns:a16="http://schemas.microsoft.com/office/drawing/2014/main" id="{0D0792CE-533C-BD4C-BAA9-6B59D3FD1395}"/>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24</a:t>
            </a:fld>
            <a:endParaRPr lang="en-US" dirty="0"/>
          </a:p>
        </p:txBody>
      </p:sp>
      <p:sp>
        <p:nvSpPr>
          <p:cNvPr id="10" name="Rectangle 9">
            <a:extLst>
              <a:ext uri="{FF2B5EF4-FFF2-40B4-BE49-F238E27FC236}">
                <a16:creationId xmlns:a16="http://schemas.microsoft.com/office/drawing/2014/main" id="{CDA03954-37EC-1F4D-91E7-FAD796832DD7}"/>
              </a:ext>
            </a:extLst>
          </p:cNvPr>
          <p:cNvSpPr/>
          <p:nvPr/>
        </p:nvSpPr>
        <p:spPr>
          <a:xfrm>
            <a:off x="1980585" y="5739022"/>
            <a:ext cx="5306261" cy="461665"/>
          </a:xfrm>
          <a:prstGeom prst="rect">
            <a:avLst/>
          </a:prstGeom>
          <a:solidFill>
            <a:schemeClr val="bg1"/>
          </a:solidFill>
        </p:spPr>
        <p:txBody>
          <a:bodyPr wrap="none">
            <a:spAutoFit/>
          </a:bodyPr>
          <a:lstStyle/>
          <a:p>
            <a:r>
              <a:rPr lang="en-US" sz="2400" b="1" dirty="0">
                <a:solidFill>
                  <a:srgbClr val="1269B0"/>
                </a:solidFill>
                <a:latin typeface="Calibri" pitchFamily="34" charset="0"/>
              </a:rPr>
              <a:t>▶︎ Systems with rotating gamma camera</a:t>
            </a:r>
          </a:p>
        </p:txBody>
      </p:sp>
      <p:pic>
        <p:nvPicPr>
          <p:cNvPr id="5" name="Picture 4">
            <a:extLst>
              <a:ext uri="{FF2B5EF4-FFF2-40B4-BE49-F238E27FC236}">
                <a16:creationId xmlns:a16="http://schemas.microsoft.com/office/drawing/2014/main" id="{522729A3-C89D-5843-9BE4-0DB03684F186}"/>
              </a:ext>
            </a:extLst>
          </p:cNvPr>
          <p:cNvPicPr>
            <a:picLocks noChangeAspect="1"/>
          </p:cNvPicPr>
          <p:nvPr/>
        </p:nvPicPr>
        <p:blipFill>
          <a:blip r:embed="rId3"/>
          <a:stretch>
            <a:fillRect/>
          </a:stretch>
        </p:blipFill>
        <p:spPr>
          <a:xfrm>
            <a:off x="755576" y="1340768"/>
            <a:ext cx="5199084" cy="3896226"/>
          </a:xfrm>
          <a:prstGeom prst="rect">
            <a:avLst/>
          </a:prstGeom>
        </p:spPr>
      </p:pic>
      <p:pic>
        <p:nvPicPr>
          <p:cNvPr id="4" name="Picture 3">
            <a:extLst>
              <a:ext uri="{FF2B5EF4-FFF2-40B4-BE49-F238E27FC236}">
                <a16:creationId xmlns:a16="http://schemas.microsoft.com/office/drawing/2014/main" id="{6C8F2EC0-3DF0-8F47-9A14-B24C0B95EA35}"/>
              </a:ext>
            </a:extLst>
          </p:cNvPr>
          <p:cNvPicPr>
            <a:picLocks noChangeAspect="1"/>
          </p:cNvPicPr>
          <p:nvPr/>
        </p:nvPicPr>
        <p:blipFill>
          <a:blip r:embed="rId4"/>
          <a:stretch>
            <a:fillRect/>
          </a:stretch>
        </p:blipFill>
        <p:spPr>
          <a:xfrm>
            <a:off x="5801963" y="1916832"/>
            <a:ext cx="2363437" cy="3449613"/>
          </a:xfrm>
          <a:prstGeom prst="rect">
            <a:avLst/>
          </a:prstGeom>
        </p:spPr>
      </p:pic>
      <p:sp>
        <p:nvSpPr>
          <p:cNvPr id="12" name="TextBox 11">
            <a:extLst>
              <a:ext uri="{FF2B5EF4-FFF2-40B4-BE49-F238E27FC236}">
                <a16:creationId xmlns:a16="http://schemas.microsoft.com/office/drawing/2014/main" id="{E6E909FA-DEB9-0D48-B577-7DC48082D2A3}"/>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3.9</a:t>
            </a:r>
            <a:endParaRPr lang="en-US" sz="1400" baseline="0" dirty="0">
              <a:solidFill>
                <a:schemeClr val="bg1"/>
              </a:solidFill>
              <a:latin typeface="Calibri"/>
              <a:cs typeface="Calibri"/>
            </a:endParaRPr>
          </a:p>
        </p:txBody>
      </p:sp>
    </p:spTree>
    <p:extLst>
      <p:ext uri="{BB962C8B-B14F-4D97-AF65-F5344CB8AC3E}">
        <p14:creationId xmlns:p14="http://schemas.microsoft.com/office/powerpoint/2010/main" val="423939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149676" y="2276872"/>
            <a:ext cx="2806700" cy="2806700"/>
            <a:chOff x="2360" y="1440"/>
            <a:chExt cx="1768" cy="1768"/>
          </a:xfrm>
          <a:effectLst>
            <a:outerShdw blurRad="50800" dist="38100" dir="2700000" algn="tl" rotWithShape="0">
              <a:srgbClr val="000000">
                <a:alpha val="43000"/>
              </a:srgbClr>
            </a:outerShdw>
          </a:effectLst>
        </p:grpSpPr>
        <p:sp>
          <p:nvSpPr>
            <p:cNvPr id="39967" name="Oval 3"/>
            <p:cNvSpPr>
              <a:spLocks noChangeArrowheads="1"/>
            </p:cNvSpPr>
            <p:nvPr/>
          </p:nvSpPr>
          <p:spPr bwMode="auto">
            <a:xfrm>
              <a:off x="2584" y="1680"/>
              <a:ext cx="1312" cy="1280"/>
            </a:xfrm>
            <a:prstGeom prst="ellipse">
              <a:avLst/>
            </a:prstGeom>
            <a:noFill/>
            <a:ln w="9525">
              <a:solidFill>
                <a:schemeClr val="tx1"/>
              </a:solidFill>
              <a:prstDash val="dash"/>
              <a:round/>
              <a:headEnd/>
              <a:tailEnd/>
            </a:ln>
          </p:spPr>
          <p:txBody>
            <a:bodyPr wrap="none" anchor="ctr"/>
            <a:lstStyle/>
            <a:p>
              <a:endParaRPr lang="en-US"/>
            </a:p>
          </p:txBody>
        </p:sp>
        <p:sp>
          <p:nvSpPr>
            <p:cNvPr id="116740" name="Rectangle 4"/>
            <p:cNvSpPr>
              <a:spLocks noChangeArrowheads="1"/>
            </p:cNvSpPr>
            <p:nvPr/>
          </p:nvSpPr>
          <p:spPr bwMode="auto">
            <a:xfrm>
              <a:off x="3320" y="1592"/>
              <a:ext cx="312" cy="1408"/>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41" name="Rectangle 5"/>
            <p:cNvSpPr>
              <a:spLocks noChangeArrowheads="1"/>
            </p:cNvSpPr>
            <p:nvPr/>
          </p:nvSpPr>
          <p:spPr bwMode="auto">
            <a:xfrm>
              <a:off x="2864" y="1608"/>
              <a:ext cx="312" cy="1408"/>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42" name="Rectangle 6"/>
            <p:cNvSpPr>
              <a:spLocks noChangeArrowheads="1"/>
            </p:cNvSpPr>
            <p:nvPr/>
          </p:nvSpPr>
          <p:spPr bwMode="auto">
            <a:xfrm rot="2933030">
              <a:off x="3191" y="1685"/>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43" name="Rectangle 7"/>
            <p:cNvSpPr>
              <a:spLocks noChangeArrowheads="1"/>
            </p:cNvSpPr>
            <p:nvPr/>
          </p:nvSpPr>
          <p:spPr bwMode="auto">
            <a:xfrm rot="5400000">
              <a:off x="3103" y="1557"/>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44" name="Rectangle 8"/>
            <p:cNvSpPr>
              <a:spLocks noChangeArrowheads="1"/>
            </p:cNvSpPr>
            <p:nvPr/>
          </p:nvSpPr>
          <p:spPr bwMode="auto">
            <a:xfrm rot="7779121">
              <a:off x="3023" y="1677"/>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45" name="Rectangle 9"/>
            <p:cNvSpPr>
              <a:spLocks noChangeArrowheads="1"/>
            </p:cNvSpPr>
            <p:nvPr/>
          </p:nvSpPr>
          <p:spPr bwMode="auto">
            <a:xfrm rot="7779121">
              <a:off x="3191" y="1453"/>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46" name="Rectangle 10"/>
            <p:cNvSpPr>
              <a:spLocks noChangeArrowheads="1"/>
            </p:cNvSpPr>
            <p:nvPr/>
          </p:nvSpPr>
          <p:spPr bwMode="auto">
            <a:xfrm rot="2933030">
              <a:off x="2991" y="1477"/>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47" name="Rectangle 11"/>
            <p:cNvSpPr>
              <a:spLocks noChangeArrowheads="1"/>
            </p:cNvSpPr>
            <p:nvPr/>
          </p:nvSpPr>
          <p:spPr bwMode="auto">
            <a:xfrm rot="5400000">
              <a:off x="3095" y="1605"/>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48" name="Rectangle 12"/>
            <p:cNvSpPr>
              <a:spLocks noChangeArrowheads="1"/>
            </p:cNvSpPr>
            <p:nvPr/>
          </p:nvSpPr>
          <p:spPr bwMode="auto">
            <a:xfrm rot="2005836">
              <a:off x="3311" y="1621"/>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49" name="Rectangle 13"/>
            <p:cNvSpPr>
              <a:spLocks noChangeArrowheads="1"/>
            </p:cNvSpPr>
            <p:nvPr/>
          </p:nvSpPr>
          <p:spPr bwMode="auto">
            <a:xfrm rot="2005836">
              <a:off x="2927" y="1517"/>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0" name="Rectangle 14"/>
            <p:cNvSpPr>
              <a:spLocks noChangeArrowheads="1"/>
            </p:cNvSpPr>
            <p:nvPr/>
          </p:nvSpPr>
          <p:spPr bwMode="auto">
            <a:xfrm rot="19594164" flipH="1">
              <a:off x="2967" y="1629"/>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1" name="Rectangle 15"/>
            <p:cNvSpPr>
              <a:spLocks noChangeArrowheads="1"/>
            </p:cNvSpPr>
            <p:nvPr/>
          </p:nvSpPr>
          <p:spPr bwMode="auto">
            <a:xfrm rot="19594164" flipH="1">
              <a:off x="3271" y="1509"/>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2" name="Rectangle 16"/>
            <p:cNvSpPr>
              <a:spLocks noChangeArrowheads="1"/>
            </p:cNvSpPr>
            <p:nvPr/>
          </p:nvSpPr>
          <p:spPr bwMode="auto">
            <a:xfrm rot="17214794" flipH="1">
              <a:off x="3135" y="1533"/>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3" name="Rectangle 17"/>
            <p:cNvSpPr>
              <a:spLocks noChangeArrowheads="1"/>
            </p:cNvSpPr>
            <p:nvPr/>
          </p:nvSpPr>
          <p:spPr bwMode="auto">
            <a:xfrm rot="17214794" flipH="1">
              <a:off x="3063" y="1637"/>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4" name="Rectangle 18"/>
            <p:cNvSpPr>
              <a:spLocks noChangeArrowheads="1"/>
            </p:cNvSpPr>
            <p:nvPr/>
          </p:nvSpPr>
          <p:spPr bwMode="auto">
            <a:xfrm rot="4385206">
              <a:off x="3055" y="1501"/>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5" name="Rectangle 19"/>
            <p:cNvSpPr>
              <a:spLocks noChangeArrowheads="1"/>
            </p:cNvSpPr>
            <p:nvPr/>
          </p:nvSpPr>
          <p:spPr bwMode="auto">
            <a:xfrm rot="4385206">
              <a:off x="3143" y="1653"/>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6" name="Rectangle 20"/>
            <p:cNvSpPr>
              <a:spLocks noChangeArrowheads="1"/>
            </p:cNvSpPr>
            <p:nvPr/>
          </p:nvSpPr>
          <p:spPr bwMode="auto">
            <a:xfrm rot="185787">
              <a:off x="3311" y="1581"/>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7" name="Rectangle 21"/>
            <p:cNvSpPr>
              <a:spLocks noChangeArrowheads="1"/>
            </p:cNvSpPr>
            <p:nvPr/>
          </p:nvSpPr>
          <p:spPr bwMode="auto">
            <a:xfrm rot="185787">
              <a:off x="2935" y="1613"/>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8" name="Rectangle 22"/>
            <p:cNvSpPr>
              <a:spLocks noChangeArrowheads="1"/>
            </p:cNvSpPr>
            <p:nvPr/>
          </p:nvSpPr>
          <p:spPr bwMode="auto">
            <a:xfrm rot="21035348" flipH="1">
              <a:off x="2927" y="1557"/>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59" name="Rectangle 23"/>
            <p:cNvSpPr>
              <a:spLocks noChangeArrowheads="1"/>
            </p:cNvSpPr>
            <p:nvPr/>
          </p:nvSpPr>
          <p:spPr bwMode="auto">
            <a:xfrm rot="21072970" flipH="1">
              <a:off x="3311" y="1573"/>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60" name="Rectangle 24"/>
            <p:cNvSpPr>
              <a:spLocks noChangeArrowheads="1"/>
            </p:cNvSpPr>
            <p:nvPr/>
          </p:nvSpPr>
          <p:spPr bwMode="auto">
            <a:xfrm rot="1694811" flipH="1">
              <a:off x="3311" y="1605"/>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61" name="Rectangle 25"/>
            <p:cNvSpPr>
              <a:spLocks noChangeArrowheads="1"/>
            </p:cNvSpPr>
            <p:nvPr/>
          </p:nvSpPr>
          <p:spPr bwMode="auto">
            <a:xfrm rot="1694811" flipH="1">
              <a:off x="2959" y="1533"/>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62" name="Rectangle 26"/>
            <p:cNvSpPr>
              <a:spLocks noChangeArrowheads="1"/>
            </p:cNvSpPr>
            <p:nvPr/>
          </p:nvSpPr>
          <p:spPr bwMode="auto">
            <a:xfrm rot="-1694811">
              <a:off x="3271" y="1445"/>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63" name="Rectangle 27"/>
            <p:cNvSpPr>
              <a:spLocks noChangeArrowheads="1"/>
            </p:cNvSpPr>
            <p:nvPr/>
          </p:nvSpPr>
          <p:spPr bwMode="auto">
            <a:xfrm rot="-1694811">
              <a:off x="2983" y="1637"/>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39992" name="AutoShape 28"/>
            <p:cNvSpPr>
              <a:spLocks noChangeArrowheads="1"/>
            </p:cNvSpPr>
            <p:nvPr/>
          </p:nvSpPr>
          <p:spPr bwMode="auto">
            <a:xfrm>
              <a:off x="2360" y="1440"/>
              <a:ext cx="1768" cy="1768"/>
            </a:xfrm>
            <a:custGeom>
              <a:avLst/>
              <a:gdLst>
                <a:gd name="T0" fmla="*/ 884 w 21600"/>
                <a:gd name="T1" fmla="*/ 0 h 21600"/>
                <a:gd name="T2" fmla="*/ 259 w 21600"/>
                <a:gd name="T3" fmla="*/ 259 h 21600"/>
                <a:gd name="T4" fmla="*/ 0 w 21600"/>
                <a:gd name="T5" fmla="*/ 884 h 21600"/>
                <a:gd name="T6" fmla="*/ 259 w 21600"/>
                <a:gd name="T7" fmla="*/ 1509 h 21600"/>
                <a:gd name="T8" fmla="*/ 884 w 21600"/>
                <a:gd name="T9" fmla="*/ 1768 h 21600"/>
                <a:gd name="T10" fmla="*/ 1509 w 21600"/>
                <a:gd name="T11" fmla="*/ 1509 h 21600"/>
                <a:gd name="T12" fmla="*/ 1768 w 21600"/>
                <a:gd name="T13" fmla="*/ 884 h 21600"/>
                <a:gd name="T14" fmla="*/ 1509 w 21600"/>
                <a:gd name="T15" fmla="*/ 259 h 21600"/>
                <a:gd name="T16" fmla="*/ 0 60000 65536"/>
                <a:gd name="T17" fmla="*/ 0 60000 65536"/>
                <a:gd name="T18" fmla="*/ 0 60000 65536"/>
                <a:gd name="T19" fmla="*/ 0 60000 65536"/>
                <a:gd name="T20" fmla="*/ 0 60000 65536"/>
                <a:gd name="T21" fmla="*/ 0 60000 65536"/>
                <a:gd name="T22" fmla="*/ 0 60000 65536"/>
                <a:gd name="T23" fmla="*/ 0 60000 65536"/>
                <a:gd name="T24" fmla="*/ 3164 w 21600"/>
                <a:gd name="T25" fmla="*/ 3164 h 21600"/>
                <a:gd name="T26" fmla="*/ 18436 w 21600"/>
                <a:gd name="T27" fmla="*/ 1843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272" y="10800"/>
                  </a:moveTo>
                  <a:cubicBezTo>
                    <a:pt x="2272" y="15510"/>
                    <a:pt x="6090" y="19328"/>
                    <a:pt x="10800" y="19328"/>
                  </a:cubicBezTo>
                  <a:cubicBezTo>
                    <a:pt x="15510" y="19328"/>
                    <a:pt x="19328" y="15510"/>
                    <a:pt x="19328" y="10800"/>
                  </a:cubicBezTo>
                  <a:cubicBezTo>
                    <a:pt x="19328" y="6090"/>
                    <a:pt x="15510" y="2272"/>
                    <a:pt x="10800" y="2272"/>
                  </a:cubicBezTo>
                  <a:cubicBezTo>
                    <a:pt x="6090" y="2272"/>
                    <a:pt x="2272" y="6090"/>
                    <a:pt x="2272" y="10800"/>
                  </a:cubicBezTo>
                  <a:close/>
                </a:path>
              </a:pathLst>
            </a:custGeom>
            <a:solidFill>
              <a:srgbClr val="1269B0"/>
            </a:solidFill>
            <a:ln w="9525">
              <a:noFill/>
              <a:round/>
              <a:headEnd/>
              <a:tailEnd/>
            </a:ln>
          </p:spPr>
          <p:txBody>
            <a:bodyPr wrap="none" anchor="ctr"/>
            <a:lstStyle/>
            <a:p>
              <a:endParaRPr lang="en-US"/>
            </a:p>
          </p:txBody>
        </p:sp>
      </p:grpSp>
      <p:grpSp>
        <p:nvGrpSpPr>
          <p:cNvPr id="3" name="Group 29"/>
          <p:cNvGrpSpPr>
            <a:grpSpLocks/>
          </p:cNvGrpSpPr>
          <p:nvPr/>
        </p:nvGrpSpPr>
        <p:grpSpPr bwMode="auto">
          <a:xfrm>
            <a:off x="1238076" y="2359422"/>
            <a:ext cx="2754313" cy="2597150"/>
            <a:chOff x="1040" y="1004"/>
            <a:chExt cx="1735" cy="1636"/>
          </a:xfrm>
          <a:effectLst>
            <a:outerShdw blurRad="50800" dist="38100" dir="2700000" algn="tl" rotWithShape="0">
              <a:srgbClr val="000000">
                <a:alpha val="43000"/>
              </a:srgbClr>
            </a:outerShdw>
          </a:effectLst>
        </p:grpSpPr>
        <p:sp>
          <p:nvSpPr>
            <p:cNvPr id="39952" name="Oval 30"/>
            <p:cNvSpPr>
              <a:spLocks noChangeArrowheads="1"/>
            </p:cNvSpPr>
            <p:nvPr/>
          </p:nvSpPr>
          <p:spPr bwMode="auto">
            <a:xfrm>
              <a:off x="1040" y="1216"/>
              <a:ext cx="1336" cy="1312"/>
            </a:xfrm>
            <a:prstGeom prst="ellipse">
              <a:avLst/>
            </a:prstGeom>
            <a:solidFill>
              <a:schemeClr val="bg1"/>
            </a:solidFill>
            <a:ln w="9525">
              <a:solidFill>
                <a:schemeClr val="tx1"/>
              </a:solidFill>
              <a:prstDash val="dash"/>
              <a:round/>
              <a:headEnd/>
              <a:tailEnd/>
            </a:ln>
          </p:spPr>
          <p:txBody>
            <a:bodyPr wrap="none" anchor="ctr"/>
            <a:lstStyle/>
            <a:p>
              <a:endParaRPr lang="en-US"/>
            </a:p>
          </p:txBody>
        </p:sp>
        <p:sp>
          <p:nvSpPr>
            <p:cNvPr id="39953" name="Arc 31"/>
            <p:cNvSpPr>
              <a:spLocks/>
            </p:cNvSpPr>
            <p:nvPr/>
          </p:nvSpPr>
          <p:spPr bwMode="auto">
            <a:xfrm>
              <a:off x="1404" y="1004"/>
              <a:ext cx="212" cy="161"/>
            </a:xfrm>
            <a:custGeom>
              <a:avLst/>
              <a:gdLst>
                <a:gd name="T0" fmla="*/ 0 w 43200"/>
                <a:gd name="T1" fmla="*/ 161 h 22962"/>
                <a:gd name="T2" fmla="*/ 212 w 43200"/>
                <a:gd name="T3" fmla="*/ 151 h 22962"/>
                <a:gd name="T4" fmla="*/ 106 w 43200"/>
                <a:gd name="T5" fmla="*/ 151 h 22962"/>
                <a:gd name="T6" fmla="*/ 0 60000 65536"/>
                <a:gd name="T7" fmla="*/ 0 60000 65536"/>
                <a:gd name="T8" fmla="*/ 0 60000 65536"/>
                <a:gd name="T9" fmla="*/ 0 w 43200"/>
                <a:gd name="T10" fmla="*/ 0 h 22962"/>
                <a:gd name="T11" fmla="*/ 43200 w 43200"/>
                <a:gd name="T12" fmla="*/ 22962 h 22962"/>
              </a:gdLst>
              <a:ahLst/>
              <a:cxnLst>
                <a:cxn ang="T6">
                  <a:pos x="T0" y="T1"/>
                </a:cxn>
                <a:cxn ang="T7">
                  <a:pos x="T2" y="T3"/>
                </a:cxn>
                <a:cxn ang="T8">
                  <a:pos x="T4" y="T5"/>
                </a:cxn>
              </a:cxnLst>
              <a:rect l="T9" t="T10" r="T11" b="T12"/>
              <a:pathLst>
                <a:path w="43200" h="22962" fill="none" extrusionOk="0">
                  <a:moveTo>
                    <a:pt x="42" y="22962"/>
                  </a:moveTo>
                  <a:cubicBezTo>
                    <a:pt x="14" y="22508"/>
                    <a:pt x="0" y="22054"/>
                    <a:pt x="0" y="21600"/>
                  </a:cubicBezTo>
                  <a:cubicBezTo>
                    <a:pt x="0" y="9670"/>
                    <a:pt x="9670" y="0"/>
                    <a:pt x="21600" y="0"/>
                  </a:cubicBezTo>
                  <a:cubicBezTo>
                    <a:pt x="33529" y="-1"/>
                    <a:pt x="43199" y="9670"/>
                    <a:pt x="43200" y="21599"/>
                  </a:cubicBezTo>
                </a:path>
                <a:path w="43200" h="22962" stroke="0" extrusionOk="0">
                  <a:moveTo>
                    <a:pt x="42" y="22962"/>
                  </a:moveTo>
                  <a:cubicBezTo>
                    <a:pt x="14" y="22508"/>
                    <a:pt x="0" y="22054"/>
                    <a:pt x="0" y="21600"/>
                  </a:cubicBezTo>
                  <a:cubicBezTo>
                    <a:pt x="0" y="9670"/>
                    <a:pt x="9670" y="0"/>
                    <a:pt x="21600" y="0"/>
                  </a:cubicBezTo>
                  <a:cubicBezTo>
                    <a:pt x="33529" y="-1"/>
                    <a:pt x="43199" y="9670"/>
                    <a:pt x="43200" y="21599"/>
                  </a:cubicBezTo>
                  <a:lnTo>
                    <a:pt x="21600" y="21600"/>
                  </a:lnTo>
                  <a:close/>
                </a:path>
              </a:pathLst>
            </a:custGeom>
            <a:noFill/>
            <a:ln w="9525">
              <a:solidFill>
                <a:schemeClr val="tx1"/>
              </a:solidFill>
              <a:round/>
              <a:headEnd/>
              <a:tailEnd/>
            </a:ln>
          </p:spPr>
          <p:txBody>
            <a:bodyPr wrap="none" anchor="ctr"/>
            <a:lstStyle/>
            <a:p>
              <a:endParaRPr lang="en-US"/>
            </a:p>
          </p:txBody>
        </p:sp>
        <p:sp>
          <p:nvSpPr>
            <p:cNvPr id="39954" name="Line 32"/>
            <p:cNvSpPr>
              <a:spLocks noChangeShapeType="1"/>
            </p:cNvSpPr>
            <p:nvPr/>
          </p:nvSpPr>
          <p:spPr bwMode="auto">
            <a:xfrm>
              <a:off x="1376" y="1160"/>
              <a:ext cx="712" cy="0"/>
            </a:xfrm>
            <a:prstGeom prst="line">
              <a:avLst/>
            </a:prstGeom>
            <a:noFill/>
            <a:ln w="9525">
              <a:solidFill>
                <a:schemeClr val="tx1"/>
              </a:solidFill>
              <a:round/>
              <a:headEnd/>
              <a:tailEnd/>
            </a:ln>
          </p:spPr>
          <p:txBody>
            <a:bodyPr/>
            <a:lstStyle/>
            <a:p>
              <a:endParaRPr lang="en-US"/>
            </a:p>
          </p:txBody>
        </p:sp>
        <p:sp>
          <p:nvSpPr>
            <p:cNvPr id="39955" name="Arc 33"/>
            <p:cNvSpPr>
              <a:spLocks/>
            </p:cNvSpPr>
            <p:nvPr/>
          </p:nvSpPr>
          <p:spPr bwMode="auto">
            <a:xfrm>
              <a:off x="1840" y="1004"/>
              <a:ext cx="212" cy="161"/>
            </a:xfrm>
            <a:custGeom>
              <a:avLst/>
              <a:gdLst>
                <a:gd name="T0" fmla="*/ 0 w 43200"/>
                <a:gd name="T1" fmla="*/ 161 h 22962"/>
                <a:gd name="T2" fmla="*/ 212 w 43200"/>
                <a:gd name="T3" fmla="*/ 151 h 22962"/>
                <a:gd name="T4" fmla="*/ 106 w 43200"/>
                <a:gd name="T5" fmla="*/ 151 h 22962"/>
                <a:gd name="T6" fmla="*/ 0 60000 65536"/>
                <a:gd name="T7" fmla="*/ 0 60000 65536"/>
                <a:gd name="T8" fmla="*/ 0 60000 65536"/>
                <a:gd name="T9" fmla="*/ 0 w 43200"/>
                <a:gd name="T10" fmla="*/ 0 h 22962"/>
                <a:gd name="T11" fmla="*/ 43200 w 43200"/>
                <a:gd name="T12" fmla="*/ 22962 h 22962"/>
              </a:gdLst>
              <a:ahLst/>
              <a:cxnLst>
                <a:cxn ang="T6">
                  <a:pos x="T0" y="T1"/>
                </a:cxn>
                <a:cxn ang="T7">
                  <a:pos x="T2" y="T3"/>
                </a:cxn>
                <a:cxn ang="T8">
                  <a:pos x="T4" y="T5"/>
                </a:cxn>
              </a:cxnLst>
              <a:rect l="T9" t="T10" r="T11" b="T12"/>
              <a:pathLst>
                <a:path w="43200" h="22962" fill="none" extrusionOk="0">
                  <a:moveTo>
                    <a:pt x="42" y="22962"/>
                  </a:moveTo>
                  <a:cubicBezTo>
                    <a:pt x="14" y="22508"/>
                    <a:pt x="0" y="22054"/>
                    <a:pt x="0" y="21600"/>
                  </a:cubicBezTo>
                  <a:cubicBezTo>
                    <a:pt x="0" y="9670"/>
                    <a:pt x="9670" y="0"/>
                    <a:pt x="21600" y="0"/>
                  </a:cubicBezTo>
                  <a:cubicBezTo>
                    <a:pt x="33529" y="-1"/>
                    <a:pt x="43199" y="9670"/>
                    <a:pt x="43200" y="21599"/>
                  </a:cubicBezTo>
                </a:path>
                <a:path w="43200" h="22962" stroke="0" extrusionOk="0">
                  <a:moveTo>
                    <a:pt x="42" y="22962"/>
                  </a:moveTo>
                  <a:cubicBezTo>
                    <a:pt x="14" y="22508"/>
                    <a:pt x="0" y="22054"/>
                    <a:pt x="0" y="21600"/>
                  </a:cubicBezTo>
                  <a:cubicBezTo>
                    <a:pt x="0" y="9670"/>
                    <a:pt x="9670" y="0"/>
                    <a:pt x="21600" y="0"/>
                  </a:cubicBezTo>
                  <a:cubicBezTo>
                    <a:pt x="33529" y="-1"/>
                    <a:pt x="43199" y="9670"/>
                    <a:pt x="43200" y="21599"/>
                  </a:cubicBezTo>
                  <a:lnTo>
                    <a:pt x="21600" y="21600"/>
                  </a:lnTo>
                  <a:close/>
                </a:path>
              </a:pathLst>
            </a:custGeom>
            <a:noFill/>
            <a:ln w="9525">
              <a:solidFill>
                <a:schemeClr val="tx1"/>
              </a:solidFill>
              <a:round/>
              <a:headEnd/>
              <a:tailEnd/>
            </a:ln>
          </p:spPr>
          <p:txBody>
            <a:bodyPr wrap="none" anchor="ctr"/>
            <a:lstStyle/>
            <a:p>
              <a:endParaRPr lang="en-US"/>
            </a:p>
          </p:txBody>
        </p:sp>
        <p:grpSp>
          <p:nvGrpSpPr>
            <p:cNvPr id="4" name="Group 34"/>
            <p:cNvGrpSpPr>
              <a:grpSpLocks/>
            </p:cNvGrpSpPr>
            <p:nvPr/>
          </p:nvGrpSpPr>
          <p:grpSpPr bwMode="auto">
            <a:xfrm>
              <a:off x="2124" y="1111"/>
              <a:ext cx="410" cy="469"/>
              <a:chOff x="2724" y="1455"/>
              <a:chExt cx="410" cy="469"/>
            </a:xfrm>
          </p:grpSpPr>
          <p:sp>
            <p:nvSpPr>
              <p:cNvPr id="39964" name="Line 35"/>
              <p:cNvSpPr>
                <a:spLocks noChangeShapeType="1"/>
              </p:cNvSpPr>
              <p:nvPr/>
            </p:nvSpPr>
            <p:spPr bwMode="auto">
              <a:xfrm>
                <a:off x="2724" y="1520"/>
                <a:ext cx="356" cy="404"/>
              </a:xfrm>
              <a:prstGeom prst="line">
                <a:avLst/>
              </a:prstGeom>
              <a:noFill/>
              <a:ln w="9525">
                <a:solidFill>
                  <a:schemeClr val="tx1"/>
                </a:solidFill>
                <a:round/>
                <a:headEnd/>
                <a:tailEnd/>
              </a:ln>
            </p:spPr>
            <p:txBody>
              <a:bodyPr/>
              <a:lstStyle/>
              <a:p>
                <a:endParaRPr lang="en-US"/>
              </a:p>
            </p:txBody>
          </p:sp>
          <p:sp>
            <p:nvSpPr>
              <p:cNvPr id="39965" name="Arc 36"/>
              <p:cNvSpPr>
                <a:spLocks/>
              </p:cNvSpPr>
              <p:nvPr/>
            </p:nvSpPr>
            <p:spPr bwMode="auto">
              <a:xfrm rot="3000786">
                <a:off x="2764" y="1480"/>
                <a:ext cx="212" cy="161"/>
              </a:xfrm>
              <a:custGeom>
                <a:avLst/>
                <a:gdLst>
                  <a:gd name="T0" fmla="*/ 0 w 43200"/>
                  <a:gd name="T1" fmla="*/ 161 h 22962"/>
                  <a:gd name="T2" fmla="*/ 212 w 43200"/>
                  <a:gd name="T3" fmla="*/ 151 h 22962"/>
                  <a:gd name="T4" fmla="*/ 106 w 43200"/>
                  <a:gd name="T5" fmla="*/ 151 h 22962"/>
                  <a:gd name="T6" fmla="*/ 0 60000 65536"/>
                  <a:gd name="T7" fmla="*/ 0 60000 65536"/>
                  <a:gd name="T8" fmla="*/ 0 60000 65536"/>
                  <a:gd name="T9" fmla="*/ 0 w 43200"/>
                  <a:gd name="T10" fmla="*/ 0 h 22962"/>
                  <a:gd name="T11" fmla="*/ 43200 w 43200"/>
                  <a:gd name="T12" fmla="*/ 22962 h 22962"/>
                </a:gdLst>
                <a:ahLst/>
                <a:cxnLst>
                  <a:cxn ang="T6">
                    <a:pos x="T0" y="T1"/>
                  </a:cxn>
                  <a:cxn ang="T7">
                    <a:pos x="T2" y="T3"/>
                  </a:cxn>
                  <a:cxn ang="T8">
                    <a:pos x="T4" y="T5"/>
                  </a:cxn>
                </a:cxnLst>
                <a:rect l="T9" t="T10" r="T11" b="T12"/>
                <a:pathLst>
                  <a:path w="43200" h="22962" fill="none" extrusionOk="0">
                    <a:moveTo>
                      <a:pt x="42" y="22962"/>
                    </a:moveTo>
                    <a:cubicBezTo>
                      <a:pt x="14" y="22508"/>
                      <a:pt x="0" y="22054"/>
                      <a:pt x="0" y="21600"/>
                    </a:cubicBezTo>
                    <a:cubicBezTo>
                      <a:pt x="0" y="9670"/>
                      <a:pt x="9670" y="0"/>
                      <a:pt x="21600" y="0"/>
                    </a:cubicBezTo>
                    <a:cubicBezTo>
                      <a:pt x="33529" y="-1"/>
                      <a:pt x="43199" y="9670"/>
                      <a:pt x="43200" y="21599"/>
                    </a:cubicBezTo>
                  </a:path>
                  <a:path w="43200" h="22962" stroke="0" extrusionOk="0">
                    <a:moveTo>
                      <a:pt x="42" y="22962"/>
                    </a:moveTo>
                    <a:cubicBezTo>
                      <a:pt x="14" y="22508"/>
                      <a:pt x="0" y="22054"/>
                      <a:pt x="0" y="21600"/>
                    </a:cubicBezTo>
                    <a:cubicBezTo>
                      <a:pt x="0" y="9670"/>
                      <a:pt x="9670" y="0"/>
                      <a:pt x="21600" y="0"/>
                    </a:cubicBezTo>
                    <a:cubicBezTo>
                      <a:pt x="33529" y="-1"/>
                      <a:pt x="43199" y="9670"/>
                      <a:pt x="43200" y="21599"/>
                    </a:cubicBezTo>
                    <a:lnTo>
                      <a:pt x="21600" y="21600"/>
                    </a:lnTo>
                    <a:close/>
                  </a:path>
                </a:pathLst>
              </a:custGeom>
              <a:noFill/>
              <a:ln w="9525">
                <a:solidFill>
                  <a:schemeClr val="tx1"/>
                </a:solidFill>
                <a:round/>
                <a:headEnd/>
                <a:tailEnd/>
              </a:ln>
            </p:spPr>
            <p:txBody>
              <a:bodyPr wrap="none" anchor="ctr"/>
              <a:lstStyle/>
              <a:p>
                <a:endParaRPr lang="en-US"/>
              </a:p>
            </p:txBody>
          </p:sp>
          <p:sp>
            <p:nvSpPr>
              <p:cNvPr id="39966" name="Arc 37"/>
              <p:cNvSpPr>
                <a:spLocks/>
              </p:cNvSpPr>
              <p:nvPr/>
            </p:nvSpPr>
            <p:spPr bwMode="auto">
              <a:xfrm rot="3000786">
                <a:off x="2948" y="1696"/>
                <a:ext cx="212" cy="161"/>
              </a:xfrm>
              <a:custGeom>
                <a:avLst/>
                <a:gdLst>
                  <a:gd name="T0" fmla="*/ 0 w 43200"/>
                  <a:gd name="T1" fmla="*/ 161 h 22962"/>
                  <a:gd name="T2" fmla="*/ 212 w 43200"/>
                  <a:gd name="T3" fmla="*/ 151 h 22962"/>
                  <a:gd name="T4" fmla="*/ 106 w 43200"/>
                  <a:gd name="T5" fmla="*/ 151 h 22962"/>
                  <a:gd name="T6" fmla="*/ 0 60000 65536"/>
                  <a:gd name="T7" fmla="*/ 0 60000 65536"/>
                  <a:gd name="T8" fmla="*/ 0 60000 65536"/>
                  <a:gd name="T9" fmla="*/ 0 w 43200"/>
                  <a:gd name="T10" fmla="*/ 0 h 22962"/>
                  <a:gd name="T11" fmla="*/ 43200 w 43200"/>
                  <a:gd name="T12" fmla="*/ 22962 h 22962"/>
                </a:gdLst>
                <a:ahLst/>
                <a:cxnLst>
                  <a:cxn ang="T6">
                    <a:pos x="T0" y="T1"/>
                  </a:cxn>
                  <a:cxn ang="T7">
                    <a:pos x="T2" y="T3"/>
                  </a:cxn>
                  <a:cxn ang="T8">
                    <a:pos x="T4" y="T5"/>
                  </a:cxn>
                </a:cxnLst>
                <a:rect l="T9" t="T10" r="T11" b="T12"/>
                <a:pathLst>
                  <a:path w="43200" h="22962" fill="none" extrusionOk="0">
                    <a:moveTo>
                      <a:pt x="42" y="22962"/>
                    </a:moveTo>
                    <a:cubicBezTo>
                      <a:pt x="14" y="22508"/>
                      <a:pt x="0" y="22054"/>
                      <a:pt x="0" y="21600"/>
                    </a:cubicBezTo>
                    <a:cubicBezTo>
                      <a:pt x="0" y="9670"/>
                      <a:pt x="9670" y="0"/>
                      <a:pt x="21600" y="0"/>
                    </a:cubicBezTo>
                    <a:cubicBezTo>
                      <a:pt x="33529" y="-1"/>
                      <a:pt x="43199" y="9670"/>
                      <a:pt x="43200" y="21599"/>
                    </a:cubicBezTo>
                  </a:path>
                  <a:path w="43200" h="22962" stroke="0" extrusionOk="0">
                    <a:moveTo>
                      <a:pt x="42" y="22962"/>
                    </a:moveTo>
                    <a:cubicBezTo>
                      <a:pt x="14" y="22508"/>
                      <a:pt x="0" y="22054"/>
                      <a:pt x="0" y="21600"/>
                    </a:cubicBezTo>
                    <a:cubicBezTo>
                      <a:pt x="0" y="9670"/>
                      <a:pt x="9670" y="0"/>
                      <a:pt x="21600" y="0"/>
                    </a:cubicBezTo>
                    <a:cubicBezTo>
                      <a:pt x="33529" y="-1"/>
                      <a:pt x="43199" y="9670"/>
                      <a:pt x="43200" y="21599"/>
                    </a:cubicBezTo>
                    <a:lnTo>
                      <a:pt x="21600" y="21600"/>
                    </a:lnTo>
                    <a:close/>
                  </a:path>
                </a:pathLst>
              </a:custGeom>
              <a:noFill/>
              <a:ln w="9525">
                <a:solidFill>
                  <a:schemeClr val="tx1"/>
                </a:solidFill>
                <a:round/>
                <a:headEnd/>
                <a:tailEnd/>
              </a:ln>
            </p:spPr>
            <p:txBody>
              <a:bodyPr wrap="none" anchor="ctr"/>
              <a:lstStyle/>
              <a:p>
                <a:endParaRPr lang="en-US"/>
              </a:p>
            </p:txBody>
          </p:sp>
        </p:grpSp>
        <p:grpSp>
          <p:nvGrpSpPr>
            <p:cNvPr id="5" name="Group 38"/>
            <p:cNvGrpSpPr>
              <a:grpSpLocks/>
            </p:cNvGrpSpPr>
            <p:nvPr/>
          </p:nvGrpSpPr>
          <p:grpSpPr bwMode="auto">
            <a:xfrm>
              <a:off x="2450" y="1688"/>
              <a:ext cx="325" cy="360"/>
              <a:chOff x="3338" y="1976"/>
              <a:chExt cx="325" cy="360"/>
            </a:xfrm>
          </p:grpSpPr>
          <p:sp>
            <p:nvSpPr>
              <p:cNvPr id="39962" name="Line 39"/>
              <p:cNvSpPr>
                <a:spLocks noChangeShapeType="1"/>
              </p:cNvSpPr>
              <p:nvPr/>
            </p:nvSpPr>
            <p:spPr bwMode="auto">
              <a:xfrm>
                <a:off x="3340" y="1976"/>
                <a:ext cx="0" cy="360"/>
              </a:xfrm>
              <a:prstGeom prst="line">
                <a:avLst/>
              </a:prstGeom>
              <a:noFill/>
              <a:ln w="9525">
                <a:solidFill>
                  <a:schemeClr val="tx1"/>
                </a:solidFill>
                <a:round/>
                <a:headEnd/>
                <a:tailEnd/>
              </a:ln>
            </p:spPr>
            <p:txBody>
              <a:bodyPr/>
              <a:lstStyle/>
              <a:p>
                <a:endParaRPr lang="en-US"/>
              </a:p>
            </p:txBody>
          </p:sp>
          <p:sp>
            <p:nvSpPr>
              <p:cNvPr id="39963" name="Arc 40"/>
              <p:cNvSpPr>
                <a:spLocks/>
              </p:cNvSpPr>
              <p:nvPr/>
            </p:nvSpPr>
            <p:spPr bwMode="auto">
              <a:xfrm rot="5400000">
                <a:off x="3395" y="1987"/>
                <a:ext cx="212" cy="325"/>
              </a:xfrm>
              <a:custGeom>
                <a:avLst/>
                <a:gdLst>
                  <a:gd name="T0" fmla="*/ 0 w 43200"/>
                  <a:gd name="T1" fmla="*/ 325 h 22962"/>
                  <a:gd name="T2" fmla="*/ 212 w 43200"/>
                  <a:gd name="T3" fmla="*/ 316 h 22962"/>
                  <a:gd name="T4" fmla="*/ 106 w 43200"/>
                  <a:gd name="T5" fmla="*/ 306 h 22962"/>
                  <a:gd name="T6" fmla="*/ 0 60000 65536"/>
                  <a:gd name="T7" fmla="*/ 0 60000 65536"/>
                  <a:gd name="T8" fmla="*/ 0 60000 65536"/>
                  <a:gd name="T9" fmla="*/ 0 w 43200"/>
                  <a:gd name="T10" fmla="*/ 0 h 22962"/>
                  <a:gd name="T11" fmla="*/ 43200 w 43200"/>
                  <a:gd name="T12" fmla="*/ 22962 h 22962"/>
                </a:gdLst>
                <a:ahLst/>
                <a:cxnLst>
                  <a:cxn ang="T6">
                    <a:pos x="T0" y="T1"/>
                  </a:cxn>
                  <a:cxn ang="T7">
                    <a:pos x="T2" y="T3"/>
                  </a:cxn>
                  <a:cxn ang="T8">
                    <a:pos x="T4" y="T5"/>
                  </a:cxn>
                </a:cxnLst>
                <a:rect l="T9" t="T10" r="T11" b="T12"/>
                <a:pathLst>
                  <a:path w="43200" h="22962" fill="none" extrusionOk="0">
                    <a:moveTo>
                      <a:pt x="42" y="22962"/>
                    </a:moveTo>
                    <a:cubicBezTo>
                      <a:pt x="14" y="22508"/>
                      <a:pt x="0" y="22054"/>
                      <a:pt x="0" y="21600"/>
                    </a:cubicBezTo>
                    <a:cubicBezTo>
                      <a:pt x="0" y="9670"/>
                      <a:pt x="9670" y="0"/>
                      <a:pt x="21600" y="0"/>
                    </a:cubicBezTo>
                    <a:cubicBezTo>
                      <a:pt x="33529" y="0"/>
                      <a:pt x="43200" y="9670"/>
                      <a:pt x="43200" y="21600"/>
                    </a:cubicBezTo>
                    <a:cubicBezTo>
                      <a:pt x="43200" y="21852"/>
                      <a:pt x="43195" y="22104"/>
                      <a:pt x="43186" y="22355"/>
                    </a:cubicBezTo>
                  </a:path>
                  <a:path w="43200" h="22962" stroke="0" extrusionOk="0">
                    <a:moveTo>
                      <a:pt x="42" y="22962"/>
                    </a:moveTo>
                    <a:cubicBezTo>
                      <a:pt x="14" y="22508"/>
                      <a:pt x="0" y="22054"/>
                      <a:pt x="0" y="21600"/>
                    </a:cubicBezTo>
                    <a:cubicBezTo>
                      <a:pt x="0" y="9670"/>
                      <a:pt x="9670" y="0"/>
                      <a:pt x="21600" y="0"/>
                    </a:cubicBezTo>
                    <a:cubicBezTo>
                      <a:pt x="33529" y="0"/>
                      <a:pt x="43200" y="9670"/>
                      <a:pt x="43200" y="21600"/>
                    </a:cubicBezTo>
                    <a:cubicBezTo>
                      <a:pt x="43200" y="21852"/>
                      <a:pt x="43195" y="22104"/>
                      <a:pt x="43186" y="22355"/>
                    </a:cubicBezTo>
                    <a:lnTo>
                      <a:pt x="21600" y="21600"/>
                    </a:lnTo>
                    <a:close/>
                  </a:path>
                </a:pathLst>
              </a:custGeom>
              <a:noFill/>
              <a:ln w="9525">
                <a:solidFill>
                  <a:schemeClr val="tx1"/>
                </a:solidFill>
                <a:round/>
                <a:headEnd/>
                <a:tailEnd/>
              </a:ln>
            </p:spPr>
            <p:txBody>
              <a:bodyPr wrap="none" anchor="ctr"/>
              <a:lstStyle/>
              <a:p>
                <a:endParaRPr lang="en-US"/>
              </a:p>
            </p:txBody>
          </p:sp>
        </p:grpSp>
        <p:grpSp>
          <p:nvGrpSpPr>
            <p:cNvPr id="6" name="Group 41"/>
            <p:cNvGrpSpPr>
              <a:grpSpLocks/>
            </p:cNvGrpSpPr>
            <p:nvPr/>
          </p:nvGrpSpPr>
          <p:grpSpPr bwMode="auto">
            <a:xfrm flipV="1">
              <a:off x="2084" y="2171"/>
              <a:ext cx="410" cy="469"/>
              <a:chOff x="2724" y="1455"/>
              <a:chExt cx="410" cy="469"/>
            </a:xfrm>
          </p:grpSpPr>
          <p:sp>
            <p:nvSpPr>
              <p:cNvPr id="39959" name="Line 42"/>
              <p:cNvSpPr>
                <a:spLocks noChangeShapeType="1"/>
              </p:cNvSpPr>
              <p:nvPr/>
            </p:nvSpPr>
            <p:spPr bwMode="auto">
              <a:xfrm>
                <a:off x="2724" y="1520"/>
                <a:ext cx="356" cy="404"/>
              </a:xfrm>
              <a:prstGeom prst="line">
                <a:avLst/>
              </a:prstGeom>
              <a:noFill/>
              <a:ln w="9525">
                <a:solidFill>
                  <a:schemeClr val="tx1"/>
                </a:solidFill>
                <a:round/>
                <a:headEnd/>
                <a:tailEnd/>
              </a:ln>
            </p:spPr>
            <p:txBody>
              <a:bodyPr/>
              <a:lstStyle/>
              <a:p>
                <a:endParaRPr lang="en-US"/>
              </a:p>
            </p:txBody>
          </p:sp>
          <p:sp>
            <p:nvSpPr>
              <p:cNvPr id="39960" name="Arc 43"/>
              <p:cNvSpPr>
                <a:spLocks/>
              </p:cNvSpPr>
              <p:nvPr/>
            </p:nvSpPr>
            <p:spPr bwMode="auto">
              <a:xfrm rot="3000786">
                <a:off x="2764" y="1480"/>
                <a:ext cx="212" cy="161"/>
              </a:xfrm>
              <a:custGeom>
                <a:avLst/>
                <a:gdLst>
                  <a:gd name="T0" fmla="*/ 0 w 43200"/>
                  <a:gd name="T1" fmla="*/ 161 h 22962"/>
                  <a:gd name="T2" fmla="*/ 212 w 43200"/>
                  <a:gd name="T3" fmla="*/ 151 h 22962"/>
                  <a:gd name="T4" fmla="*/ 106 w 43200"/>
                  <a:gd name="T5" fmla="*/ 151 h 22962"/>
                  <a:gd name="T6" fmla="*/ 0 60000 65536"/>
                  <a:gd name="T7" fmla="*/ 0 60000 65536"/>
                  <a:gd name="T8" fmla="*/ 0 60000 65536"/>
                  <a:gd name="T9" fmla="*/ 0 w 43200"/>
                  <a:gd name="T10" fmla="*/ 0 h 22962"/>
                  <a:gd name="T11" fmla="*/ 43200 w 43200"/>
                  <a:gd name="T12" fmla="*/ 22962 h 22962"/>
                </a:gdLst>
                <a:ahLst/>
                <a:cxnLst>
                  <a:cxn ang="T6">
                    <a:pos x="T0" y="T1"/>
                  </a:cxn>
                  <a:cxn ang="T7">
                    <a:pos x="T2" y="T3"/>
                  </a:cxn>
                  <a:cxn ang="T8">
                    <a:pos x="T4" y="T5"/>
                  </a:cxn>
                </a:cxnLst>
                <a:rect l="T9" t="T10" r="T11" b="T12"/>
                <a:pathLst>
                  <a:path w="43200" h="22962" fill="none" extrusionOk="0">
                    <a:moveTo>
                      <a:pt x="42" y="22962"/>
                    </a:moveTo>
                    <a:cubicBezTo>
                      <a:pt x="14" y="22508"/>
                      <a:pt x="0" y="22054"/>
                      <a:pt x="0" y="21600"/>
                    </a:cubicBezTo>
                    <a:cubicBezTo>
                      <a:pt x="0" y="9670"/>
                      <a:pt x="9670" y="0"/>
                      <a:pt x="21600" y="0"/>
                    </a:cubicBezTo>
                    <a:cubicBezTo>
                      <a:pt x="33529" y="-1"/>
                      <a:pt x="43199" y="9670"/>
                      <a:pt x="43200" y="21599"/>
                    </a:cubicBezTo>
                  </a:path>
                  <a:path w="43200" h="22962" stroke="0" extrusionOk="0">
                    <a:moveTo>
                      <a:pt x="42" y="22962"/>
                    </a:moveTo>
                    <a:cubicBezTo>
                      <a:pt x="14" y="22508"/>
                      <a:pt x="0" y="22054"/>
                      <a:pt x="0" y="21600"/>
                    </a:cubicBezTo>
                    <a:cubicBezTo>
                      <a:pt x="0" y="9670"/>
                      <a:pt x="9670" y="0"/>
                      <a:pt x="21600" y="0"/>
                    </a:cubicBezTo>
                    <a:cubicBezTo>
                      <a:pt x="33529" y="-1"/>
                      <a:pt x="43199" y="9670"/>
                      <a:pt x="43200" y="21599"/>
                    </a:cubicBezTo>
                    <a:lnTo>
                      <a:pt x="21600" y="21600"/>
                    </a:lnTo>
                    <a:close/>
                  </a:path>
                </a:pathLst>
              </a:custGeom>
              <a:noFill/>
              <a:ln w="9525">
                <a:solidFill>
                  <a:schemeClr val="tx1"/>
                </a:solidFill>
                <a:round/>
                <a:headEnd/>
                <a:tailEnd/>
              </a:ln>
            </p:spPr>
            <p:txBody>
              <a:bodyPr wrap="none" anchor="ctr"/>
              <a:lstStyle/>
              <a:p>
                <a:endParaRPr lang="en-US"/>
              </a:p>
            </p:txBody>
          </p:sp>
          <p:sp>
            <p:nvSpPr>
              <p:cNvPr id="39961" name="Arc 44"/>
              <p:cNvSpPr>
                <a:spLocks/>
              </p:cNvSpPr>
              <p:nvPr/>
            </p:nvSpPr>
            <p:spPr bwMode="auto">
              <a:xfrm rot="3000786">
                <a:off x="2948" y="1696"/>
                <a:ext cx="212" cy="161"/>
              </a:xfrm>
              <a:custGeom>
                <a:avLst/>
                <a:gdLst>
                  <a:gd name="T0" fmla="*/ 0 w 43200"/>
                  <a:gd name="T1" fmla="*/ 161 h 22962"/>
                  <a:gd name="T2" fmla="*/ 212 w 43200"/>
                  <a:gd name="T3" fmla="*/ 151 h 22962"/>
                  <a:gd name="T4" fmla="*/ 106 w 43200"/>
                  <a:gd name="T5" fmla="*/ 151 h 22962"/>
                  <a:gd name="T6" fmla="*/ 0 60000 65536"/>
                  <a:gd name="T7" fmla="*/ 0 60000 65536"/>
                  <a:gd name="T8" fmla="*/ 0 60000 65536"/>
                  <a:gd name="T9" fmla="*/ 0 w 43200"/>
                  <a:gd name="T10" fmla="*/ 0 h 22962"/>
                  <a:gd name="T11" fmla="*/ 43200 w 43200"/>
                  <a:gd name="T12" fmla="*/ 22962 h 22962"/>
                </a:gdLst>
                <a:ahLst/>
                <a:cxnLst>
                  <a:cxn ang="T6">
                    <a:pos x="T0" y="T1"/>
                  </a:cxn>
                  <a:cxn ang="T7">
                    <a:pos x="T2" y="T3"/>
                  </a:cxn>
                  <a:cxn ang="T8">
                    <a:pos x="T4" y="T5"/>
                  </a:cxn>
                </a:cxnLst>
                <a:rect l="T9" t="T10" r="T11" b="T12"/>
                <a:pathLst>
                  <a:path w="43200" h="22962" fill="none" extrusionOk="0">
                    <a:moveTo>
                      <a:pt x="42" y="22962"/>
                    </a:moveTo>
                    <a:cubicBezTo>
                      <a:pt x="14" y="22508"/>
                      <a:pt x="0" y="22054"/>
                      <a:pt x="0" y="21600"/>
                    </a:cubicBezTo>
                    <a:cubicBezTo>
                      <a:pt x="0" y="9670"/>
                      <a:pt x="9670" y="0"/>
                      <a:pt x="21600" y="0"/>
                    </a:cubicBezTo>
                    <a:cubicBezTo>
                      <a:pt x="33529" y="-1"/>
                      <a:pt x="43199" y="9670"/>
                      <a:pt x="43200" y="21599"/>
                    </a:cubicBezTo>
                  </a:path>
                  <a:path w="43200" h="22962" stroke="0" extrusionOk="0">
                    <a:moveTo>
                      <a:pt x="42" y="22962"/>
                    </a:moveTo>
                    <a:cubicBezTo>
                      <a:pt x="14" y="22508"/>
                      <a:pt x="0" y="22054"/>
                      <a:pt x="0" y="21600"/>
                    </a:cubicBezTo>
                    <a:cubicBezTo>
                      <a:pt x="0" y="9670"/>
                      <a:pt x="9670" y="0"/>
                      <a:pt x="21600" y="0"/>
                    </a:cubicBezTo>
                    <a:cubicBezTo>
                      <a:pt x="33529" y="-1"/>
                      <a:pt x="43199" y="9670"/>
                      <a:pt x="43200" y="21599"/>
                    </a:cubicBezTo>
                    <a:lnTo>
                      <a:pt x="21600" y="21600"/>
                    </a:lnTo>
                    <a:close/>
                  </a:path>
                </a:pathLst>
              </a:custGeom>
              <a:noFill/>
              <a:ln w="9525">
                <a:solidFill>
                  <a:schemeClr val="tx1"/>
                </a:solidFill>
                <a:round/>
                <a:headEnd/>
                <a:tailEnd/>
              </a:ln>
            </p:spPr>
            <p:txBody>
              <a:bodyPr wrap="none" anchor="ctr"/>
              <a:lstStyle/>
              <a:p>
                <a:endParaRPr lang="en-US"/>
              </a:p>
            </p:txBody>
          </p:sp>
        </p:grpSp>
      </p:grpSp>
      <p:grpSp>
        <p:nvGrpSpPr>
          <p:cNvPr id="7" name="Group 45"/>
          <p:cNvGrpSpPr>
            <a:grpSpLocks/>
          </p:cNvGrpSpPr>
          <p:nvPr/>
        </p:nvGrpSpPr>
        <p:grpSpPr bwMode="auto">
          <a:xfrm>
            <a:off x="1771476" y="2581672"/>
            <a:ext cx="1168400" cy="2324100"/>
            <a:chOff x="1376" y="1144"/>
            <a:chExt cx="736" cy="1464"/>
          </a:xfrm>
          <a:effectLst>
            <a:outerShdw blurRad="50800" dist="38100" dir="2700000" algn="tl" rotWithShape="0">
              <a:srgbClr val="000000">
                <a:alpha val="43000"/>
              </a:srgbClr>
            </a:outerShdw>
          </a:effectLst>
        </p:grpSpPr>
        <p:sp>
          <p:nvSpPr>
            <p:cNvPr id="116782" name="Rectangle 46"/>
            <p:cNvSpPr>
              <a:spLocks noChangeArrowheads="1"/>
            </p:cNvSpPr>
            <p:nvPr/>
          </p:nvSpPr>
          <p:spPr bwMode="auto">
            <a:xfrm>
              <a:off x="1376" y="1200"/>
              <a:ext cx="312" cy="1408"/>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83" name="Rectangle 47"/>
            <p:cNvSpPr>
              <a:spLocks noChangeArrowheads="1"/>
            </p:cNvSpPr>
            <p:nvPr/>
          </p:nvSpPr>
          <p:spPr bwMode="auto">
            <a:xfrm>
              <a:off x="1800" y="1144"/>
              <a:ext cx="312" cy="1408"/>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grpSp>
      <p:sp>
        <p:nvSpPr>
          <p:cNvPr id="116784" name="Rectangle 48"/>
          <p:cNvSpPr>
            <a:spLocks noChangeArrowheads="1"/>
          </p:cNvSpPr>
          <p:nvPr/>
        </p:nvSpPr>
        <p:spPr bwMode="auto">
          <a:xfrm rot="2933030">
            <a:off x="1960389" y="2399110"/>
            <a:ext cx="495300" cy="2336800"/>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a:outerShdw blurRad="50800" dist="38100" dir="2700000" algn="tl" rotWithShape="0">
              <a:srgbClr val="000000">
                <a:alpha val="43000"/>
              </a:srgbClr>
            </a:outerShdw>
          </a:effectLst>
        </p:spPr>
        <p:txBody>
          <a:bodyPr wrap="none" anchor="ctr"/>
          <a:lstStyle/>
          <a:p>
            <a:pPr>
              <a:defRPr/>
            </a:pPr>
            <a:endParaRPr lang="en-US"/>
          </a:p>
        </p:txBody>
      </p:sp>
      <p:sp>
        <p:nvSpPr>
          <p:cNvPr id="116785" name="Rectangle 49"/>
          <p:cNvSpPr>
            <a:spLocks noChangeArrowheads="1"/>
          </p:cNvSpPr>
          <p:nvPr/>
        </p:nvSpPr>
        <p:spPr bwMode="auto">
          <a:xfrm rot="2933030">
            <a:off x="2239789" y="2742010"/>
            <a:ext cx="495300" cy="2336800"/>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a:outerShdw blurRad="50800" dist="38100" dir="2700000" algn="tl" rotWithShape="0">
              <a:srgbClr val="000000">
                <a:alpha val="43000"/>
              </a:srgbClr>
            </a:outerShdw>
          </a:effectLst>
        </p:spPr>
        <p:txBody>
          <a:bodyPr wrap="none" anchor="ctr"/>
          <a:lstStyle/>
          <a:p>
            <a:pPr>
              <a:defRPr/>
            </a:pPr>
            <a:endParaRPr lang="en-US"/>
          </a:p>
        </p:txBody>
      </p:sp>
      <p:grpSp>
        <p:nvGrpSpPr>
          <p:cNvPr id="8" name="Group 50"/>
          <p:cNvGrpSpPr>
            <a:grpSpLocks/>
          </p:cNvGrpSpPr>
          <p:nvPr/>
        </p:nvGrpSpPr>
        <p:grpSpPr bwMode="auto">
          <a:xfrm>
            <a:off x="1141239" y="3484960"/>
            <a:ext cx="2362200" cy="508000"/>
            <a:chOff x="979" y="1713"/>
            <a:chExt cx="1488" cy="320"/>
          </a:xfrm>
          <a:effectLst>
            <a:outerShdw blurRad="50800" dist="38100" dir="2700000" algn="tl" rotWithShape="0">
              <a:srgbClr val="000000">
                <a:alpha val="43000"/>
              </a:srgbClr>
            </a:outerShdw>
          </a:effectLst>
        </p:grpSpPr>
        <p:sp>
          <p:nvSpPr>
            <p:cNvPr id="116787" name="Rectangle 51"/>
            <p:cNvSpPr>
              <a:spLocks noChangeArrowheads="1"/>
            </p:cNvSpPr>
            <p:nvPr/>
          </p:nvSpPr>
          <p:spPr bwMode="auto">
            <a:xfrm rot="5400000">
              <a:off x="1559" y="1133"/>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sp>
          <p:nvSpPr>
            <p:cNvPr id="116788" name="Rectangle 52"/>
            <p:cNvSpPr>
              <a:spLocks noChangeArrowheads="1"/>
            </p:cNvSpPr>
            <p:nvPr/>
          </p:nvSpPr>
          <p:spPr bwMode="auto">
            <a:xfrm rot="5400000">
              <a:off x="1575" y="1141"/>
              <a:ext cx="312" cy="1472"/>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p:spPr>
          <p:txBody>
            <a:bodyPr wrap="none" anchor="ctr"/>
            <a:lstStyle/>
            <a:p>
              <a:pPr>
                <a:defRPr/>
              </a:pPr>
              <a:endParaRPr lang="en-US"/>
            </a:p>
          </p:txBody>
        </p:sp>
      </p:grpSp>
      <p:sp>
        <p:nvSpPr>
          <p:cNvPr id="116789" name="Rectangle 53"/>
          <p:cNvSpPr>
            <a:spLocks noChangeArrowheads="1"/>
          </p:cNvSpPr>
          <p:nvPr/>
        </p:nvSpPr>
        <p:spPr bwMode="auto">
          <a:xfrm rot="7779121">
            <a:off x="1871489" y="2729310"/>
            <a:ext cx="495300" cy="2336800"/>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a:outerShdw blurRad="50800" dist="38100" dir="2700000" algn="tl" rotWithShape="0">
              <a:srgbClr val="000000">
                <a:alpha val="43000"/>
              </a:srgbClr>
            </a:outerShdw>
          </a:effectLst>
        </p:spPr>
        <p:txBody>
          <a:bodyPr wrap="none" anchor="ctr"/>
          <a:lstStyle/>
          <a:p>
            <a:pPr>
              <a:defRPr/>
            </a:pPr>
            <a:endParaRPr lang="en-US"/>
          </a:p>
        </p:txBody>
      </p:sp>
      <p:sp>
        <p:nvSpPr>
          <p:cNvPr id="116790" name="Rectangle 54"/>
          <p:cNvSpPr>
            <a:spLocks noChangeArrowheads="1"/>
          </p:cNvSpPr>
          <p:nvPr/>
        </p:nvSpPr>
        <p:spPr bwMode="auto">
          <a:xfrm rot="7779121">
            <a:off x="2265189" y="2449910"/>
            <a:ext cx="495300" cy="2336800"/>
          </a:xfrm>
          <a:prstGeom prst="rect">
            <a:avLst/>
          </a:prstGeom>
          <a:gradFill rotWithShape="1">
            <a:gsLst>
              <a:gs pos="0">
                <a:schemeClr val="bg2">
                  <a:gamma/>
                  <a:shade val="46275"/>
                  <a:invGamma/>
                  <a:alpha val="0"/>
                </a:schemeClr>
              </a:gs>
              <a:gs pos="50000">
                <a:schemeClr val="bg2">
                  <a:alpha val="10001"/>
                </a:schemeClr>
              </a:gs>
              <a:gs pos="100000">
                <a:schemeClr val="bg2">
                  <a:gamma/>
                  <a:shade val="46275"/>
                  <a:invGamma/>
                  <a:alpha val="0"/>
                </a:schemeClr>
              </a:gs>
            </a:gsLst>
            <a:lin ang="0" scaled="1"/>
          </a:gradFill>
          <a:ln w="9525">
            <a:noFill/>
            <a:miter lim="800000"/>
            <a:headEnd/>
            <a:tailEnd/>
          </a:ln>
          <a:effectLst>
            <a:outerShdw blurRad="50800" dist="38100" dir="2700000" algn="tl" rotWithShape="0">
              <a:srgbClr val="000000">
                <a:alpha val="43000"/>
              </a:srgbClr>
            </a:outerShdw>
          </a:effectLst>
        </p:spPr>
        <p:txBody>
          <a:bodyPr wrap="none" anchor="ctr"/>
          <a:lstStyle/>
          <a:p>
            <a:pPr>
              <a:defRPr/>
            </a:pPr>
            <a:endParaRPr lang="en-US"/>
          </a:p>
        </p:txBody>
      </p:sp>
      <p:sp>
        <p:nvSpPr>
          <p:cNvPr id="9" name="Title 8"/>
          <p:cNvSpPr>
            <a:spLocks noGrp="1"/>
          </p:cNvSpPr>
          <p:nvPr>
            <p:ph type="title"/>
          </p:nvPr>
        </p:nvSpPr>
        <p:spPr/>
        <p:txBody>
          <a:bodyPr/>
          <a:lstStyle/>
          <a:p>
            <a:r>
              <a:rPr lang="en-US" dirty="0"/>
              <a:t>SPECT image reconstruction</a:t>
            </a:r>
          </a:p>
        </p:txBody>
      </p:sp>
      <p:sp>
        <p:nvSpPr>
          <p:cNvPr id="58" name="Slide Number Placeholder 4">
            <a:extLst>
              <a:ext uri="{FF2B5EF4-FFF2-40B4-BE49-F238E27FC236}">
                <a16:creationId xmlns:a16="http://schemas.microsoft.com/office/drawing/2014/main" id="{C4013694-2BC0-1849-8062-94130935BA31}"/>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25</a:t>
            </a:fld>
            <a:endParaRPr lang="en-US" dirty="0"/>
          </a:p>
        </p:txBody>
      </p:sp>
      <p:sp>
        <p:nvSpPr>
          <p:cNvPr id="59" name="Rectangle 58">
            <a:extLst>
              <a:ext uri="{FF2B5EF4-FFF2-40B4-BE49-F238E27FC236}">
                <a16:creationId xmlns:a16="http://schemas.microsoft.com/office/drawing/2014/main" id="{1591E659-45D6-9448-B582-55052F8EFD58}"/>
              </a:ext>
            </a:extLst>
          </p:cNvPr>
          <p:cNvSpPr/>
          <p:nvPr/>
        </p:nvSpPr>
        <p:spPr>
          <a:xfrm>
            <a:off x="1075690" y="5739022"/>
            <a:ext cx="6992620" cy="461665"/>
          </a:xfrm>
          <a:prstGeom prst="rect">
            <a:avLst/>
          </a:prstGeom>
          <a:solidFill>
            <a:schemeClr val="bg1"/>
          </a:solidFill>
        </p:spPr>
        <p:txBody>
          <a:bodyPr wrap="none">
            <a:spAutoFit/>
          </a:bodyPr>
          <a:lstStyle/>
          <a:p>
            <a:r>
              <a:rPr lang="en-US" sz="2400" b="1" dirty="0">
                <a:solidFill>
                  <a:srgbClr val="1269B0"/>
                </a:solidFill>
                <a:latin typeface="Calibri" pitchFamily="34" charset="0"/>
              </a:rPr>
              <a:t>▶︎ Image reconstruction using Filtered </a:t>
            </a:r>
            <a:r>
              <a:rPr lang="en-US" sz="2400" b="1" dirty="0" err="1">
                <a:solidFill>
                  <a:srgbClr val="1269B0"/>
                </a:solidFill>
                <a:latin typeface="Calibri" pitchFamily="34" charset="0"/>
              </a:rPr>
              <a:t>Backprojection</a:t>
            </a:r>
            <a:endParaRPr lang="en-US" sz="2400" b="1" dirty="0">
              <a:solidFill>
                <a:srgbClr val="1269B0"/>
              </a:solidFill>
              <a:latin typeface="Calibri" pitchFamily="34" charset="0"/>
            </a:endParaRPr>
          </a:p>
        </p:txBody>
      </p:sp>
      <p:sp>
        <p:nvSpPr>
          <p:cNvPr id="60" name="AutoShape 10">
            <a:hlinkClick r:id="rId3" action="ppaction://hlinksldjump" highlightClick="1"/>
            <a:extLst>
              <a:ext uri="{FF2B5EF4-FFF2-40B4-BE49-F238E27FC236}">
                <a16:creationId xmlns:a16="http://schemas.microsoft.com/office/drawing/2014/main" id="{AB056C01-990A-E04C-83D0-6981A1491CB7}"/>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138732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7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67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6790"/>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167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84" grpId="0" animBg="1"/>
      <p:bldP spid="116785" grpId="0" animBg="1"/>
      <p:bldP spid="116789" grpId="0" animBg="1"/>
      <p:bldP spid="116790" grpId="0" animBg="1"/>
      <p:bldP spid="116790" grpId="1"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2563085" y="4981629"/>
            <a:ext cx="4017831" cy="338554"/>
          </a:xfrm>
          <a:prstGeom prst="rect">
            <a:avLst/>
          </a:prstGeom>
          <a:noFill/>
          <a:ln w="9525">
            <a:noFill/>
            <a:miter lim="800000"/>
            <a:headEnd/>
            <a:tailEnd/>
          </a:ln>
        </p:spPr>
        <p:txBody>
          <a:bodyPr wrap="none">
            <a:spAutoFit/>
          </a:bodyPr>
          <a:lstStyle/>
          <a:p>
            <a:pPr algn="ctr"/>
            <a:r>
              <a:rPr lang="en-US" sz="1600" dirty="0">
                <a:latin typeface="Calibri"/>
                <a:cs typeface="Calibri"/>
              </a:rPr>
              <a:t>h</a:t>
            </a:r>
            <a:r>
              <a:rPr lang="en-US" sz="1600" baseline="0" dirty="0">
                <a:latin typeface="Calibri"/>
                <a:cs typeface="Calibri"/>
              </a:rPr>
              <a:t>uman skeleton using </a:t>
            </a:r>
            <a:r>
              <a:rPr lang="en-US" sz="1600" baseline="30000" dirty="0">
                <a:latin typeface="Calibri"/>
                <a:cs typeface="Calibri"/>
              </a:rPr>
              <a:t>99m</a:t>
            </a:r>
            <a:r>
              <a:rPr lang="en-US" sz="1600" baseline="0" dirty="0">
                <a:latin typeface="Calibri"/>
                <a:cs typeface="Calibri"/>
              </a:rPr>
              <a:t>Tc based bone tracer</a:t>
            </a:r>
          </a:p>
        </p:txBody>
      </p:sp>
      <p:pic>
        <p:nvPicPr>
          <p:cNvPr id="44035" name="Picture 4" descr="mov"/>
          <p:cNvPicPr>
            <a:picLocks noChangeAspect="1" noChangeArrowheads="1" noCrop="1"/>
          </p:cNvPicPr>
          <p:nvPr/>
        </p:nvPicPr>
        <p:blipFill>
          <a:blip r:embed="rId3" cstate="print"/>
          <a:srcRect/>
          <a:stretch>
            <a:fillRect/>
          </a:stretch>
        </p:blipFill>
        <p:spPr bwMode="auto">
          <a:xfrm>
            <a:off x="3591298" y="2220913"/>
            <a:ext cx="2503487" cy="2436812"/>
          </a:xfrm>
          <a:prstGeom prst="rect">
            <a:avLst/>
          </a:prstGeom>
          <a:noFill/>
          <a:ln w="9525">
            <a:noFill/>
            <a:miter lim="800000"/>
            <a:headEnd/>
            <a:tailEnd/>
          </a:ln>
        </p:spPr>
      </p:pic>
      <p:pic>
        <p:nvPicPr>
          <p:cNvPr id="44036" name="Picture 6" descr="spineecam_sino"/>
          <p:cNvPicPr>
            <a:picLocks noChangeAspect="1" noChangeArrowheads="1"/>
          </p:cNvPicPr>
          <p:nvPr/>
        </p:nvPicPr>
        <p:blipFill>
          <a:blip r:embed="rId4" cstate="print"/>
          <a:srcRect/>
          <a:stretch>
            <a:fillRect/>
          </a:stretch>
        </p:blipFill>
        <p:spPr bwMode="auto">
          <a:xfrm>
            <a:off x="611560" y="2238375"/>
            <a:ext cx="2771775" cy="2501900"/>
          </a:xfrm>
          <a:prstGeom prst="rect">
            <a:avLst/>
          </a:prstGeom>
          <a:noFill/>
          <a:ln w="9525">
            <a:noFill/>
            <a:miter lim="800000"/>
            <a:headEnd/>
            <a:tailEnd/>
          </a:ln>
        </p:spPr>
      </p:pic>
      <p:pic>
        <p:nvPicPr>
          <p:cNvPr id="44037" name="Picture 8" descr="spineecam_3d"/>
          <p:cNvPicPr>
            <a:picLocks noChangeAspect="1" noChangeArrowheads="1"/>
          </p:cNvPicPr>
          <p:nvPr/>
        </p:nvPicPr>
        <p:blipFill>
          <a:blip r:embed="rId5" cstate="print"/>
          <a:srcRect/>
          <a:stretch>
            <a:fillRect/>
          </a:stretch>
        </p:blipFill>
        <p:spPr bwMode="auto">
          <a:xfrm>
            <a:off x="6287591" y="2238375"/>
            <a:ext cx="2028825" cy="2571750"/>
          </a:xfrm>
          <a:prstGeom prst="rect">
            <a:avLst/>
          </a:prstGeom>
          <a:noFill/>
          <a:ln w="9525">
            <a:noFill/>
            <a:miter lim="800000"/>
            <a:headEnd/>
            <a:tailEnd/>
          </a:ln>
        </p:spPr>
      </p:pic>
      <p:sp>
        <p:nvSpPr>
          <p:cNvPr id="44038" name="Text Box 9"/>
          <p:cNvSpPr txBox="1">
            <a:spLocks noChangeArrowheads="1"/>
          </p:cNvSpPr>
          <p:nvPr/>
        </p:nvSpPr>
        <p:spPr bwMode="auto">
          <a:xfrm>
            <a:off x="144806" y="6456650"/>
            <a:ext cx="1852641" cy="276999"/>
          </a:xfrm>
          <a:prstGeom prst="rect">
            <a:avLst/>
          </a:prstGeom>
          <a:noFill/>
          <a:ln w="9525">
            <a:noFill/>
            <a:miter lim="800000"/>
            <a:headEnd/>
            <a:tailEnd/>
          </a:ln>
        </p:spPr>
        <p:txBody>
          <a:bodyPr wrap="none">
            <a:spAutoFit/>
          </a:bodyPr>
          <a:lstStyle/>
          <a:p>
            <a:r>
              <a:rPr lang="en-US" sz="1200" b="0" baseline="0" dirty="0">
                <a:latin typeface="Calibri"/>
                <a:cs typeface="Calibri"/>
              </a:rPr>
              <a:t>http://</a:t>
            </a:r>
            <a:r>
              <a:rPr lang="en-US" sz="1200" b="0" baseline="0" dirty="0" err="1">
                <a:latin typeface="Calibri"/>
                <a:cs typeface="Calibri"/>
              </a:rPr>
              <a:t>www.physics.ubc.ca</a:t>
            </a:r>
            <a:endParaRPr lang="en-US" sz="1200" b="0" baseline="0" dirty="0">
              <a:latin typeface="Calibri"/>
              <a:cs typeface="Calibri"/>
            </a:endParaRPr>
          </a:p>
        </p:txBody>
      </p:sp>
      <p:sp>
        <p:nvSpPr>
          <p:cNvPr id="44039" name="Text Box 10"/>
          <p:cNvSpPr txBox="1">
            <a:spLocks noChangeArrowheads="1"/>
          </p:cNvSpPr>
          <p:nvPr/>
        </p:nvSpPr>
        <p:spPr bwMode="auto">
          <a:xfrm>
            <a:off x="1341810" y="1857400"/>
            <a:ext cx="1086581" cy="369332"/>
          </a:xfrm>
          <a:prstGeom prst="rect">
            <a:avLst/>
          </a:prstGeom>
          <a:noFill/>
          <a:ln w="9525">
            <a:noFill/>
            <a:miter lim="800000"/>
            <a:headEnd/>
            <a:tailEnd/>
          </a:ln>
        </p:spPr>
        <p:txBody>
          <a:bodyPr wrap="none">
            <a:spAutoFit/>
          </a:bodyPr>
          <a:lstStyle/>
          <a:p>
            <a:r>
              <a:rPr lang="en-US" sz="1800" b="1" baseline="0" dirty="0" err="1">
                <a:solidFill>
                  <a:srgbClr val="1269B0"/>
                </a:solidFill>
                <a:latin typeface="Calibri"/>
                <a:cs typeface="Calibri"/>
              </a:rPr>
              <a:t>Sinogram</a:t>
            </a:r>
            <a:endParaRPr lang="en-US" sz="1800" b="1" baseline="0" dirty="0">
              <a:solidFill>
                <a:srgbClr val="1269B0"/>
              </a:solidFill>
              <a:latin typeface="Calibri"/>
              <a:cs typeface="Calibri"/>
            </a:endParaRPr>
          </a:p>
        </p:txBody>
      </p:sp>
      <p:sp>
        <p:nvSpPr>
          <p:cNvPr id="44040" name="Text Box 11"/>
          <p:cNvSpPr txBox="1">
            <a:spLocks noChangeArrowheads="1"/>
          </p:cNvSpPr>
          <p:nvPr/>
        </p:nvSpPr>
        <p:spPr bwMode="auto">
          <a:xfrm>
            <a:off x="4041259" y="1857400"/>
            <a:ext cx="1622560" cy="369332"/>
          </a:xfrm>
          <a:prstGeom prst="rect">
            <a:avLst/>
          </a:prstGeom>
          <a:noFill/>
          <a:ln w="9525">
            <a:noFill/>
            <a:miter lim="800000"/>
            <a:headEnd/>
            <a:tailEnd/>
          </a:ln>
        </p:spPr>
        <p:txBody>
          <a:bodyPr wrap="none">
            <a:spAutoFit/>
          </a:bodyPr>
          <a:lstStyle/>
          <a:p>
            <a:pPr algn="ctr"/>
            <a:r>
              <a:rPr lang="en-US" sz="1800" b="1" baseline="0" dirty="0">
                <a:solidFill>
                  <a:srgbClr val="1269B0"/>
                </a:solidFill>
                <a:latin typeface="Calibri"/>
                <a:cs typeface="Calibri"/>
              </a:rPr>
              <a:t>Reconstruction</a:t>
            </a:r>
          </a:p>
        </p:txBody>
      </p:sp>
      <p:sp>
        <p:nvSpPr>
          <p:cNvPr id="2" name="Title 1"/>
          <p:cNvSpPr>
            <a:spLocks noGrp="1"/>
          </p:cNvSpPr>
          <p:nvPr>
            <p:ph type="title"/>
          </p:nvPr>
        </p:nvSpPr>
        <p:spPr/>
        <p:txBody>
          <a:bodyPr/>
          <a:lstStyle/>
          <a:p>
            <a:r>
              <a:rPr lang="en-US" dirty="0">
                <a:cs typeface="Calibri"/>
              </a:rPr>
              <a:t>SPECT 3D reconstruction</a:t>
            </a:r>
          </a:p>
        </p:txBody>
      </p:sp>
      <p:sp>
        <p:nvSpPr>
          <p:cNvPr id="10" name="Slide Number Placeholder 4">
            <a:extLst>
              <a:ext uri="{FF2B5EF4-FFF2-40B4-BE49-F238E27FC236}">
                <a16:creationId xmlns:a16="http://schemas.microsoft.com/office/drawing/2014/main" id="{AD77D389-2934-1C41-9512-B142F307E727}"/>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26</a:t>
            </a:fld>
            <a:endParaRPr lang="en-US" dirty="0"/>
          </a:p>
        </p:txBody>
      </p:sp>
    </p:spTree>
    <p:extLst>
      <p:ext uri="{BB962C8B-B14F-4D97-AF65-F5344CB8AC3E}">
        <p14:creationId xmlns:p14="http://schemas.microsoft.com/office/powerpoint/2010/main" val="191143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SPECT applications</a:t>
            </a:r>
          </a:p>
        </p:txBody>
      </p:sp>
      <p:pic>
        <p:nvPicPr>
          <p:cNvPr id="45058" name="Picture 5" descr="spect1"/>
          <p:cNvPicPr>
            <a:picLocks noGrp="1" noChangeAspect="1" noChangeArrowheads="1"/>
          </p:cNvPicPr>
          <p:nvPr>
            <p:ph idx="4294967295"/>
          </p:nvPr>
        </p:nvPicPr>
        <p:blipFill>
          <a:blip r:embed="rId3" cstate="print"/>
          <a:srcRect/>
          <a:stretch>
            <a:fillRect/>
          </a:stretch>
        </p:blipFill>
        <p:spPr bwMode="auto">
          <a:xfrm>
            <a:off x="683568" y="1884680"/>
            <a:ext cx="3702551" cy="3960440"/>
          </a:xfrm>
          <a:prstGeom prst="rect">
            <a:avLst/>
          </a:prstGeom>
          <a:noFill/>
          <a:ln>
            <a:miter lim="800000"/>
            <a:headEnd/>
            <a:tailEnd/>
          </a:ln>
          <a:effectLst>
            <a:outerShdw blurRad="50800" dist="38100" dir="2700000" algn="tl" rotWithShape="0">
              <a:srgbClr val="000000">
                <a:alpha val="43000"/>
              </a:srgbClr>
            </a:outerShdw>
          </a:effectLst>
        </p:spPr>
      </p:pic>
      <p:sp>
        <p:nvSpPr>
          <p:cNvPr id="45059" name="Text Box 7"/>
          <p:cNvSpPr txBox="1">
            <a:spLocks noChangeArrowheads="1"/>
          </p:cNvSpPr>
          <p:nvPr/>
        </p:nvSpPr>
        <p:spPr bwMode="auto">
          <a:xfrm>
            <a:off x="4458127" y="1872496"/>
            <a:ext cx="4074313" cy="2646878"/>
          </a:xfrm>
          <a:prstGeom prst="rect">
            <a:avLst/>
          </a:prstGeom>
          <a:noFill/>
          <a:ln w="9525">
            <a:noFill/>
            <a:miter lim="800000"/>
            <a:headEnd/>
            <a:tailEnd/>
          </a:ln>
        </p:spPr>
        <p:txBody>
          <a:bodyPr wrap="square">
            <a:spAutoFit/>
          </a:bodyPr>
          <a:lstStyle/>
          <a:p>
            <a:r>
              <a:rPr lang="en-US" sz="2000" b="1" baseline="0" dirty="0">
                <a:latin typeface="Calibri"/>
                <a:cs typeface="Calibri"/>
              </a:rPr>
              <a:t>Dopamine transporter imaging </a:t>
            </a:r>
          </a:p>
          <a:p>
            <a:endParaRPr lang="en-US" sz="2000" b="1" baseline="0" dirty="0">
              <a:latin typeface="Calibri"/>
              <a:cs typeface="Calibri"/>
            </a:endParaRPr>
          </a:p>
          <a:p>
            <a:r>
              <a:rPr lang="en-US" sz="1800" b="0" baseline="0" dirty="0">
                <a:latin typeface="Calibri"/>
                <a:cs typeface="Calibri"/>
              </a:rPr>
              <a:t>SPECT </a:t>
            </a:r>
            <a:r>
              <a:rPr lang="en-US" dirty="0">
                <a:latin typeface="Calibri"/>
                <a:cs typeface="Calibri"/>
              </a:rPr>
              <a:t>r</a:t>
            </a:r>
            <a:r>
              <a:rPr lang="en-US" sz="1800" b="0" baseline="0" dirty="0">
                <a:latin typeface="Calibri"/>
                <a:cs typeface="Calibri"/>
              </a:rPr>
              <a:t>adioligand</a:t>
            </a:r>
            <a:r>
              <a:rPr lang="en-US" dirty="0">
                <a:latin typeface="Calibri"/>
                <a:cs typeface="Calibri"/>
              </a:rPr>
              <a:t> is </a:t>
            </a:r>
            <a:r>
              <a:rPr lang="en-US" sz="1800" b="0" baseline="0" dirty="0">
                <a:latin typeface="Calibri"/>
                <a:cs typeface="Calibri"/>
              </a:rPr>
              <a:t>derivative of tropane ligand family and labeled with </a:t>
            </a:r>
            <a:r>
              <a:rPr lang="en-US" sz="1800" b="0" baseline="30000" dirty="0">
                <a:latin typeface="Calibri"/>
                <a:cs typeface="Calibri"/>
              </a:rPr>
              <a:t>99m</a:t>
            </a:r>
            <a:r>
              <a:rPr lang="en-US" sz="1800" b="0" baseline="0" dirty="0">
                <a:latin typeface="Calibri"/>
                <a:cs typeface="Calibri"/>
              </a:rPr>
              <a:t>Tc</a:t>
            </a:r>
          </a:p>
          <a:p>
            <a:r>
              <a:rPr lang="en-US" sz="1800" b="0" baseline="0" dirty="0">
                <a:latin typeface="Calibri"/>
                <a:cs typeface="Calibri"/>
              </a:rPr>
              <a:t>reflects location of dopamine transporter</a:t>
            </a:r>
          </a:p>
          <a:p>
            <a:r>
              <a:rPr lang="en-US" sz="1800" b="0" baseline="0" dirty="0">
                <a:latin typeface="Calibri"/>
                <a:cs typeface="Calibri"/>
              </a:rPr>
              <a:t>in caudate putamen.</a:t>
            </a:r>
          </a:p>
          <a:p>
            <a:endParaRPr lang="en-US" sz="1800" b="0" baseline="0" dirty="0">
              <a:latin typeface="Calibri"/>
              <a:cs typeface="Calibri"/>
            </a:endParaRPr>
          </a:p>
          <a:p>
            <a:r>
              <a:rPr lang="en-US" sz="1800" b="0" baseline="0" dirty="0">
                <a:latin typeface="Calibri"/>
                <a:cs typeface="Calibri"/>
              </a:rPr>
              <a:t>▶︎ in Parkinson patients receptor density is significantly reduced.</a:t>
            </a:r>
          </a:p>
        </p:txBody>
      </p:sp>
      <p:sp>
        <p:nvSpPr>
          <p:cNvPr id="6" name="Slide Number Placeholder 4">
            <a:extLst>
              <a:ext uri="{FF2B5EF4-FFF2-40B4-BE49-F238E27FC236}">
                <a16:creationId xmlns:a16="http://schemas.microsoft.com/office/drawing/2014/main" id="{A1B76368-D6E8-6247-A0B7-EF011550BBE7}"/>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27</a:t>
            </a:fld>
            <a:endParaRPr lang="en-US" dirty="0"/>
          </a:p>
        </p:txBody>
      </p:sp>
      <p:sp>
        <p:nvSpPr>
          <p:cNvPr id="7" name="TextBox 6">
            <a:extLst>
              <a:ext uri="{FF2B5EF4-FFF2-40B4-BE49-F238E27FC236}">
                <a16:creationId xmlns:a16="http://schemas.microsoft.com/office/drawing/2014/main" id="{42924D8B-1331-5549-8740-CB33B57921F1}"/>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3.12</a:t>
            </a:r>
            <a:endParaRPr lang="en-US" sz="1400" baseline="0" dirty="0">
              <a:solidFill>
                <a:schemeClr val="bg1"/>
              </a:solidFill>
              <a:latin typeface="Calibri"/>
              <a:cs typeface="Calibri"/>
            </a:endParaRPr>
          </a:p>
        </p:txBody>
      </p:sp>
    </p:spTree>
    <p:extLst>
      <p:ext uri="{BB962C8B-B14F-4D97-AF65-F5344CB8AC3E}">
        <p14:creationId xmlns:p14="http://schemas.microsoft.com/office/powerpoint/2010/main" val="195149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2735352" y="2337074"/>
            <a:ext cx="977900" cy="2728913"/>
            <a:chOff x="560" y="1536"/>
            <a:chExt cx="616" cy="1719"/>
          </a:xfrm>
          <a:effectLst>
            <a:outerShdw blurRad="50800" dist="38100" dir="2700000" algn="tl" rotWithShape="0">
              <a:srgbClr val="000000">
                <a:alpha val="43000"/>
              </a:srgbClr>
            </a:outerShdw>
          </a:effectLst>
        </p:grpSpPr>
        <p:sp>
          <p:nvSpPr>
            <p:cNvPr id="46142" name="Rectangle 16"/>
            <p:cNvSpPr>
              <a:spLocks noChangeArrowheads="1"/>
            </p:cNvSpPr>
            <p:nvPr/>
          </p:nvSpPr>
          <p:spPr bwMode="auto">
            <a:xfrm>
              <a:off x="560" y="1536"/>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3" name="Rectangle 17"/>
            <p:cNvSpPr>
              <a:spLocks noChangeArrowheads="1"/>
            </p:cNvSpPr>
            <p:nvPr/>
          </p:nvSpPr>
          <p:spPr bwMode="auto">
            <a:xfrm>
              <a:off x="560" y="1680"/>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4" name="Rectangle 20"/>
            <p:cNvSpPr>
              <a:spLocks noChangeArrowheads="1"/>
            </p:cNvSpPr>
            <p:nvPr/>
          </p:nvSpPr>
          <p:spPr bwMode="auto">
            <a:xfrm>
              <a:off x="560" y="1824"/>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5" name="Rectangle 21"/>
            <p:cNvSpPr>
              <a:spLocks noChangeArrowheads="1"/>
            </p:cNvSpPr>
            <p:nvPr/>
          </p:nvSpPr>
          <p:spPr bwMode="auto">
            <a:xfrm>
              <a:off x="560" y="1968"/>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6" name="Rectangle 22"/>
            <p:cNvSpPr>
              <a:spLocks noChangeArrowheads="1"/>
            </p:cNvSpPr>
            <p:nvPr/>
          </p:nvSpPr>
          <p:spPr bwMode="auto">
            <a:xfrm>
              <a:off x="560" y="2109"/>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7" name="Rectangle 23"/>
            <p:cNvSpPr>
              <a:spLocks noChangeArrowheads="1"/>
            </p:cNvSpPr>
            <p:nvPr/>
          </p:nvSpPr>
          <p:spPr bwMode="auto">
            <a:xfrm>
              <a:off x="560" y="2253"/>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8" name="Rectangle 24"/>
            <p:cNvSpPr>
              <a:spLocks noChangeArrowheads="1"/>
            </p:cNvSpPr>
            <p:nvPr/>
          </p:nvSpPr>
          <p:spPr bwMode="auto">
            <a:xfrm>
              <a:off x="560" y="2397"/>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9" name="Rectangle 25"/>
            <p:cNvSpPr>
              <a:spLocks noChangeArrowheads="1"/>
            </p:cNvSpPr>
            <p:nvPr/>
          </p:nvSpPr>
          <p:spPr bwMode="auto">
            <a:xfrm>
              <a:off x="560" y="2541"/>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50" name="Rectangle 26"/>
            <p:cNvSpPr>
              <a:spLocks noChangeArrowheads="1"/>
            </p:cNvSpPr>
            <p:nvPr/>
          </p:nvSpPr>
          <p:spPr bwMode="auto">
            <a:xfrm>
              <a:off x="560" y="2679"/>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51" name="Rectangle 27"/>
            <p:cNvSpPr>
              <a:spLocks noChangeArrowheads="1"/>
            </p:cNvSpPr>
            <p:nvPr/>
          </p:nvSpPr>
          <p:spPr bwMode="auto">
            <a:xfrm>
              <a:off x="560" y="2823"/>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52" name="Rectangle 28"/>
            <p:cNvSpPr>
              <a:spLocks noChangeArrowheads="1"/>
            </p:cNvSpPr>
            <p:nvPr/>
          </p:nvSpPr>
          <p:spPr bwMode="auto">
            <a:xfrm>
              <a:off x="560" y="2967"/>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53" name="Rectangle 29"/>
            <p:cNvSpPr>
              <a:spLocks noChangeArrowheads="1"/>
            </p:cNvSpPr>
            <p:nvPr/>
          </p:nvSpPr>
          <p:spPr bwMode="auto">
            <a:xfrm>
              <a:off x="560" y="3111"/>
              <a:ext cx="616" cy="144"/>
            </a:xfrm>
            <a:prstGeom prst="rect">
              <a:avLst/>
            </a:prstGeom>
            <a:solidFill>
              <a:schemeClr val="bg1"/>
            </a:solidFill>
            <a:ln w="9525">
              <a:solidFill>
                <a:schemeClr val="tx1"/>
              </a:solidFill>
              <a:miter lim="800000"/>
              <a:headEnd/>
              <a:tailEnd/>
            </a:ln>
          </p:spPr>
          <p:txBody>
            <a:bodyPr wrap="none" anchor="ctr"/>
            <a:lstStyle/>
            <a:p>
              <a:endParaRPr lang="en-US"/>
            </a:p>
          </p:txBody>
        </p:sp>
      </p:grpSp>
      <p:sp>
        <p:nvSpPr>
          <p:cNvPr id="46135" name="Oval 74"/>
          <p:cNvSpPr>
            <a:spLocks noChangeArrowheads="1"/>
          </p:cNvSpPr>
          <p:nvPr/>
        </p:nvSpPr>
        <p:spPr bwMode="auto">
          <a:xfrm>
            <a:off x="1541553" y="2179912"/>
            <a:ext cx="688975" cy="685800"/>
          </a:xfrm>
          <a:prstGeom prst="ellipse">
            <a:avLst/>
          </a:prstGeom>
          <a:solidFill>
            <a:srgbClr val="808080">
              <a:alpha val="50980"/>
            </a:srgbClr>
          </a:solidFill>
          <a:ln w="12700">
            <a:noFill/>
            <a:round/>
            <a:headEnd/>
            <a:tailEnd/>
          </a:ln>
        </p:spPr>
        <p:txBody>
          <a:bodyPr wrap="none" anchor="ctr"/>
          <a:lstStyle/>
          <a:p>
            <a:endParaRPr lang="en-US"/>
          </a:p>
        </p:txBody>
      </p:sp>
      <p:sp>
        <p:nvSpPr>
          <p:cNvPr id="46136" name="Line 75"/>
          <p:cNvSpPr>
            <a:spLocks noChangeShapeType="1"/>
          </p:cNvSpPr>
          <p:nvPr/>
        </p:nvSpPr>
        <p:spPr bwMode="auto">
          <a:xfrm flipH="1" flipV="1">
            <a:off x="1395503" y="3861075"/>
            <a:ext cx="0" cy="127000"/>
          </a:xfrm>
          <a:prstGeom prst="line">
            <a:avLst/>
          </a:prstGeom>
          <a:noFill/>
          <a:ln w="28575">
            <a:solidFill>
              <a:srgbClr val="FFFFFF">
                <a:alpha val="49019"/>
              </a:srgbClr>
            </a:solidFill>
            <a:round/>
            <a:headEnd/>
            <a:tailEnd/>
          </a:ln>
        </p:spPr>
        <p:txBody>
          <a:bodyPr/>
          <a:lstStyle/>
          <a:p>
            <a:endParaRPr lang="en-US"/>
          </a:p>
        </p:txBody>
      </p:sp>
      <p:sp>
        <p:nvSpPr>
          <p:cNvPr id="46137" name="Line 76"/>
          <p:cNvSpPr>
            <a:spLocks noChangeShapeType="1"/>
          </p:cNvSpPr>
          <p:nvPr/>
        </p:nvSpPr>
        <p:spPr bwMode="auto">
          <a:xfrm flipV="1">
            <a:off x="2370228" y="3872187"/>
            <a:ext cx="0" cy="104775"/>
          </a:xfrm>
          <a:prstGeom prst="line">
            <a:avLst/>
          </a:prstGeom>
          <a:noFill/>
          <a:ln w="28575">
            <a:solidFill>
              <a:srgbClr val="FFFFFF">
                <a:alpha val="52156"/>
              </a:srgbClr>
            </a:solidFill>
            <a:round/>
            <a:headEnd/>
            <a:tailEnd/>
          </a:ln>
        </p:spPr>
        <p:txBody>
          <a:bodyPr/>
          <a:lstStyle/>
          <a:p>
            <a:endParaRPr lang="en-US"/>
          </a:p>
        </p:txBody>
      </p:sp>
      <p:sp>
        <p:nvSpPr>
          <p:cNvPr id="46138" name="Rectangle 77"/>
          <p:cNvSpPr>
            <a:spLocks noChangeArrowheads="1"/>
          </p:cNvSpPr>
          <p:nvPr/>
        </p:nvSpPr>
        <p:spPr bwMode="auto">
          <a:xfrm>
            <a:off x="1192303" y="2910162"/>
            <a:ext cx="1416050" cy="1466850"/>
          </a:xfrm>
          <a:prstGeom prst="rect">
            <a:avLst/>
          </a:prstGeom>
          <a:solidFill>
            <a:srgbClr val="5F5F5F">
              <a:alpha val="43921"/>
            </a:srgbClr>
          </a:solidFill>
          <a:ln w="12700">
            <a:noFill/>
            <a:miter lim="800000"/>
            <a:headEnd/>
            <a:tailEnd/>
          </a:ln>
        </p:spPr>
        <p:txBody>
          <a:bodyPr wrap="none" anchor="ctr"/>
          <a:lstStyle/>
          <a:p>
            <a:endParaRPr lang="en-US"/>
          </a:p>
        </p:txBody>
      </p:sp>
      <p:sp>
        <p:nvSpPr>
          <p:cNvPr id="46139" name="Freeform 78"/>
          <p:cNvSpPr>
            <a:spLocks/>
          </p:cNvSpPr>
          <p:nvPr/>
        </p:nvSpPr>
        <p:spPr bwMode="auto">
          <a:xfrm>
            <a:off x="1387565" y="4377012"/>
            <a:ext cx="1047750" cy="1730375"/>
          </a:xfrm>
          <a:custGeom>
            <a:avLst/>
            <a:gdLst>
              <a:gd name="T0" fmla="*/ 0 w 660"/>
              <a:gd name="T1" fmla="*/ 1208 h 1208"/>
              <a:gd name="T2" fmla="*/ 160 w 660"/>
              <a:gd name="T3" fmla="*/ 1104 h 1208"/>
              <a:gd name="T4" fmla="*/ 20 w 660"/>
              <a:gd name="T5" fmla="*/ 0 h 1208"/>
              <a:gd name="T6" fmla="*/ 604 w 660"/>
              <a:gd name="T7" fmla="*/ 0 h 1208"/>
              <a:gd name="T8" fmla="*/ 496 w 660"/>
              <a:gd name="T9" fmla="*/ 1108 h 1208"/>
              <a:gd name="T10" fmla="*/ 660 w 660"/>
              <a:gd name="T11" fmla="*/ 1208 h 1208"/>
              <a:gd name="T12" fmla="*/ 0 w 660"/>
              <a:gd name="T13" fmla="*/ 1208 h 1208"/>
              <a:gd name="T14" fmla="*/ 0 60000 65536"/>
              <a:gd name="T15" fmla="*/ 0 60000 65536"/>
              <a:gd name="T16" fmla="*/ 0 60000 65536"/>
              <a:gd name="T17" fmla="*/ 0 60000 65536"/>
              <a:gd name="T18" fmla="*/ 0 60000 65536"/>
              <a:gd name="T19" fmla="*/ 0 60000 65536"/>
              <a:gd name="T20" fmla="*/ 0 60000 65536"/>
              <a:gd name="T21" fmla="*/ 0 w 660"/>
              <a:gd name="T22" fmla="*/ 0 h 1208"/>
              <a:gd name="T23" fmla="*/ 660 w 660"/>
              <a:gd name="T24" fmla="*/ 1208 h 1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0" h="1208">
                <a:moveTo>
                  <a:pt x="0" y="1208"/>
                </a:moveTo>
                <a:lnTo>
                  <a:pt x="160" y="1104"/>
                </a:lnTo>
                <a:lnTo>
                  <a:pt x="20" y="0"/>
                </a:lnTo>
                <a:lnTo>
                  <a:pt x="604" y="0"/>
                </a:lnTo>
                <a:lnTo>
                  <a:pt x="496" y="1108"/>
                </a:lnTo>
                <a:lnTo>
                  <a:pt x="660" y="1208"/>
                </a:lnTo>
                <a:lnTo>
                  <a:pt x="0" y="1208"/>
                </a:lnTo>
                <a:close/>
              </a:path>
            </a:pathLst>
          </a:custGeom>
          <a:solidFill>
            <a:srgbClr val="5F5F5F">
              <a:alpha val="50195"/>
            </a:srgbClr>
          </a:solidFill>
          <a:ln w="9525" cap="flat" cmpd="sng">
            <a:noFill/>
            <a:prstDash val="solid"/>
            <a:round/>
            <a:headEnd/>
            <a:tailEnd/>
          </a:ln>
        </p:spPr>
        <p:txBody>
          <a:bodyPr/>
          <a:lstStyle/>
          <a:p>
            <a:endParaRPr lang="en-US"/>
          </a:p>
        </p:txBody>
      </p:sp>
      <p:sp>
        <p:nvSpPr>
          <p:cNvPr id="46140" name="AutoShape 79"/>
          <p:cNvSpPr>
            <a:spLocks noChangeArrowheads="1"/>
          </p:cNvSpPr>
          <p:nvPr/>
        </p:nvSpPr>
        <p:spPr bwMode="auto">
          <a:xfrm flipV="1">
            <a:off x="1184365" y="2902225"/>
            <a:ext cx="398463" cy="133350"/>
          </a:xfrm>
          <a:prstGeom prst="rtTriangle">
            <a:avLst/>
          </a:prstGeom>
          <a:solidFill>
            <a:schemeClr val="bg1"/>
          </a:solidFill>
          <a:ln w="9525" algn="ctr">
            <a:noFill/>
            <a:miter lim="800000"/>
            <a:headEnd/>
            <a:tailEnd/>
          </a:ln>
          <a:effectLst/>
        </p:spPr>
        <p:txBody>
          <a:bodyPr wrap="none" anchor="ctr"/>
          <a:lstStyle/>
          <a:p>
            <a:endParaRPr lang="en-US"/>
          </a:p>
        </p:txBody>
      </p:sp>
      <p:sp>
        <p:nvSpPr>
          <p:cNvPr id="46141" name="AutoShape 80"/>
          <p:cNvSpPr>
            <a:spLocks noChangeArrowheads="1"/>
          </p:cNvSpPr>
          <p:nvPr/>
        </p:nvSpPr>
        <p:spPr bwMode="auto">
          <a:xfrm flipH="1" flipV="1">
            <a:off x="2208303" y="2902225"/>
            <a:ext cx="404813" cy="111125"/>
          </a:xfrm>
          <a:prstGeom prst="rtTriangle">
            <a:avLst/>
          </a:prstGeom>
          <a:solidFill>
            <a:schemeClr val="bg1"/>
          </a:solidFill>
          <a:ln w="9525" algn="ctr">
            <a:noFill/>
            <a:miter lim="800000"/>
            <a:headEnd/>
            <a:tailEnd/>
          </a:ln>
          <a:effectLst/>
        </p:spPr>
        <p:txBody>
          <a:bodyPr wrap="none" anchor="ctr"/>
          <a:lstStyle/>
          <a:p>
            <a:endParaRPr lang="en-US"/>
          </a:p>
        </p:txBody>
      </p:sp>
      <p:grpSp>
        <p:nvGrpSpPr>
          <p:cNvPr id="4" name="Group 84"/>
          <p:cNvGrpSpPr>
            <a:grpSpLocks/>
          </p:cNvGrpSpPr>
          <p:nvPr/>
        </p:nvGrpSpPr>
        <p:grpSpPr bwMode="auto">
          <a:xfrm>
            <a:off x="4905201" y="1145382"/>
            <a:ext cx="3051175" cy="3227388"/>
            <a:chOff x="3034" y="601"/>
            <a:chExt cx="1922" cy="2033"/>
          </a:xfrm>
        </p:grpSpPr>
        <p:sp>
          <p:nvSpPr>
            <p:cNvPr id="46108" name="Rectangle 14"/>
            <p:cNvSpPr>
              <a:spLocks noChangeArrowheads="1"/>
            </p:cNvSpPr>
            <p:nvPr/>
          </p:nvSpPr>
          <p:spPr bwMode="auto">
            <a:xfrm>
              <a:off x="3306" y="918"/>
              <a:ext cx="64" cy="1716"/>
            </a:xfrm>
            <a:prstGeom prst="rect">
              <a:avLst/>
            </a:prstGeom>
            <a:solidFill>
              <a:schemeClr val="bg2"/>
            </a:solidFill>
            <a:ln w="9525">
              <a:noFill/>
              <a:miter lim="800000"/>
              <a:headEnd/>
              <a:tailEnd/>
            </a:ln>
          </p:spPr>
          <p:txBody>
            <a:bodyPr wrap="none" anchor="ctr"/>
            <a:lstStyle/>
            <a:p>
              <a:endParaRPr lang="en-US" baseline="0">
                <a:latin typeface="Calibri"/>
                <a:cs typeface="Calibri"/>
              </a:endParaRPr>
            </a:p>
          </p:txBody>
        </p:sp>
        <p:grpSp>
          <p:nvGrpSpPr>
            <p:cNvPr id="5" name="Group 31"/>
            <p:cNvGrpSpPr>
              <a:grpSpLocks/>
            </p:cNvGrpSpPr>
            <p:nvPr/>
          </p:nvGrpSpPr>
          <p:grpSpPr bwMode="auto">
            <a:xfrm>
              <a:off x="4340" y="906"/>
              <a:ext cx="616" cy="1719"/>
              <a:chOff x="560" y="1536"/>
              <a:chExt cx="616" cy="1719"/>
            </a:xfrm>
          </p:grpSpPr>
          <p:sp>
            <p:nvSpPr>
              <p:cNvPr id="46123" name="Rectangle 32"/>
              <p:cNvSpPr>
                <a:spLocks noChangeArrowheads="1"/>
              </p:cNvSpPr>
              <p:nvPr/>
            </p:nvSpPr>
            <p:spPr bwMode="auto">
              <a:xfrm>
                <a:off x="560" y="1536"/>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24" name="Rectangle 33"/>
              <p:cNvSpPr>
                <a:spLocks noChangeArrowheads="1"/>
              </p:cNvSpPr>
              <p:nvPr/>
            </p:nvSpPr>
            <p:spPr bwMode="auto">
              <a:xfrm>
                <a:off x="560" y="1680"/>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25" name="Rectangle 34"/>
              <p:cNvSpPr>
                <a:spLocks noChangeArrowheads="1"/>
              </p:cNvSpPr>
              <p:nvPr/>
            </p:nvSpPr>
            <p:spPr bwMode="auto">
              <a:xfrm>
                <a:off x="560" y="1824"/>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26" name="Rectangle 35"/>
              <p:cNvSpPr>
                <a:spLocks noChangeArrowheads="1"/>
              </p:cNvSpPr>
              <p:nvPr/>
            </p:nvSpPr>
            <p:spPr bwMode="auto">
              <a:xfrm>
                <a:off x="560" y="1968"/>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27" name="Rectangle 36"/>
              <p:cNvSpPr>
                <a:spLocks noChangeArrowheads="1"/>
              </p:cNvSpPr>
              <p:nvPr/>
            </p:nvSpPr>
            <p:spPr bwMode="auto">
              <a:xfrm>
                <a:off x="560" y="2109"/>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28" name="Rectangle 37"/>
              <p:cNvSpPr>
                <a:spLocks noChangeArrowheads="1"/>
              </p:cNvSpPr>
              <p:nvPr/>
            </p:nvSpPr>
            <p:spPr bwMode="auto">
              <a:xfrm>
                <a:off x="560" y="2253"/>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29" name="Rectangle 38"/>
              <p:cNvSpPr>
                <a:spLocks noChangeArrowheads="1"/>
              </p:cNvSpPr>
              <p:nvPr/>
            </p:nvSpPr>
            <p:spPr bwMode="auto">
              <a:xfrm>
                <a:off x="560" y="2397"/>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30" name="Rectangle 39"/>
              <p:cNvSpPr>
                <a:spLocks noChangeArrowheads="1"/>
              </p:cNvSpPr>
              <p:nvPr/>
            </p:nvSpPr>
            <p:spPr bwMode="auto">
              <a:xfrm>
                <a:off x="560" y="2541"/>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31" name="Rectangle 40"/>
              <p:cNvSpPr>
                <a:spLocks noChangeArrowheads="1"/>
              </p:cNvSpPr>
              <p:nvPr/>
            </p:nvSpPr>
            <p:spPr bwMode="auto">
              <a:xfrm>
                <a:off x="560" y="2679"/>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32" name="Rectangle 41"/>
              <p:cNvSpPr>
                <a:spLocks noChangeArrowheads="1"/>
              </p:cNvSpPr>
              <p:nvPr/>
            </p:nvSpPr>
            <p:spPr bwMode="auto">
              <a:xfrm>
                <a:off x="560" y="2823"/>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33" name="Rectangle 42"/>
              <p:cNvSpPr>
                <a:spLocks noChangeArrowheads="1"/>
              </p:cNvSpPr>
              <p:nvPr/>
            </p:nvSpPr>
            <p:spPr bwMode="auto">
              <a:xfrm>
                <a:off x="560" y="2967"/>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34" name="Rectangle 43"/>
              <p:cNvSpPr>
                <a:spLocks noChangeArrowheads="1"/>
              </p:cNvSpPr>
              <p:nvPr/>
            </p:nvSpPr>
            <p:spPr bwMode="auto">
              <a:xfrm>
                <a:off x="560" y="3111"/>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grpSp>
        <p:grpSp>
          <p:nvGrpSpPr>
            <p:cNvPr id="6" name="Group 46"/>
            <p:cNvGrpSpPr>
              <a:grpSpLocks/>
            </p:cNvGrpSpPr>
            <p:nvPr/>
          </p:nvGrpSpPr>
          <p:grpSpPr bwMode="auto">
            <a:xfrm>
              <a:off x="3294" y="1817"/>
              <a:ext cx="87" cy="90"/>
              <a:chOff x="3516" y="1979"/>
              <a:chExt cx="87" cy="56"/>
            </a:xfrm>
          </p:grpSpPr>
          <p:sp>
            <p:nvSpPr>
              <p:cNvPr id="46121" name="AutoShape 44"/>
              <p:cNvSpPr>
                <a:spLocks noChangeArrowheads="1"/>
              </p:cNvSpPr>
              <p:nvPr/>
            </p:nvSpPr>
            <p:spPr bwMode="auto">
              <a:xfrm rot="5276130">
                <a:off x="3510" y="1985"/>
                <a:ext cx="56" cy="43"/>
              </a:xfrm>
              <a:prstGeom prst="triangle">
                <a:avLst>
                  <a:gd name="adj" fmla="val 50000"/>
                </a:avLst>
              </a:prstGeom>
              <a:solidFill>
                <a:schemeClr val="bg1"/>
              </a:solidFill>
              <a:ln w="9525">
                <a:solidFill>
                  <a:schemeClr val="bg1"/>
                </a:solidFill>
                <a:miter lim="800000"/>
                <a:headEnd/>
                <a:tailEnd/>
              </a:ln>
            </p:spPr>
            <p:txBody>
              <a:bodyPr wrap="none" anchor="ctr"/>
              <a:lstStyle/>
              <a:p>
                <a:endParaRPr lang="en-US" baseline="0">
                  <a:latin typeface="Calibri"/>
                  <a:cs typeface="Calibri"/>
                </a:endParaRPr>
              </a:p>
            </p:txBody>
          </p:sp>
          <p:sp>
            <p:nvSpPr>
              <p:cNvPr id="46122" name="AutoShape 45"/>
              <p:cNvSpPr>
                <a:spLocks noChangeArrowheads="1"/>
              </p:cNvSpPr>
              <p:nvPr/>
            </p:nvSpPr>
            <p:spPr bwMode="auto">
              <a:xfrm rot="16323870" flipH="1">
                <a:off x="3554" y="1985"/>
                <a:ext cx="56" cy="43"/>
              </a:xfrm>
              <a:prstGeom prst="triangle">
                <a:avLst>
                  <a:gd name="adj" fmla="val 50000"/>
                </a:avLst>
              </a:prstGeom>
              <a:solidFill>
                <a:schemeClr val="bg1"/>
              </a:solidFill>
              <a:ln w="9525">
                <a:solidFill>
                  <a:schemeClr val="bg1"/>
                </a:solidFill>
                <a:miter lim="800000"/>
                <a:headEnd/>
                <a:tailEnd/>
              </a:ln>
            </p:spPr>
            <p:txBody>
              <a:bodyPr wrap="none" anchor="ctr"/>
              <a:lstStyle/>
              <a:p>
                <a:endParaRPr lang="en-US" baseline="0">
                  <a:latin typeface="Calibri"/>
                  <a:cs typeface="Calibri"/>
                </a:endParaRPr>
              </a:p>
            </p:txBody>
          </p:sp>
        </p:grpSp>
        <p:sp>
          <p:nvSpPr>
            <p:cNvPr id="46111" name="Line 48"/>
            <p:cNvSpPr>
              <a:spLocks noChangeShapeType="1"/>
            </p:cNvSpPr>
            <p:nvPr/>
          </p:nvSpPr>
          <p:spPr bwMode="auto">
            <a:xfrm flipV="1">
              <a:off x="3120" y="912"/>
              <a:ext cx="1212" cy="1164"/>
            </a:xfrm>
            <a:prstGeom prst="line">
              <a:avLst/>
            </a:prstGeom>
            <a:noFill/>
            <a:ln w="3175">
              <a:solidFill>
                <a:schemeClr val="tx1"/>
              </a:solidFill>
              <a:prstDash val="dash"/>
              <a:round/>
              <a:headEnd/>
              <a:tailEnd/>
            </a:ln>
          </p:spPr>
          <p:txBody>
            <a:bodyPr/>
            <a:lstStyle/>
            <a:p>
              <a:endParaRPr lang="en-US" baseline="0">
                <a:latin typeface="Calibri"/>
                <a:cs typeface="Calibri"/>
              </a:endParaRPr>
            </a:p>
          </p:txBody>
        </p:sp>
        <p:sp>
          <p:nvSpPr>
            <p:cNvPr id="46112" name="Line 49"/>
            <p:cNvSpPr>
              <a:spLocks noChangeShapeType="1"/>
            </p:cNvSpPr>
            <p:nvPr/>
          </p:nvSpPr>
          <p:spPr bwMode="auto">
            <a:xfrm>
              <a:off x="3096" y="1692"/>
              <a:ext cx="1242" cy="900"/>
            </a:xfrm>
            <a:prstGeom prst="line">
              <a:avLst/>
            </a:prstGeom>
            <a:noFill/>
            <a:ln w="3175">
              <a:solidFill>
                <a:schemeClr val="tx1"/>
              </a:solidFill>
              <a:prstDash val="dash"/>
              <a:round/>
              <a:headEnd/>
              <a:tailEnd/>
            </a:ln>
          </p:spPr>
          <p:txBody>
            <a:bodyPr/>
            <a:lstStyle/>
            <a:p>
              <a:endParaRPr lang="en-US" baseline="0">
                <a:latin typeface="Calibri"/>
                <a:cs typeface="Calibri"/>
              </a:endParaRPr>
            </a:p>
          </p:txBody>
        </p:sp>
        <p:grpSp>
          <p:nvGrpSpPr>
            <p:cNvPr id="7" name="Group 67"/>
            <p:cNvGrpSpPr>
              <a:grpSpLocks/>
            </p:cNvGrpSpPr>
            <p:nvPr/>
          </p:nvGrpSpPr>
          <p:grpSpPr bwMode="auto">
            <a:xfrm>
              <a:off x="3034" y="1700"/>
              <a:ext cx="130" cy="382"/>
              <a:chOff x="3034" y="1700"/>
              <a:chExt cx="130" cy="382"/>
            </a:xfrm>
          </p:grpSpPr>
          <p:sp>
            <p:nvSpPr>
              <p:cNvPr id="46116" name="Oval 47"/>
              <p:cNvSpPr>
                <a:spLocks noChangeArrowheads="1"/>
              </p:cNvSpPr>
              <p:nvPr/>
            </p:nvSpPr>
            <p:spPr bwMode="auto">
              <a:xfrm>
                <a:off x="3042" y="1776"/>
                <a:ext cx="120" cy="216"/>
              </a:xfrm>
              <a:prstGeom prst="ellipse">
                <a:avLst/>
              </a:prstGeom>
              <a:solidFill>
                <a:srgbClr val="B2B2B2"/>
              </a:solidFill>
              <a:ln w="9525">
                <a:noFill/>
                <a:round/>
                <a:headEnd/>
                <a:tailEnd/>
              </a:ln>
            </p:spPr>
            <p:txBody>
              <a:bodyPr wrap="none" anchor="ctr"/>
              <a:lstStyle/>
              <a:p>
                <a:endParaRPr lang="en-US" baseline="0">
                  <a:latin typeface="Calibri"/>
                  <a:cs typeface="Calibri"/>
                </a:endParaRPr>
              </a:p>
            </p:txBody>
          </p:sp>
          <p:sp>
            <p:nvSpPr>
              <p:cNvPr id="46117" name="Line 50"/>
              <p:cNvSpPr>
                <a:spLocks noChangeShapeType="1"/>
              </p:cNvSpPr>
              <p:nvPr/>
            </p:nvSpPr>
            <p:spPr bwMode="auto">
              <a:xfrm>
                <a:off x="3102" y="1990"/>
                <a:ext cx="0" cy="92"/>
              </a:xfrm>
              <a:prstGeom prst="line">
                <a:avLst/>
              </a:prstGeom>
              <a:noFill/>
              <a:ln w="28575">
                <a:solidFill>
                  <a:srgbClr val="B2B2B2"/>
                </a:solidFill>
                <a:round/>
                <a:headEnd/>
                <a:tailEnd/>
              </a:ln>
            </p:spPr>
            <p:txBody>
              <a:bodyPr/>
              <a:lstStyle/>
              <a:p>
                <a:endParaRPr lang="en-US" baseline="0">
                  <a:latin typeface="Calibri"/>
                  <a:cs typeface="Calibri"/>
                </a:endParaRPr>
              </a:p>
            </p:txBody>
          </p:sp>
          <p:sp>
            <p:nvSpPr>
              <p:cNvPr id="46118" name="Oval 51"/>
              <p:cNvSpPr>
                <a:spLocks noChangeArrowheads="1"/>
              </p:cNvSpPr>
              <p:nvPr/>
            </p:nvSpPr>
            <p:spPr bwMode="auto">
              <a:xfrm>
                <a:off x="3066" y="1700"/>
                <a:ext cx="64" cy="106"/>
              </a:xfrm>
              <a:prstGeom prst="ellipse">
                <a:avLst/>
              </a:prstGeom>
              <a:solidFill>
                <a:srgbClr val="B2B2B2"/>
              </a:solidFill>
              <a:ln w="9525">
                <a:solidFill>
                  <a:srgbClr val="B2B2B2"/>
                </a:solidFill>
                <a:round/>
                <a:headEnd/>
                <a:tailEnd/>
              </a:ln>
            </p:spPr>
            <p:txBody>
              <a:bodyPr wrap="none" anchor="ctr"/>
              <a:lstStyle/>
              <a:p>
                <a:endParaRPr lang="en-US" baseline="0">
                  <a:latin typeface="Calibri"/>
                  <a:cs typeface="Calibri"/>
                </a:endParaRPr>
              </a:p>
            </p:txBody>
          </p:sp>
          <p:sp>
            <p:nvSpPr>
              <p:cNvPr id="46119" name="Oval 52"/>
              <p:cNvSpPr>
                <a:spLocks noChangeArrowheads="1"/>
              </p:cNvSpPr>
              <p:nvPr/>
            </p:nvSpPr>
            <p:spPr bwMode="auto">
              <a:xfrm>
                <a:off x="3034" y="1742"/>
                <a:ext cx="48" cy="46"/>
              </a:xfrm>
              <a:prstGeom prst="ellipse">
                <a:avLst/>
              </a:prstGeom>
              <a:solidFill>
                <a:srgbClr val="B2B2B2"/>
              </a:solidFill>
              <a:ln w="9525">
                <a:solidFill>
                  <a:srgbClr val="B2B2B2"/>
                </a:solidFill>
                <a:round/>
                <a:headEnd/>
                <a:tailEnd/>
              </a:ln>
            </p:spPr>
            <p:txBody>
              <a:bodyPr wrap="none" anchor="ctr"/>
              <a:lstStyle/>
              <a:p>
                <a:endParaRPr lang="en-US" baseline="0">
                  <a:latin typeface="Calibri"/>
                  <a:cs typeface="Calibri"/>
                </a:endParaRPr>
              </a:p>
            </p:txBody>
          </p:sp>
          <p:sp>
            <p:nvSpPr>
              <p:cNvPr id="46120" name="Oval 53"/>
              <p:cNvSpPr>
                <a:spLocks noChangeArrowheads="1"/>
              </p:cNvSpPr>
              <p:nvPr/>
            </p:nvSpPr>
            <p:spPr bwMode="auto">
              <a:xfrm>
                <a:off x="3116" y="1738"/>
                <a:ext cx="48" cy="46"/>
              </a:xfrm>
              <a:prstGeom prst="ellipse">
                <a:avLst/>
              </a:prstGeom>
              <a:solidFill>
                <a:srgbClr val="B2B2B2"/>
              </a:solidFill>
              <a:ln w="9525">
                <a:solidFill>
                  <a:srgbClr val="B2B2B2"/>
                </a:solidFill>
                <a:round/>
                <a:headEnd/>
                <a:tailEnd/>
              </a:ln>
            </p:spPr>
            <p:txBody>
              <a:bodyPr wrap="none" anchor="ctr"/>
              <a:lstStyle/>
              <a:p>
                <a:endParaRPr lang="en-US" baseline="0">
                  <a:latin typeface="Calibri"/>
                  <a:cs typeface="Calibri"/>
                </a:endParaRPr>
              </a:p>
            </p:txBody>
          </p:sp>
        </p:grpSp>
        <p:sp>
          <p:nvSpPr>
            <p:cNvPr id="46115" name="Text Box 83"/>
            <p:cNvSpPr txBox="1">
              <a:spLocks noChangeArrowheads="1"/>
            </p:cNvSpPr>
            <p:nvPr/>
          </p:nvSpPr>
          <p:spPr bwMode="auto">
            <a:xfrm>
              <a:off x="3591" y="601"/>
              <a:ext cx="724" cy="291"/>
            </a:xfrm>
            <a:prstGeom prst="rect">
              <a:avLst/>
            </a:prstGeom>
            <a:noFill/>
            <a:ln w="9525">
              <a:noFill/>
              <a:miter lim="800000"/>
              <a:headEnd/>
              <a:tailEnd/>
            </a:ln>
          </p:spPr>
          <p:txBody>
            <a:bodyPr wrap="none">
              <a:spAutoFit/>
            </a:bodyPr>
            <a:lstStyle/>
            <a:p>
              <a:r>
                <a:rPr lang="en-US" sz="2400" b="1" baseline="0" dirty="0">
                  <a:solidFill>
                    <a:srgbClr val="1269B0"/>
                  </a:solidFill>
                  <a:latin typeface="Calibri"/>
                  <a:cs typeface="Calibri"/>
                </a:rPr>
                <a:t>Pinhole</a:t>
              </a:r>
            </a:p>
          </p:txBody>
        </p:sp>
      </p:grpSp>
      <p:grpSp>
        <p:nvGrpSpPr>
          <p:cNvPr id="8" name="Group 87"/>
          <p:cNvGrpSpPr>
            <a:grpSpLocks/>
          </p:cNvGrpSpPr>
          <p:nvPr/>
        </p:nvGrpSpPr>
        <p:grpSpPr bwMode="auto">
          <a:xfrm>
            <a:off x="5316364" y="4870625"/>
            <a:ext cx="2263775" cy="1370013"/>
            <a:chOff x="3293" y="3154"/>
            <a:chExt cx="1426" cy="863"/>
          </a:xfrm>
        </p:grpSpPr>
        <p:grpSp>
          <p:nvGrpSpPr>
            <p:cNvPr id="9" name="Group 54"/>
            <p:cNvGrpSpPr>
              <a:grpSpLocks/>
            </p:cNvGrpSpPr>
            <p:nvPr/>
          </p:nvGrpSpPr>
          <p:grpSpPr bwMode="auto">
            <a:xfrm>
              <a:off x="3962" y="3516"/>
              <a:ext cx="226" cy="501"/>
              <a:chOff x="560" y="1536"/>
              <a:chExt cx="616" cy="1719"/>
            </a:xfrm>
          </p:grpSpPr>
          <p:sp>
            <p:nvSpPr>
              <p:cNvPr id="46096" name="Rectangle 55"/>
              <p:cNvSpPr>
                <a:spLocks noChangeArrowheads="1"/>
              </p:cNvSpPr>
              <p:nvPr/>
            </p:nvSpPr>
            <p:spPr bwMode="auto">
              <a:xfrm>
                <a:off x="560" y="1536"/>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097" name="Rectangle 56"/>
              <p:cNvSpPr>
                <a:spLocks noChangeArrowheads="1"/>
              </p:cNvSpPr>
              <p:nvPr/>
            </p:nvSpPr>
            <p:spPr bwMode="auto">
              <a:xfrm>
                <a:off x="560" y="1680"/>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098" name="Rectangle 57"/>
              <p:cNvSpPr>
                <a:spLocks noChangeArrowheads="1"/>
              </p:cNvSpPr>
              <p:nvPr/>
            </p:nvSpPr>
            <p:spPr bwMode="auto">
              <a:xfrm>
                <a:off x="560" y="1824"/>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099" name="Rectangle 58"/>
              <p:cNvSpPr>
                <a:spLocks noChangeArrowheads="1"/>
              </p:cNvSpPr>
              <p:nvPr/>
            </p:nvSpPr>
            <p:spPr bwMode="auto">
              <a:xfrm>
                <a:off x="560" y="1968"/>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00" name="Rectangle 59"/>
              <p:cNvSpPr>
                <a:spLocks noChangeArrowheads="1"/>
              </p:cNvSpPr>
              <p:nvPr/>
            </p:nvSpPr>
            <p:spPr bwMode="auto">
              <a:xfrm>
                <a:off x="560" y="2109"/>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01" name="Rectangle 60"/>
              <p:cNvSpPr>
                <a:spLocks noChangeArrowheads="1"/>
              </p:cNvSpPr>
              <p:nvPr/>
            </p:nvSpPr>
            <p:spPr bwMode="auto">
              <a:xfrm>
                <a:off x="560" y="2253"/>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02" name="Rectangle 61"/>
              <p:cNvSpPr>
                <a:spLocks noChangeArrowheads="1"/>
              </p:cNvSpPr>
              <p:nvPr/>
            </p:nvSpPr>
            <p:spPr bwMode="auto">
              <a:xfrm>
                <a:off x="560" y="2397"/>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03" name="Rectangle 62"/>
              <p:cNvSpPr>
                <a:spLocks noChangeArrowheads="1"/>
              </p:cNvSpPr>
              <p:nvPr/>
            </p:nvSpPr>
            <p:spPr bwMode="auto">
              <a:xfrm>
                <a:off x="560" y="2541"/>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04" name="Rectangle 63"/>
              <p:cNvSpPr>
                <a:spLocks noChangeArrowheads="1"/>
              </p:cNvSpPr>
              <p:nvPr/>
            </p:nvSpPr>
            <p:spPr bwMode="auto">
              <a:xfrm>
                <a:off x="560" y="2679"/>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05" name="Rectangle 64"/>
              <p:cNvSpPr>
                <a:spLocks noChangeArrowheads="1"/>
              </p:cNvSpPr>
              <p:nvPr/>
            </p:nvSpPr>
            <p:spPr bwMode="auto">
              <a:xfrm>
                <a:off x="560" y="2823"/>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06" name="Rectangle 65"/>
              <p:cNvSpPr>
                <a:spLocks noChangeArrowheads="1"/>
              </p:cNvSpPr>
              <p:nvPr/>
            </p:nvSpPr>
            <p:spPr bwMode="auto">
              <a:xfrm>
                <a:off x="560" y="2967"/>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46107" name="Rectangle 66"/>
              <p:cNvSpPr>
                <a:spLocks noChangeArrowheads="1"/>
              </p:cNvSpPr>
              <p:nvPr/>
            </p:nvSpPr>
            <p:spPr bwMode="auto">
              <a:xfrm>
                <a:off x="560" y="3111"/>
                <a:ext cx="616" cy="144"/>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grpSp>
        <p:grpSp>
          <p:nvGrpSpPr>
            <p:cNvPr id="10" name="Group 68"/>
            <p:cNvGrpSpPr>
              <a:grpSpLocks/>
            </p:cNvGrpSpPr>
            <p:nvPr/>
          </p:nvGrpSpPr>
          <p:grpSpPr bwMode="auto">
            <a:xfrm>
              <a:off x="3694" y="3566"/>
              <a:ext cx="130" cy="382"/>
              <a:chOff x="3034" y="1700"/>
              <a:chExt cx="130" cy="382"/>
            </a:xfrm>
          </p:grpSpPr>
          <p:sp>
            <p:nvSpPr>
              <p:cNvPr id="46091" name="Oval 69"/>
              <p:cNvSpPr>
                <a:spLocks noChangeArrowheads="1"/>
              </p:cNvSpPr>
              <p:nvPr/>
            </p:nvSpPr>
            <p:spPr bwMode="auto">
              <a:xfrm>
                <a:off x="3042" y="1776"/>
                <a:ext cx="120" cy="216"/>
              </a:xfrm>
              <a:prstGeom prst="ellipse">
                <a:avLst/>
              </a:prstGeom>
              <a:solidFill>
                <a:srgbClr val="B2B2B2"/>
              </a:solidFill>
              <a:ln w="9525">
                <a:noFill/>
                <a:round/>
                <a:headEnd/>
                <a:tailEnd/>
              </a:ln>
            </p:spPr>
            <p:txBody>
              <a:bodyPr wrap="none" anchor="ctr"/>
              <a:lstStyle/>
              <a:p>
                <a:endParaRPr lang="en-US" baseline="0">
                  <a:latin typeface="Calibri"/>
                  <a:cs typeface="Calibri"/>
                </a:endParaRPr>
              </a:p>
            </p:txBody>
          </p:sp>
          <p:sp>
            <p:nvSpPr>
              <p:cNvPr id="46092" name="Line 70"/>
              <p:cNvSpPr>
                <a:spLocks noChangeShapeType="1"/>
              </p:cNvSpPr>
              <p:nvPr/>
            </p:nvSpPr>
            <p:spPr bwMode="auto">
              <a:xfrm>
                <a:off x="3102" y="1990"/>
                <a:ext cx="0" cy="92"/>
              </a:xfrm>
              <a:prstGeom prst="line">
                <a:avLst/>
              </a:prstGeom>
              <a:noFill/>
              <a:ln w="28575">
                <a:solidFill>
                  <a:srgbClr val="B2B2B2"/>
                </a:solidFill>
                <a:round/>
                <a:headEnd/>
                <a:tailEnd/>
              </a:ln>
            </p:spPr>
            <p:txBody>
              <a:bodyPr/>
              <a:lstStyle/>
              <a:p>
                <a:endParaRPr lang="en-US" baseline="0">
                  <a:latin typeface="Calibri"/>
                  <a:cs typeface="Calibri"/>
                </a:endParaRPr>
              </a:p>
            </p:txBody>
          </p:sp>
          <p:sp>
            <p:nvSpPr>
              <p:cNvPr id="46093" name="Oval 71"/>
              <p:cNvSpPr>
                <a:spLocks noChangeArrowheads="1"/>
              </p:cNvSpPr>
              <p:nvPr/>
            </p:nvSpPr>
            <p:spPr bwMode="auto">
              <a:xfrm>
                <a:off x="3066" y="1700"/>
                <a:ext cx="64" cy="106"/>
              </a:xfrm>
              <a:prstGeom prst="ellipse">
                <a:avLst/>
              </a:prstGeom>
              <a:solidFill>
                <a:srgbClr val="B2B2B2"/>
              </a:solidFill>
              <a:ln w="9525">
                <a:solidFill>
                  <a:srgbClr val="B2B2B2"/>
                </a:solidFill>
                <a:round/>
                <a:headEnd/>
                <a:tailEnd/>
              </a:ln>
            </p:spPr>
            <p:txBody>
              <a:bodyPr wrap="none" anchor="ctr"/>
              <a:lstStyle/>
              <a:p>
                <a:endParaRPr lang="en-US" baseline="0">
                  <a:latin typeface="Calibri"/>
                  <a:cs typeface="Calibri"/>
                </a:endParaRPr>
              </a:p>
            </p:txBody>
          </p:sp>
          <p:sp>
            <p:nvSpPr>
              <p:cNvPr id="46094" name="Oval 72"/>
              <p:cNvSpPr>
                <a:spLocks noChangeArrowheads="1"/>
              </p:cNvSpPr>
              <p:nvPr/>
            </p:nvSpPr>
            <p:spPr bwMode="auto">
              <a:xfrm>
                <a:off x="3034" y="1742"/>
                <a:ext cx="48" cy="46"/>
              </a:xfrm>
              <a:prstGeom prst="ellipse">
                <a:avLst/>
              </a:prstGeom>
              <a:solidFill>
                <a:srgbClr val="B2B2B2"/>
              </a:solidFill>
              <a:ln w="9525">
                <a:solidFill>
                  <a:srgbClr val="B2B2B2"/>
                </a:solidFill>
                <a:round/>
                <a:headEnd/>
                <a:tailEnd/>
              </a:ln>
            </p:spPr>
            <p:txBody>
              <a:bodyPr wrap="none" anchor="ctr"/>
              <a:lstStyle/>
              <a:p>
                <a:endParaRPr lang="en-US" baseline="0">
                  <a:latin typeface="Calibri"/>
                  <a:cs typeface="Calibri"/>
                </a:endParaRPr>
              </a:p>
            </p:txBody>
          </p:sp>
          <p:sp>
            <p:nvSpPr>
              <p:cNvPr id="46095" name="Oval 73"/>
              <p:cNvSpPr>
                <a:spLocks noChangeArrowheads="1"/>
              </p:cNvSpPr>
              <p:nvPr/>
            </p:nvSpPr>
            <p:spPr bwMode="auto">
              <a:xfrm>
                <a:off x="3116" y="1738"/>
                <a:ext cx="48" cy="46"/>
              </a:xfrm>
              <a:prstGeom prst="ellipse">
                <a:avLst/>
              </a:prstGeom>
              <a:solidFill>
                <a:srgbClr val="B2B2B2"/>
              </a:solidFill>
              <a:ln w="9525">
                <a:solidFill>
                  <a:srgbClr val="B2B2B2"/>
                </a:solidFill>
                <a:round/>
                <a:headEnd/>
                <a:tailEnd/>
              </a:ln>
            </p:spPr>
            <p:txBody>
              <a:bodyPr wrap="none" anchor="ctr"/>
              <a:lstStyle/>
              <a:p>
                <a:endParaRPr lang="en-US" baseline="0">
                  <a:latin typeface="Calibri"/>
                  <a:cs typeface="Calibri"/>
                </a:endParaRPr>
              </a:p>
            </p:txBody>
          </p:sp>
        </p:grpSp>
        <p:sp>
          <p:nvSpPr>
            <p:cNvPr id="46090" name="Text Box 86"/>
            <p:cNvSpPr txBox="1">
              <a:spLocks noChangeArrowheads="1"/>
            </p:cNvSpPr>
            <p:nvPr/>
          </p:nvSpPr>
          <p:spPr bwMode="auto">
            <a:xfrm>
              <a:off x="3293" y="3154"/>
              <a:ext cx="1426" cy="233"/>
            </a:xfrm>
            <a:prstGeom prst="rect">
              <a:avLst/>
            </a:prstGeom>
            <a:noFill/>
            <a:ln w="9525">
              <a:noFill/>
              <a:miter lim="800000"/>
              <a:headEnd/>
              <a:tailEnd/>
            </a:ln>
          </p:spPr>
          <p:txBody>
            <a:bodyPr wrap="none">
              <a:spAutoFit/>
            </a:bodyPr>
            <a:lstStyle/>
            <a:p>
              <a:r>
                <a:rPr lang="en-US" baseline="0" dirty="0">
                  <a:latin typeface="Calibri"/>
                  <a:cs typeface="Calibri"/>
                </a:rPr>
                <a:t>Miniaturized detector</a:t>
              </a:r>
            </a:p>
          </p:txBody>
        </p:sp>
      </p:grpSp>
      <p:sp>
        <p:nvSpPr>
          <p:cNvPr id="11" name="Title 10"/>
          <p:cNvSpPr>
            <a:spLocks noGrp="1"/>
          </p:cNvSpPr>
          <p:nvPr>
            <p:ph type="title"/>
          </p:nvPr>
        </p:nvSpPr>
        <p:spPr/>
        <p:txBody>
          <a:bodyPr/>
          <a:lstStyle/>
          <a:p>
            <a:r>
              <a:rPr lang="en-US" dirty="0" err="1"/>
              <a:t>MicroSPECT</a:t>
            </a:r>
            <a:endParaRPr lang="en-US" dirty="0"/>
          </a:p>
        </p:txBody>
      </p:sp>
      <p:sp>
        <p:nvSpPr>
          <p:cNvPr id="76" name="Text Box 86">
            <a:extLst>
              <a:ext uri="{FF2B5EF4-FFF2-40B4-BE49-F238E27FC236}">
                <a16:creationId xmlns:a16="http://schemas.microsoft.com/office/drawing/2014/main" id="{C3E786A2-7C6C-754E-AAAE-6FF1F97FFD31}"/>
              </a:ext>
            </a:extLst>
          </p:cNvPr>
          <p:cNvSpPr txBox="1">
            <a:spLocks noChangeArrowheads="1"/>
          </p:cNvSpPr>
          <p:nvPr/>
        </p:nvSpPr>
        <p:spPr bwMode="auto">
          <a:xfrm>
            <a:off x="1139202" y="1608889"/>
            <a:ext cx="2491388" cy="461665"/>
          </a:xfrm>
          <a:prstGeom prst="rect">
            <a:avLst/>
          </a:prstGeom>
          <a:noFill/>
          <a:ln w="9525">
            <a:noFill/>
            <a:miter lim="800000"/>
            <a:headEnd/>
            <a:tailEnd/>
          </a:ln>
        </p:spPr>
        <p:txBody>
          <a:bodyPr wrap="none">
            <a:spAutoFit/>
          </a:bodyPr>
          <a:lstStyle/>
          <a:p>
            <a:r>
              <a:rPr lang="en-US" sz="2400" baseline="0" dirty="0">
                <a:latin typeface="Calibri"/>
                <a:cs typeface="Calibri"/>
              </a:rPr>
              <a:t>Standard detector</a:t>
            </a:r>
          </a:p>
        </p:txBody>
      </p:sp>
      <p:cxnSp>
        <p:nvCxnSpPr>
          <p:cNvPr id="12" name="Straight Connector 11">
            <a:extLst>
              <a:ext uri="{FF2B5EF4-FFF2-40B4-BE49-F238E27FC236}">
                <a16:creationId xmlns:a16="http://schemas.microsoft.com/office/drawing/2014/main" id="{37FFC572-85CA-8A4F-812E-9402B723A668}"/>
              </a:ext>
            </a:extLst>
          </p:cNvPr>
          <p:cNvCxnSpPr>
            <a:cxnSpLocks/>
          </p:cNvCxnSpPr>
          <p:nvPr/>
        </p:nvCxnSpPr>
        <p:spPr>
          <a:xfrm>
            <a:off x="5396203" y="2372952"/>
            <a:ext cx="0" cy="710133"/>
          </a:xfrm>
          <a:prstGeom prst="line">
            <a:avLst/>
          </a:prstGeom>
          <a:ln w="38100" cap="sq">
            <a:solidFill>
              <a:srgbClr val="1269B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4FA5827-7C2A-D04C-85ED-10F860C096D1}"/>
              </a:ext>
            </a:extLst>
          </p:cNvPr>
          <p:cNvCxnSpPr>
            <a:cxnSpLocks/>
          </p:cNvCxnSpPr>
          <p:nvPr/>
        </p:nvCxnSpPr>
        <p:spPr>
          <a:xfrm>
            <a:off x="5396203" y="3235760"/>
            <a:ext cx="0" cy="710133"/>
          </a:xfrm>
          <a:prstGeom prst="line">
            <a:avLst/>
          </a:prstGeom>
          <a:ln w="38100" cap="sq">
            <a:solidFill>
              <a:srgbClr val="1269B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Slide Number Placeholder 4">
            <a:extLst>
              <a:ext uri="{FF2B5EF4-FFF2-40B4-BE49-F238E27FC236}">
                <a16:creationId xmlns:a16="http://schemas.microsoft.com/office/drawing/2014/main" id="{FAE6354E-B8EB-EA47-B885-381A3CB5265F}"/>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28</a:t>
            </a:fld>
            <a:endParaRPr lang="en-US" dirty="0"/>
          </a:p>
        </p:txBody>
      </p:sp>
    </p:spTree>
    <p:extLst>
      <p:ext uri="{BB962C8B-B14F-4D97-AF65-F5344CB8AC3E}">
        <p14:creationId xmlns:p14="http://schemas.microsoft.com/office/powerpoint/2010/main" val="43463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4" descr="logo-300dpi"/>
          <p:cNvPicPr>
            <a:picLocks noChangeAspect="1" noChangeArrowheads="1"/>
          </p:cNvPicPr>
          <p:nvPr/>
        </p:nvPicPr>
        <p:blipFill>
          <a:blip r:embed="rId3" cstate="print"/>
          <a:srcRect/>
          <a:stretch>
            <a:fillRect/>
          </a:stretch>
        </p:blipFill>
        <p:spPr bwMode="auto">
          <a:xfrm>
            <a:off x="251520" y="6165304"/>
            <a:ext cx="1770162" cy="435557"/>
          </a:xfrm>
          <a:prstGeom prst="rect">
            <a:avLst/>
          </a:prstGeom>
          <a:noFill/>
          <a:ln w="9525">
            <a:noFill/>
            <a:miter lim="800000"/>
            <a:headEnd/>
            <a:tailEnd/>
          </a:ln>
        </p:spPr>
      </p:pic>
      <p:pic>
        <p:nvPicPr>
          <p:cNvPr id="47107" name="Picture 3" descr="test"/>
          <p:cNvPicPr>
            <a:picLocks noChangeAspect="1" noChangeArrowheads="1"/>
          </p:cNvPicPr>
          <p:nvPr/>
        </p:nvPicPr>
        <p:blipFill>
          <a:blip r:embed="rId4" cstate="print"/>
          <a:srcRect/>
          <a:stretch>
            <a:fillRect/>
          </a:stretch>
        </p:blipFill>
        <p:spPr bwMode="auto">
          <a:xfrm>
            <a:off x="2738438" y="3343300"/>
            <a:ext cx="3773487" cy="1057275"/>
          </a:xfrm>
          <a:prstGeom prst="rect">
            <a:avLst/>
          </a:prstGeom>
          <a:noFill/>
          <a:ln w="19050">
            <a:noFill/>
            <a:miter lim="800000"/>
            <a:headEnd/>
            <a:tailEnd/>
          </a:ln>
          <a:effectLst>
            <a:outerShdw blurRad="50800" dist="38100" dir="2700000" algn="tl" rotWithShape="0">
              <a:srgbClr val="000000">
                <a:alpha val="43000"/>
              </a:srgbClr>
            </a:outerShdw>
          </a:effectLst>
        </p:spPr>
      </p:pic>
      <p:pic>
        <p:nvPicPr>
          <p:cNvPr id="47108" name="Picture 4" descr="shoulder2i"/>
          <p:cNvPicPr>
            <a:picLocks noChangeAspect="1" noChangeArrowheads="1"/>
          </p:cNvPicPr>
          <p:nvPr/>
        </p:nvPicPr>
        <p:blipFill>
          <a:blip r:embed="rId5" cstate="print"/>
          <a:srcRect/>
          <a:stretch>
            <a:fillRect/>
          </a:stretch>
        </p:blipFill>
        <p:spPr bwMode="auto">
          <a:xfrm>
            <a:off x="2495550" y="1717700"/>
            <a:ext cx="1362075" cy="1338263"/>
          </a:xfrm>
          <a:prstGeom prst="rect">
            <a:avLst/>
          </a:prstGeom>
          <a:noFill/>
          <a:ln w="19050">
            <a:noFill/>
            <a:miter lim="800000"/>
            <a:headEnd/>
            <a:tailEnd/>
          </a:ln>
          <a:effectLst>
            <a:outerShdw blurRad="50800" dist="38100" dir="2700000" algn="tl" rotWithShape="0">
              <a:srgbClr val="000000">
                <a:alpha val="43000"/>
              </a:srgbClr>
            </a:outerShdw>
          </a:effectLst>
        </p:spPr>
      </p:pic>
      <p:pic>
        <p:nvPicPr>
          <p:cNvPr id="47109" name="Picture 5" descr="pelvus2i"/>
          <p:cNvPicPr>
            <a:picLocks noChangeAspect="1" noChangeArrowheads="1"/>
          </p:cNvPicPr>
          <p:nvPr/>
        </p:nvPicPr>
        <p:blipFill>
          <a:blip r:embed="rId6" cstate="print"/>
          <a:srcRect/>
          <a:stretch>
            <a:fillRect/>
          </a:stretch>
        </p:blipFill>
        <p:spPr bwMode="auto">
          <a:xfrm>
            <a:off x="5421313" y="1628800"/>
            <a:ext cx="1433512" cy="1471613"/>
          </a:xfrm>
          <a:prstGeom prst="rect">
            <a:avLst/>
          </a:prstGeom>
          <a:noFill/>
          <a:ln w="19050">
            <a:noFill/>
            <a:miter lim="800000"/>
            <a:headEnd/>
            <a:tailEnd/>
          </a:ln>
          <a:effectLst>
            <a:outerShdw blurRad="50800" dist="38100" dir="2700000" algn="tl" rotWithShape="0">
              <a:srgbClr val="000000">
                <a:alpha val="43000"/>
              </a:srgbClr>
            </a:outerShdw>
          </a:effectLst>
        </p:spPr>
      </p:pic>
      <p:pic>
        <p:nvPicPr>
          <p:cNvPr id="47110" name="Picture 6" descr="spine2i"/>
          <p:cNvPicPr>
            <a:picLocks noChangeAspect="1" noChangeArrowheads="1"/>
          </p:cNvPicPr>
          <p:nvPr/>
        </p:nvPicPr>
        <p:blipFill>
          <a:blip r:embed="rId7" cstate="print"/>
          <a:srcRect/>
          <a:stretch>
            <a:fillRect/>
          </a:stretch>
        </p:blipFill>
        <p:spPr bwMode="auto">
          <a:xfrm>
            <a:off x="1833563" y="4705375"/>
            <a:ext cx="1354137" cy="1389063"/>
          </a:xfrm>
          <a:prstGeom prst="rect">
            <a:avLst/>
          </a:prstGeom>
          <a:noFill/>
          <a:ln w="19050">
            <a:noFill/>
            <a:miter lim="800000"/>
            <a:headEnd/>
            <a:tailEnd/>
          </a:ln>
          <a:effectLst>
            <a:outerShdw blurRad="50800" dist="38100" dir="2700000" algn="tl" rotWithShape="0">
              <a:srgbClr val="000000">
                <a:alpha val="43000"/>
              </a:srgbClr>
            </a:outerShdw>
          </a:effectLst>
        </p:spPr>
      </p:pic>
      <p:pic>
        <p:nvPicPr>
          <p:cNvPr id="47111" name="Picture 7" descr="knee2i"/>
          <p:cNvPicPr>
            <a:picLocks noChangeAspect="1" noChangeArrowheads="1"/>
          </p:cNvPicPr>
          <p:nvPr/>
        </p:nvPicPr>
        <p:blipFill>
          <a:blip r:embed="rId8" cstate="print"/>
          <a:srcRect/>
          <a:stretch>
            <a:fillRect/>
          </a:stretch>
        </p:blipFill>
        <p:spPr bwMode="auto">
          <a:xfrm>
            <a:off x="3949700" y="4738713"/>
            <a:ext cx="1308100" cy="1343025"/>
          </a:xfrm>
          <a:prstGeom prst="rect">
            <a:avLst/>
          </a:prstGeom>
          <a:noFill/>
          <a:ln w="19050">
            <a:noFill/>
            <a:miter lim="800000"/>
            <a:headEnd/>
            <a:tailEnd/>
          </a:ln>
          <a:effectLst>
            <a:outerShdw blurRad="50800" dist="38100" dir="2700000" algn="tl" rotWithShape="0">
              <a:srgbClr val="000000">
                <a:alpha val="43000"/>
              </a:srgbClr>
            </a:outerShdw>
          </a:effectLst>
        </p:spPr>
      </p:pic>
      <p:pic>
        <p:nvPicPr>
          <p:cNvPr id="47112" name="Picture 8" descr="ankles2i"/>
          <p:cNvPicPr>
            <a:picLocks noChangeAspect="1" noChangeArrowheads="1"/>
          </p:cNvPicPr>
          <p:nvPr/>
        </p:nvPicPr>
        <p:blipFill>
          <a:blip r:embed="rId9" cstate="print"/>
          <a:srcRect/>
          <a:stretch>
            <a:fillRect/>
          </a:stretch>
        </p:blipFill>
        <p:spPr bwMode="auto">
          <a:xfrm>
            <a:off x="6040438" y="4726013"/>
            <a:ext cx="1327150" cy="1362075"/>
          </a:xfrm>
          <a:prstGeom prst="rect">
            <a:avLst/>
          </a:prstGeom>
          <a:noFill/>
          <a:ln w="19050">
            <a:noFill/>
            <a:miter lim="800000"/>
            <a:headEnd/>
            <a:tailEnd/>
          </a:ln>
          <a:effectLst>
            <a:outerShdw blurRad="50800" dist="38100" dir="2700000" algn="tl" rotWithShape="0">
              <a:srgbClr val="000000">
                <a:alpha val="43000"/>
              </a:srgbClr>
            </a:outerShdw>
          </a:effectLst>
        </p:spPr>
      </p:pic>
      <p:sp>
        <p:nvSpPr>
          <p:cNvPr id="47113" name="Oval 9"/>
          <p:cNvSpPr>
            <a:spLocks noChangeAspect="1" noChangeArrowheads="1"/>
          </p:cNvSpPr>
          <p:nvPr/>
        </p:nvSpPr>
        <p:spPr bwMode="auto">
          <a:xfrm>
            <a:off x="2489200" y="1714525"/>
            <a:ext cx="1368425" cy="1341438"/>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14" name="Oval 10"/>
          <p:cNvSpPr>
            <a:spLocks noChangeAspect="1" noChangeArrowheads="1"/>
          </p:cNvSpPr>
          <p:nvPr/>
        </p:nvSpPr>
        <p:spPr bwMode="auto">
          <a:xfrm>
            <a:off x="6040438" y="4730775"/>
            <a:ext cx="1327150" cy="1357313"/>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15" name="Oval 11"/>
          <p:cNvSpPr>
            <a:spLocks noChangeAspect="1" noChangeArrowheads="1"/>
          </p:cNvSpPr>
          <p:nvPr/>
        </p:nvSpPr>
        <p:spPr bwMode="auto">
          <a:xfrm>
            <a:off x="3944938" y="4730775"/>
            <a:ext cx="1320800" cy="1355725"/>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16" name="Oval 12"/>
          <p:cNvSpPr>
            <a:spLocks noChangeAspect="1" noChangeArrowheads="1"/>
          </p:cNvSpPr>
          <p:nvPr/>
        </p:nvSpPr>
        <p:spPr bwMode="auto">
          <a:xfrm>
            <a:off x="1838325" y="4730775"/>
            <a:ext cx="1341438" cy="1349375"/>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17" name="Oval 13"/>
          <p:cNvSpPr>
            <a:spLocks noChangeAspect="1" noChangeArrowheads="1"/>
          </p:cNvSpPr>
          <p:nvPr/>
        </p:nvSpPr>
        <p:spPr bwMode="auto">
          <a:xfrm>
            <a:off x="5429250" y="1638325"/>
            <a:ext cx="1423988" cy="1462088"/>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18" name="Oval 14"/>
          <p:cNvSpPr>
            <a:spLocks noChangeAspect="1" noChangeArrowheads="1"/>
          </p:cNvSpPr>
          <p:nvPr/>
        </p:nvSpPr>
        <p:spPr bwMode="auto">
          <a:xfrm>
            <a:off x="5178425" y="3352825"/>
            <a:ext cx="571500" cy="584200"/>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19" name="Oval 15"/>
          <p:cNvSpPr>
            <a:spLocks noChangeAspect="1" noChangeArrowheads="1"/>
          </p:cNvSpPr>
          <p:nvPr/>
        </p:nvSpPr>
        <p:spPr bwMode="auto">
          <a:xfrm>
            <a:off x="5986463" y="3784625"/>
            <a:ext cx="438150" cy="450850"/>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20" name="Oval 16"/>
          <p:cNvSpPr>
            <a:spLocks noChangeAspect="1" noChangeArrowheads="1"/>
          </p:cNvSpPr>
          <p:nvPr/>
        </p:nvSpPr>
        <p:spPr bwMode="auto">
          <a:xfrm>
            <a:off x="3514725" y="3462363"/>
            <a:ext cx="438150" cy="450850"/>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21" name="Oval 17"/>
          <p:cNvSpPr>
            <a:spLocks noChangeAspect="1" noChangeArrowheads="1"/>
          </p:cNvSpPr>
          <p:nvPr/>
        </p:nvSpPr>
        <p:spPr bwMode="auto">
          <a:xfrm>
            <a:off x="5394325" y="3959250"/>
            <a:ext cx="439738" cy="450850"/>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22" name="Oval 18"/>
          <p:cNvSpPr>
            <a:spLocks noChangeAspect="1" noChangeArrowheads="1"/>
          </p:cNvSpPr>
          <p:nvPr/>
        </p:nvSpPr>
        <p:spPr bwMode="auto">
          <a:xfrm>
            <a:off x="3621088" y="3905275"/>
            <a:ext cx="482600" cy="496888"/>
          </a:xfrm>
          <a:prstGeom prst="ellipse">
            <a:avLst/>
          </a:prstGeom>
          <a:noFill/>
          <a:ln w="19050">
            <a:solidFill>
              <a:srgbClr val="1269B0"/>
            </a:solidFill>
            <a:round/>
            <a:headEnd/>
            <a:tailEnd/>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47123" name="Line 19"/>
          <p:cNvSpPr>
            <a:spLocks noChangeAspect="1" noChangeShapeType="1"/>
          </p:cNvSpPr>
          <p:nvPr/>
        </p:nvSpPr>
        <p:spPr bwMode="auto">
          <a:xfrm flipH="1">
            <a:off x="2994025" y="4321200"/>
            <a:ext cx="704850" cy="633413"/>
          </a:xfrm>
          <a:prstGeom prst="line">
            <a:avLst/>
          </a:prstGeom>
          <a:noFill/>
          <a:ln w="19050">
            <a:solidFill>
              <a:srgbClr val="1269B0"/>
            </a:solidFill>
            <a:round/>
            <a:headEnd/>
            <a:tailEnd/>
          </a:ln>
          <a:effectLst>
            <a:outerShdw blurRad="50800" dist="38100" dir="2700000" algn="tl" rotWithShape="0">
              <a:srgbClr val="000000">
                <a:alpha val="43000"/>
              </a:srgbClr>
            </a:outerShdw>
          </a:effectLst>
        </p:spPr>
        <p:txBody>
          <a:bodyPr/>
          <a:lstStyle/>
          <a:p>
            <a:endParaRPr lang="en-US" baseline="0">
              <a:latin typeface="Calibri"/>
              <a:cs typeface="Calibri"/>
            </a:endParaRPr>
          </a:p>
        </p:txBody>
      </p:sp>
      <p:sp>
        <p:nvSpPr>
          <p:cNvPr id="47124" name="Line 20"/>
          <p:cNvSpPr>
            <a:spLocks noChangeAspect="1" noChangeShapeType="1"/>
          </p:cNvSpPr>
          <p:nvPr/>
        </p:nvSpPr>
        <p:spPr bwMode="auto">
          <a:xfrm flipH="1">
            <a:off x="5019675" y="4362475"/>
            <a:ext cx="466725" cy="528638"/>
          </a:xfrm>
          <a:prstGeom prst="line">
            <a:avLst/>
          </a:prstGeom>
          <a:noFill/>
          <a:ln w="19050">
            <a:solidFill>
              <a:srgbClr val="1269B0"/>
            </a:solidFill>
            <a:round/>
            <a:headEnd/>
            <a:tailEnd/>
          </a:ln>
          <a:effectLst>
            <a:outerShdw blurRad="50800" dist="38100" dir="2700000" algn="tl" rotWithShape="0">
              <a:srgbClr val="000000">
                <a:alpha val="43000"/>
              </a:srgbClr>
            </a:outerShdw>
          </a:effectLst>
        </p:spPr>
        <p:txBody>
          <a:bodyPr/>
          <a:lstStyle/>
          <a:p>
            <a:endParaRPr lang="en-US" baseline="0">
              <a:latin typeface="Calibri"/>
              <a:cs typeface="Calibri"/>
            </a:endParaRPr>
          </a:p>
        </p:txBody>
      </p:sp>
      <p:sp>
        <p:nvSpPr>
          <p:cNvPr id="47125" name="Line 21"/>
          <p:cNvSpPr>
            <a:spLocks noChangeAspect="1" noChangeShapeType="1"/>
          </p:cNvSpPr>
          <p:nvPr/>
        </p:nvSpPr>
        <p:spPr bwMode="auto">
          <a:xfrm>
            <a:off x="6256338" y="4235475"/>
            <a:ext cx="212725" cy="541338"/>
          </a:xfrm>
          <a:prstGeom prst="line">
            <a:avLst/>
          </a:prstGeom>
          <a:noFill/>
          <a:ln w="19050">
            <a:solidFill>
              <a:srgbClr val="1269B0"/>
            </a:solidFill>
            <a:round/>
            <a:headEnd/>
            <a:tailEnd/>
          </a:ln>
          <a:effectLst>
            <a:outerShdw blurRad="50800" dist="38100" dir="2700000" algn="tl" rotWithShape="0">
              <a:srgbClr val="000000">
                <a:alpha val="43000"/>
              </a:srgbClr>
            </a:outerShdw>
          </a:effectLst>
        </p:spPr>
        <p:txBody>
          <a:bodyPr/>
          <a:lstStyle/>
          <a:p>
            <a:endParaRPr lang="en-US" baseline="0">
              <a:latin typeface="Calibri"/>
              <a:cs typeface="Calibri"/>
            </a:endParaRPr>
          </a:p>
        </p:txBody>
      </p:sp>
      <p:sp>
        <p:nvSpPr>
          <p:cNvPr id="47126" name="Line 22"/>
          <p:cNvSpPr>
            <a:spLocks noChangeAspect="1" noChangeShapeType="1"/>
          </p:cNvSpPr>
          <p:nvPr/>
        </p:nvSpPr>
        <p:spPr bwMode="auto">
          <a:xfrm flipH="1">
            <a:off x="5608638" y="3013100"/>
            <a:ext cx="201612" cy="379413"/>
          </a:xfrm>
          <a:prstGeom prst="line">
            <a:avLst/>
          </a:prstGeom>
          <a:noFill/>
          <a:ln w="19050">
            <a:solidFill>
              <a:srgbClr val="1269B0"/>
            </a:solidFill>
            <a:round/>
            <a:headEnd/>
            <a:tailEnd/>
          </a:ln>
          <a:effectLst>
            <a:outerShdw blurRad="50800" dist="38100" dir="2700000" algn="tl" rotWithShape="0">
              <a:srgbClr val="000000">
                <a:alpha val="43000"/>
              </a:srgbClr>
            </a:outerShdw>
          </a:effectLst>
        </p:spPr>
        <p:txBody>
          <a:bodyPr/>
          <a:lstStyle/>
          <a:p>
            <a:endParaRPr lang="en-US" baseline="0">
              <a:latin typeface="Calibri"/>
              <a:cs typeface="Calibri"/>
            </a:endParaRPr>
          </a:p>
        </p:txBody>
      </p:sp>
      <p:sp>
        <p:nvSpPr>
          <p:cNvPr id="47127" name="Line 23"/>
          <p:cNvSpPr>
            <a:spLocks noChangeAspect="1" noChangeShapeType="1"/>
          </p:cNvSpPr>
          <p:nvPr/>
        </p:nvSpPr>
        <p:spPr bwMode="auto">
          <a:xfrm>
            <a:off x="3409950" y="3021038"/>
            <a:ext cx="227013" cy="460375"/>
          </a:xfrm>
          <a:prstGeom prst="line">
            <a:avLst/>
          </a:prstGeom>
          <a:noFill/>
          <a:ln w="19050">
            <a:solidFill>
              <a:srgbClr val="1269B0"/>
            </a:solidFill>
            <a:round/>
            <a:headEnd/>
            <a:tailEnd/>
          </a:ln>
          <a:effectLst>
            <a:outerShdw blurRad="50800" dist="38100" dir="2700000" algn="tl" rotWithShape="0">
              <a:srgbClr val="000000">
                <a:alpha val="43000"/>
              </a:srgbClr>
            </a:outerShdw>
          </a:effectLst>
        </p:spPr>
        <p:txBody>
          <a:bodyPr/>
          <a:lstStyle/>
          <a:p>
            <a:endParaRPr lang="en-US" baseline="0">
              <a:latin typeface="Calibri"/>
              <a:cs typeface="Calibri"/>
            </a:endParaRPr>
          </a:p>
        </p:txBody>
      </p:sp>
      <p:sp>
        <p:nvSpPr>
          <p:cNvPr id="47128" name="Text Box 25"/>
          <p:cNvSpPr txBox="1">
            <a:spLocks noChangeArrowheads="1"/>
          </p:cNvSpPr>
          <p:nvPr/>
        </p:nvSpPr>
        <p:spPr bwMode="auto">
          <a:xfrm>
            <a:off x="2051720" y="6309320"/>
            <a:ext cx="1896072" cy="338554"/>
          </a:xfrm>
          <a:prstGeom prst="rect">
            <a:avLst/>
          </a:prstGeom>
          <a:noFill/>
          <a:ln w="9525">
            <a:noFill/>
            <a:miter lim="800000"/>
            <a:headEnd/>
            <a:tailEnd/>
          </a:ln>
        </p:spPr>
        <p:txBody>
          <a:bodyPr wrap="none">
            <a:spAutoFit/>
          </a:bodyPr>
          <a:lstStyle/>
          <a:p>
            <a:r>
              <a:rPr lang="en-US" sz="1600" b="0" baseline="0" dirty="0">
                <a:latin typeface="Calibri"/>
                <a:cs typeface="Calibri"/>
              </a:rPr>
              <a:t>courtesy F </a:t>
            </a:r>
            <a:r>
              <a:rPr lang="en-US" sz="1600" b="0" baseline="0" dirty="0" err="1">
                <a:latin typeface="Calibri"/>
                <a:cs typeface="Calibri"/>
              </a:rPr>
              <a:t>Beekman</a:t>
            </a:r>
            <a:endParaRPr lang="en-US" sz="1600" b="0" baseline="0" dirty="0">
              <a:latin typeface="Calibri"/>
              <a:cs typeface="Calibri"/>
            </a:endParaRPr>
          </a:p>
        </p:txBody>
      </p:sp>
      <p:sp>
        <p:nvSpPr>
          <p:cNvPr id="47129" name="Text Box 27"/>
          <p:cNvSpPr txBox="1">
            <a:spLocks noChangeArrowheads="1"/>
          </p:cNvSpPr>
          <p:nvPr/>
        </p:nvSpPr>
        <p:spPr bwMode="auto">
          <a:xfrm>
            <a:off x="2818956" y="1113881"/>
            <a:ext cx="3506088" cy="400110"/>
          </a:xfrm>
          <a:prstGeom prst="rect">
            <a:avLst/>
          </a:prstGeom>
          <a:noFill/>
          <a:ln w="9525">
            <a:noFill/>
            <a:miter lim="800000"/>
            <a:headEnd/>
            <a:tailEnd/>
          </a:ln>
        </p:spPr>
        <p:txBody>
          <a:bodyPr wrap="none">
            <a:spAutoFit/>
          </a:bodyPr>
          <a:lstStyle/>
          <a:p>
            <a:r>
              <a:rPr lang="en-US" sz="2000" b="1" baseline="0" dirty="0">
                <a:solidFill>
                  <a:srgbClr val="1269B0"/>
                </a:solidFill>
                <a:latin typeface="Calibri"/>
                <a:cs typeface="Calibri"/>
              </a:rPr>
              <a:t>High-resolution mouse imaging</a:t>
            </a:r>
          </a:p>
        </p:txBody>
      </p:sp>
      <p:sp>
        <p:nvSpPr>
          <p:cNvPr id="2" name="Title 1"/>
          <p:cNvSpPr>
            <a:spLocks noGrp="1"/>
          </p:cNvSpPr>
          <p:nvPr>
            <p:ph type="title"/>
          </p:nvPr>
        </p:nvSpPr>
        <p:spPr/>
        <p:txBody>
          <a:bodyPr/>
          <a:lstStyle/>
          <a:p>
            <a:r>
              <a:rPr lang="en-US" dirty="0" err="1">
                <a:cs typeface="Calibri"/>
              </a:rPr>
              <a:t>MicroSPECT</a:t>
            </a:r>
            <a:endParaRPr lang="en-US" dirty="0">
              <a:cs typeface="Calibri"/>
            </a:endParaRPr>
          </a:p>
        </p:txBody>
      </p:sp>
      <p:sp>
        <p:nvSpPr>
          <p:cNvPr id="27" name="Slide Number Placeholder 4">
            <a:extLst>
              <a:ext uri="{FF2B5EF4-FFF2-40B4-BE49-F238E27FC236}">
                <a16:creationId xmlns:a16="http://schemas.microsoft.com/office/drawing/2014/main" id="{309A620D-5227-9A44-B304-54037DB3A52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29</a:t>
            </a:fld>
            <a:endParaRPr lang="en-US" dirty="0"/>
          </a:p>
        </p:txBody>
      </p:sp>
    </p:spTree>
    <p:extLst>
      <p:ext uri="{BB962C8B-B14F-4D97-AF65-F5344CB8AC3E}">
        <p14:creationId xmlns:p14="http://schemas.microsoft.com/office/powerpoint/2010/main" val="2062961186"/>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rrowheads="1"/>
          </p:cNvPicPr>
          <p:nvPr/>
        </p:nvPicPr>
        <p:blipFill>
          <a:blip r:embed="rId3" cstate="print"/>
          <a:srcRect t="7500" b="26874"/>
          <a:stretch>
            <a:fillRect/>
          </a:stretch>
        </p:blipFill>
        <p:spPr bwMode="auto">
          <a:xfrm>
            <a:off x="1142976" y="1591362"/>
            <a:ext cx="6429375" cy="2500330"/>
          </a:xfrm>
          <a:prstGeom prst="rect">
            <a:avLst/>
          </a:prstGeom>
          <a:noFill/>
          <a:ln w="12700">
            <a:noFill/>
            <a:miter lim="800000"/>
            <a:headEnd/>
            <a:tailEnd/>
          </a:ln>
        </p:spPr>
      </p:pic>
      <p:sp>
        <p:nvSpPr>
          <p:cNvPr id="18" name="Rectangle 17"/>
          <p:cNvSpPr/>
          <p:nvPr/>
        </p:nvSpPr>
        <p:spPr bwMode="auto">
          <a:xfrm>
            <a:off x="928662" y="3448750"/>
            <a:ext cx="7072362" cy="6429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2" name="Title 1"/>
          <p:cNvSpPr>
            <a:spLocks noGrp="1"/>
          </p:cNvSpPr>
          <p:nvPr>
            <p:ph type="title"/>
          </p:nvPr>
        </p:nvSpPr>
        <p:spPr/>
        <p:txBody>
          <a:bodyPr/>
          <a:lstStyle/>
          <a:p>
            <a:r>
              <a:rPr lang="de-CH">
                <a:cs typeface="Calibri"/>
              </a:rPr>
              <a:t>Biomedical Imaging</a:t>
            </a:r>
            <a:endParaRPr lang="en-US">
              <a:cs typeface="Calibri"/>
            </a:endParaRPr>
          </a:p>
        </p:txBody>
      </p:sp>
      <p:pic>
        <p:nvPicPr>
          <p:cNvPr id="4" name="Picture 4"/>
          <p:cNvPicPr>
            <a:picLocks noChangeArrowheads="1"/>
          </p:cNvPicPr>
          <p:nvPr/>
        </p:nvPicPr>
        <p:blipFill>
          <a:blip r:embed="rId3" cstate="print">
            <a:grayscl/>
          </a:blip>
          <a:srcRect t="7500" b="43749"/>
          <a:stretch>
            <a:fillRect/>
          </a:stretch>
        </p:blipFill>
        <p:spPr bwMode="auto">
          <a:xfrm>
            <a:off x="1142976" y="1591362"/>
            <a:ext cx="6429375" cy="1857388"/>
          </a:xfrm>
          <a:prstGeom prst="rect">
            <a:avLst/>
          </a:prstGeom>
          <a:noFill/>
          <a:ln w="12700">
            <a:noFill/>
            <a:miter lim="800000"/>
            <a:headEnd/>
            <a:tailEnd/>
          </a:ln>
        </p:spPr>
      </p:pic>
      <p:sp>
        <p:nvSpPr>
          <p:cNvPr id="11" name="Text Box 9"/>
          <p:cNvSpPr txBox="1">
            <a:spLocks noChangeArrowheads="1"/>
          </p:cNvSpPr>
          <p:nvPr/>
        </p:nvSpPr>
        <p:spPr bwMode="auto">
          <a:xfrm>
            <a:off x="5000628" y="3791890"/>
            <a:ext cx="3714776" cy="369332"/>
          </a:xfrm>
          <a:prstGeom prst="rect">
            <a:avLst/>
          </a:prstGeom>
          <a:noFill/>
          <a:ln w="9525">
            <a:noFill/>
            <a:miter lim="800000"/>
            <a:headEnd/>
            <a:tailEnd/>
          </a:ln>
          <a:effectLst>
            <a:outerShdw dist="28398" dir="3806097" algn="ctr" rotWithShape="0">
              <a:schemeClr val="bg1"/>
            </a:outerShdw>
          </a:effectLst>
        </p:spPr>
        <p:txBody>
          <a:bodyPr wrap="square">
            <a:spAutoFit/>
          </a:bodyPr>
          <a:lstStyle/>
          <a:p>
            <a:pPr algn="ctr">
              <a:spcBef>
                <a:spcPct val="50000"/>
              </a:spcBef>
              <a:defRPr/>
            </a:pPr>
            <a:r>
              <a:rPr lang="en-US" b="1" baseline="0">
                <a:solidFill>
                  <a:srgbClr val="1269B0"/>
                </a:solidFill>
                <a:latin typeface="Calibri"/>
                <a:cs typeface="Calibri"/>
              </a:rPr>
              <a:t>Nuclear Imaging</a:t>
            </a:r>
          </a:p>
        </p:txBody>
      </p:sp>
      <p:sp>
        <p:nvSpPr>
          <p:cNvPr id="12" name="Text Box 10"/>
          <p:cNvSpPr txBox="1">
            <a:spLocks noChangeArrowheads="1"/>
          </p:cNvSpPr>
          <p:nvPr/>
        </p:nvSpPr>
        <p:spPr bwMode="auto">
          <a:xfrm>
            <a:off x="3455988" y="3791890"/>
            <a:ext cx="2268537" cy="369332"/>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dirty="0">
                <a:latin typeface="Calibri"/>
                <a:cs typeface="Calibri"/>
              </a:rPr>
              <a:t>XR/CT</a:t>
            </a:r>
          </a:p>
        </p:txBody>
      </p:sp>
      <p:sp>
        <p:nvSpPr>
          <p:cNvPr id="13" name="Text Box 11"/>
          <p:cNvSpPr txBox="1">
            <a:spLocks noChangeArrowheads="1"/>
          </p:cNvSpPr>
          <p:nvPr/>
        </p:nvSpPr>
        <p:spPr bwMode="auto">
          <a:xfrm>
            <a:off x="755576" y="3793477"/>
            <a:ext cx="2924968" cy="400110"/>
          </a:xfrm>
          <a:prstGeom prst="rect">
            <a:avLst/>
          </a:prstGeom>
          <a:noFill/>
          <a:ln w="9525">
            <a:noFill/>
            <a:miter lim="800000"/>
            <a:headEnd/>
            <a:tailEnd/>
          </a:ln>
          <a:effectLst>
            <a:outerShdw dist="28398" dir="3806097" algn="ctr" rotWithShape="0">
              <a:schemeClr val="bg1"/>
            </a:outerShdw>
          </a:effectLst>
        </p:spPr>
        <p:txBody>
          <a:bodyPr wrap="square">
            <a:spAutoFit/>
          </a:bodyPr>
          <a:lstStyle/>
          <a:p>
            <a:pPr algn="ctr">
              <a:spcBef>
                <a:spcPct val="50000"/>
              </a:spcBef>
              <a:defRPr/>
            </a:pPr>
            <a:r>
              <a:rPr lang="en-US" baseline="0">
                <a:latin typeface="Calibri"/>
                <a:cs typeface="Calibri"/>
              </a:rPr>
              <a:t>Magnetic Resonance</a:t>
            </a:r>
          </a:p>
        </p:txBody>
      </p:sp>
      <p:pic>
        <p:nvPicPr>
          <p:cNvPr id="14" name="Picture 44"/>
          <p:cNvPicPr>
            <a:picLocks noChangeAspect="1" noChangeArrowheads="1"/>
          </p:cNvPicPr>
          <p:nvPr/>
        </p:nvPicPr>
        <p:blipFill>
          <a:blip r:embed="rId4" cstate="print">
            <a:grayscl/>
          </a:blip>
          <a:srcRect/>
          <a:stretch>
            <a:fillRect/>
          </a:stretch>
        </p:blipFill>
        <p:spPr bwMode="auto">
          <a:xfrm>
            <a:off x="6012160" y="4149080"/>
            <a:ext cx="1727601" cy="18000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5" name="Picture 44" descr="mdeft_"/>
          <p:cNvPicPr>
            <a:picLocks noChangeArrowheads="1"/>
          </p:cNvPicPr>
          <p:nvPr/>
        </p:nvPicPr>
        <p:blipFill>
          <a:blip r:embed="rId5" cstate="print">
            <a:clrChange>
              <a:clrFrom>
                <a:srgbClr val="000000"/>
              </a:clrFrom>
              <a:clrTo>
                <a:srgbClr val="000000">
                  <a:alpha val="0"/>
                </a:srgbClr>
              </a:clrTo>
            </a:clrChange>
            <a:lum bright="23000" contrast="21000"/>
          </a:blip>
          <a:srcRect/>
          <a:stretch>
            <a:fillRect/>
          </a:stretch>
        </p:blipFill>
        <p:spPr bwMode="auto">
          <a:xfrm>
            <a:off x="1403648" y="4149080"/>
            <a:ext cx="1728000" cy="1800000"/>
          </a:xfrm>
          <a:prstGeom prst="rect">
            <a:avLst/>
          </a:prstGeom>
          <a:solidFill>
            <a:schemeClr val="tx1"/>
          </a:solidFill>
          <a:effectLst>
            <a:outerShdw blurRad="50800" dist="38100" dir="2700000" algn="tl" rotWithShape="0">
              <a:prstClr val="black">
                <a:alpha val="40000"/>
              </a:prstClr>
            </a:outerShdw>
          </a:effectLst>
        </p:spPr>
      </p:pic>
      <p:pic>
        <p:nvPicPr>
          <p:cNvPr id="16" name="Picture 6"/>
          <p:cNvPicPr>
            <a:picLocks noChangeArrowheads="1"/>
          </p:cNvPicPr>
          <p:nvPr/>
        </p:nvPicPr>
        <p:blipFill>
          <a:blip r:embed="rId6" cstate="print"/>
          <a:srcRect/>
          <a:stretch>
            <a:fillRect/>
          </a:stretch>
        </p:blipFill>
        <p:spPr bwMode="auto">
          <a:xfrm>
            <a:off x="3708000" y="4149080"/>
            <a:ext cx="1728000" cy="18000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19" name="Group 18"/>
          <p:cNvGrpSpPr/>
          <p:nvPr/>
        </p:nvGrpSpPr>
        <p:grpSpPr>
          <a:xfrm>
            <a:off x="3143240" y="1448486"/>
            <a:ext cx="2857520" cy="785818"/>
            <a:chOff x="3143240" y="928670"/>
            <a:chExt cx="2857520" cy="785818"/>
          </a:xfrm>
        </p:grpSpPr>
        <p:sp>
          <p:nvSpPr>
            <p:cNvPr id="9" name="Rectangle 8"/>
            <p:cNvSpPr/>
            <p:nvPr/>
          </p:nvSpPr>
          <p:spPr bwMode="auto">
            <a:xfrm>
              <a:off x="3143240" y="928670"/>
              <a:ext cx="1357322" cy="785818"/>
            </a:xfrm>
            <a:prstGeom prst="rect">
              <a:avLst/>
            </a:prstGeom>
            <a:gradFill flip="none" rotWithShape="1">
              <a:gsLst>
                <a:gs pos="0">
                  <a:schemeClr val="bg1"/>
                </a:gs>
                <a:gs pos="10000">
                  <a:schemeClr val="bg1">
                    <a:lumMod val="50000"/>
                  </a:schemeClr>
                </a:gs>
                <a:gs pos="87000">
                  <a:schemeClr val="bg1">
                    <a:lumMod val="50000"/>
                  </a:schemeClr>
                </a:gs>
                <a:gs pos="100000">
                  <a:schemeClr val="bg1"/>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0" name="Rectangle 9"/>
            <p:cNvSpPr/>
            <p:nvPr/>
          </p:nvSpPr>
          <p:spPr bwMode="auto">
            <a:xfrm>
              <a:off x="4429124" y="928670"/>
              <a:ext cx="1571636" cy="785818"/>
            </a:xfrm>
            <a:prstGeom prst="rect">
              <a:avLst/>
            </a:prstGeom>
            <a:gradFill flip="none" rotWithShape="1">
              <a:gsLst>
                <a:gs pos="0">
                  <a:schemeClr val="bg1"/>
                </a:gs>
                <a:gs pos="10000">
                  <a:schemeClr val="bg1">
                    <a:lumMod val="50000"/>
                  </a:schemeClr>
                </a:gs>
                <a:gs pos="88000">
                  <a:schemeClr val="bg1">
                    <a:lumMod val="50000"/>
                  </a:schemeClr>
                </a:gs>
                <a:gs pos="0">
                  <a:schemeClr val="bg1"/>
                </a:gs>
                <a:gs pos="100000">
                  <a:schemeClr val="bg1"/>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7" name="TextBox 16"/>
            <p:cNvSpPr txBox="1"/>
            <p:nvPr/>
          </p:nvSpPr>
          <p:spPr>
            <a:xfrm>
              <a:off x="3313010" y="1142984"/>
              <a:ext cx="2500330" cy="369332"/>
            </a:xfrm>
            <a:prstGeom prst="rect">
              <a:avLst/>
            </a:prstGeom>
            <a:noFill/>
          </p:spPr>
          <p:txBody>
            <a:bodyPr wrap="square" rtlCol="0">
              <a:spAutoFit/>
            </a:bodyPr>
            <a:lstStyle/>
            <a:p>
              <a:pPr algn="ctr"/>
              <a:r>
                <a:rPr lang="de-CH" baseline="0">
                  <a:solidFill>
                    <a:schemeClr val="bg1"/>
                  </a:solidFill>
                  <a:effectLst>
                    <a:outerShdw blurRad="38100" dist="38100" dir="2700000" algn="tl">
                      <a:srgbClr val="000000">
                        <a:alpha val="43137"/>
                      </a:srgbClr>
                    </a:outerShdw>
                  </a:effectLst>
                  <a:latin typeface="Calibri"/>
                  <a:cs typeface="Calibri"/>
                </a:rPr>
                <a:t>Radiation absorption</a:t>
              </a:r>
              <a:endParaRPr lang="en-US" baseline="0">
                <a:solidFill>
                  <a:schemeClr val="bg1"/>
                </a:solidFill>
                <a:effectLst>
                  <a:outerShdw blurRad="38100" dist="38100" dir="2700000" algn="tl">
                    <a:srgbClr val="000000">
                      <a:alpha val="43137"/>
                    </a:srgbClr>
                  </a:outerShdw>
                </a:effectLst>
                <a:latin typeface="Calibri"/>
                <a:cs typeface="Calibri"/>
              </a:endParaRPr>
            </a:p>
          </p:txBody>
        </p:sp>
      </p:grpSp>
      <p:sp>
        <p:nvSpPr>
          <p:cNvPr id="20" name="Rectangle 41"/>
          <p:cNvSpPr>
            <a:spLocks noChangeArrowheads="1"/>
          </p:cNvSpPr>
          <p:nvPr/>
        </p:nvSpPr>
        <p:spPr bwMode="auto">
          <a:xfrm flipV="1">
            <a:off x="6858016" y="1448486"/>
            <a:ext cx="571504" cy="785818"/>
          </a:xfrm>
          <a:prstGeom prst="rect">
            <a:avLst/>
          </a:prstGeom>
          <a:solidFill>
            <a:srgbClr val="1269B0">
              <a:alpha val="79999"/>
            </a:srgbClr>
          </a:solidFill>
          <a:ln w="9525">
            <a:noFill/>
            <a:miter lim="800000"/>
            <a:headEnd/>
            <a:tailEnd/>
          </a:ln>
        </p:spPr>
        <p:txBody>
          <a:bodyPr rot="10800000" wrap="none" anchor="ctr"/>
          <a:lstStyle/>
          <a:p>
            <a:pPr algn="ctr"/>
            <a:endParaRPr lang="en-US" sz="1800" b="0" baseline="0">
              <a:latin typeface="Calibri"/>
              <a:cs typeface="Calibri"/>
            </a:endParaRPr>
          </a:p>
        </p:txBody>
      </p:sp>
      <p:sp>
        <p:nvSpPr>
          <p:cNvPr id="21" name="Slide Number Placeholder 4">
            <a:extLst>
              <a:ext uri="{FF2B5EF4-FFF2-40B4-BE49-F238E27FC236}">
                <a16:creationId xmlns:a16="http://schemas.microsoft.com/office/drawing/2014/main" id="{8AFFBB54-4D19-2845-9573-754109928E0B}"/>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3</a:t>
            </a:fld>
            <a:endParaRPr lang="en-US"/>
          </a:p>
        </p:txBody>
      </p:sp>
    </p:spTree>
    <p:extLst>
      <p:ext uri="{BB962C8B-B14F-4D97-AF65-F5344CB8AC3E}">
        <p14:creationId xmlns:p14="http://schemas.microsoft.com/office/powerpoint/2010/main" val="212459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918362" y="1996576"/>
            <a:ext cx="2642400" cy="2074862"/>
          </a:xfrm>
          <a:prstGeom prst="rect">
            <a:avLst/>
          </a:prstGeom>
          <a:solidFill>
            <a:srgbClr val="000000"/>
          </a:solidFill>
          <a:ln w="12700">
            <a:noFill/>
            <a:miter lim="800000"/>
            <a:headEnd/>
            <a:tailEnd/>
          </a:ln>
        </p:spPr>
        <p:txBody>
          <a:bodyPr wrap="none" anchor="ctr"/>
          <a:lstStyle/>
          <a:p>
            <a:endParaRPr lang="en-US" baseline="0">
              <a:latin typeface="Calibri"/>
              <a:cs typeface="Calibri"/>
            </a:endParaRPr>
          </a:p>
        </p:txBody>
      </p:sp>
      <p:pic>
        <p:nvPicPr>
          <p:cNvPr id="48131" name="Picture 4" descr="DATcor-35color2"/>
          <p:cNvPicPr>
            <a:picLocks noChangeAspect="1" noChangeArrowheads="1"/>
          </p:cNvPicPr>
          <p:nvPr/>
        </p:nvPicPr>
        <p:blipFill>
          <a:blip r:embed="rId3" cstate="print"/>
          <a:srcRect/>
          <a:stretch>
            <a:fillRect/>
          </a:stretch>
        </p:blipFill>
        <p:spPr bwMode="auto">
          <a:xfrm>
            <a:off x="917575" y="4048270"/>
            <a:ext cx="2643187" cy="1830388"/>
          </a:xfrm>
          <a:prstGeom prst="rect">
            <a:avLst/>
          </a:prstGeom>
          <a:noFill/>
          <a:ln w="9525">
            <a:noFill/>
            <a:miter lim="800000"/>
            <a:headEnd/>
            <a:tailEnd/>
          </a:ln>
        </p:spPr>
      </p:pic>
      <p:pic>
        <p:nvPicPr>
          <p:cNvPr id="48132" name="Picture 7" descr="U-SPECT"/>
          <p:cNvPicPr>
            <a:picLocks noChangeAspect="1" noChangeArrowheads="1"/>
          </p:cNvPicPr>
          <p:nvPr/>
        </p:nvPicPr>
        <p:blipFill>
          <a:blip r:embed="rId4" cstate="print"/>
          <a:srcRect/>
          <a:stretch>
            <a:fillRect/>
          </a:stretch>
        </p:blipFill>
        <p:spPr bwMode="auto">
          <a:xfrm>
            <a:off x="1182861" y="2264863"/>
            <a:ext cx="2149475" cy="1249363"/>
          </a:xfrm>
          <a:prstGeom prst="rect">
            <a:avLst/>
          </a:prstGeom>
          <a:noFill/>
          <a:ln w="28575">
            <a:noFill/>
            <a:miter lim="800000"/>
            <a:headEnd/>
            <a:tailEnd/>
          </a:ln>
        </p:spPr>
      </p:pic>
      <p:grpSp>
        <p:nvGrpSpPr>
          <p:cNvPr id="2" name="Group 15"/>
          <p:cNvGrpSpPr>
            <a:grpSpLocks/>
          </p:cNvGrpSpPr>
          <p:nvPr/>
        </p:nvGrpSpPr>
        <p:grpSpPr bwMode="auto">
          <a:xfrm>
            <a:off x="4163491" y="1967058"/>
            <a:ext cx="4210050" cy="3911600"/>
            <a:chOff x="2676" y="1239"/>
            <a:chExt cx="3072" cy="2788"/>
          </a:xfrm>
        </p:grpSpPr>
        <p:pic>
          <p:nvPicPr>
            <p:cNvPr id="48139" name="Picture 12" descr="SAX"/>
            <p:cNvPicPr preferRelativeResize="0">
              <a:picLocks noChangeAspect="1" noChangeArrowheads="1"/>
            </p:cNvPicPr>
            <p:nvPr/>
          </p:nvPicPr>
          <p:blipFill>
            <a:blip r:embed="rId5" cstate="print"/>
            <a:srcRect b="1378"/>
            <a:stretch>
              <a:fillRect/>
            </a:stretch>
          </p:blipFill>
          <p:spPr bwMode="auto">
            <a:xfrm>
              <a:off x="2679" y="1245"/>
              <a:ext cx="1533" cy="1300"/>
            </a:xfrm>
            <a:prstGeom prst="rect">
              <a:avLst/>
            </a:prstGeom>
            <a:noFill/>
            <a:ln w="6350">
              <a:noFill/>
              <a:miter lim="800000"/>
              <a:headEnd/>
              <a:tailEnd/>
            </a:ln>
          </p:spPr>
        </p:pic>
        <p:pic>
          <p:nvPicPr>
            <p:cNvPr id="48140" name="Picture 13" descr="HLA"/>
            <p:cNvPicPr preferRelativeResize="0">
              <a:picLocks noChangeAspect="1" noChangeArrowheads="1"/>
            </p:cNvPicPr>
            <p:nvPr/>
          </p:nvPicPr>
          <p:blipFill>
            <a:blip r:embed="rId6" cstate="print"/>
            <a:srcRect r="7195"/>
            <a:stretch>
              <a:fillRect/>
            </a:stretch>
          </p:blipFill>
          <p:spPr bwMode="auto">
            <a:xfrm flipV="1">
              <a:off x="2676" y="2555"/>
              <a:ext cx="1542" cy="1472"/>
            </a:xfrm>
            <a:prstGeom prst="rect">
              <a:avLst/>
            </a:prstGeom>
            <a:noFill/>
            <a:ln w="6350">
              <a:noFill/>
              <a:miter lim="800000"/>
              <a:headEnd/>
              <a:tailEnd/>
            </a:ln>
          </p:spPr>
        </p:pic>
        <p:pic>
          <p:nvPicPr>
            <p:cNvPr id="48141" name="Picture 14" descr="VLA"/>
            <p:cNvPicPr preferRelativeResize="0">
              <a:picLocks noChangeAspect="1" noChangeArrowheads="1"/>
            </p:cNvPicPr>
            <p:nvPr/>
          </p:nvPicPr>
          <p:blipFill>
            <a:blip r:embed="rId7" cstate="print"/>
            <a:srcRect/>
            <a:stretch>
              <a:fillRect/>
            </a:stretch>
          </p:blipFill>
          <p:spPr bwMode="auto">
            <a:xfrm>
              <a:off x="4224" y="1239"/>
              <a:ext cx="1524" cy="1304"/>
            </a:xfrm>
            <a:prstGeom prst="rect">
              <a:avLst/>
            </a:prstGeom>
            <a:noFill/>
            <a:ln w="6350">
              <a:noFill/>
              <a:miter lim="800000"/>
              <a:headEnd/>
              <a:tailEnd/>
            </a:ln>
          </p:spPr>
        </p:pic>
      </p:grpSp>
      <p:sp>
        <p:nvSpPr>
          <p:cNvPr id="48134" name="Text Box 16"/>
          <p:cNvSpPr txBox="1">
            <a:spLocks noChangeArrowheads="1"/>
          </p:cNvSpPr>
          <p:nvPr/>
        </p:nvSpPr>
        <p:spPr bwMode="auto">
          <a:xfrm>
            <a:off x="320402" y="1342154"/>
            <a:ext cx="3840011" cy="646331"/>
          </a:xfrm>
          <a:prstGeom prst="rect">
            <a:avLst/>
          </a:prstGeom>
          <a:noFill/>
          <a:ln w="9525">
            <a:noFill/>
            <a:miter lim="800000"/>
            <a:headEnd/>
            <a:tailEnd/>
          </a:ln>
        </p:spPr>
        <p:txBody>
          <a:bodyPr wrap="square">
            <a:spAutoFit/>
          </a:bodyPr>
          <a:lstStyle/>
          <a:p>
            <a:pPr algn="ctr"/>
            <a:r>
              <a:rPr lang="en-US" b="1" dirty="0">
                <a:solidFill>
                  <a:srgbClr val="1269B0"/>
                </a:solidFill>
                <a:latin typeface="Calibri"/>
                <a:cs typeface="Calibri"/>
              </a:rPr>
              <a:t>M</a:t>
            </a:r>
            <a:r>
              <a:rPr lang="en-US" sz="1800" b="1" baseline="0" dirty="0">
                <a:solidFill>
                  <a:srgbClr val="1269B0"/>
                </a:solidFill>
                <a:latin typeface="Calibri"/>
                <a:cs typeface="Calibri"/>
              </a:rPr>
              <a:t>ouse brain</a:t>
            </a:r>
            <a:endParaRPr lang="en-US" sz="1800" baseline="0" dirty="0">
              <a:solidFill>
                <a:srgbClr val="1269B0"/>
              </a:solidFill>
              <a:latin typeface="Calibri"/>
              <a:cs typeface="Calibri"/>
            </a:endParaRPr>
          </a:p>
          <a:p>
            <a:pPr algn="ctr"/>
            <a:r>
              <a:rPr lang="en-US" sz="1800" baseline="0" dirty="0">
                <a:latin typeface="Calibri"/>
                <a:cs typeface="Calibri"/>
              </a:rPr>
              <a:t>dopamine transporter</a:t>
            </a:r>
          </a:p>
        </p:txBody>
      </p:sp>
      <p:sp>
        <p:nvSpPr>
          <p:cNvPr id="48138" name="Text Box 20"/>
          <p:cNvSpPr txBox="1">
            <a:spLocks noChangeArrowheads="1"/>
          </p:cNvSpPr>
          <p:nvPr/>
        </p:nvSpPr>
        <p:spPr bwMode="auto">
          <a:xfrm>
            <a:off x="5453513" y="1342154"/>
            <a:ext cx="1407758" cy="646331"/>
          </a:xfrm>
          <a:prstGeom prst="rect">
            <a:avLst/>
          </a:prstGeom>
          <a:noFill/>
          <a:ln w="9525">
            <a:noFill/>
            <a:miter lim="800000"/>
            <a:headEnd/>
            <a:tailEnd/>
          </a:ln>
        </p:spPr>
        <p:txBody>
          <a:bodyPr wrap="none">
            <a:spAutoFit/>
          </a:bodyPr>
          <a:lstStyle/>
          <a:p>
            <a:pPr algn="ctr"/>
            <a:r>
              <a:rPr lang="en-US" b="1" dirty="0">
                <a:solidFill>
                  <a:srgbClr val="1269B0"/>
                </a:solidFill>
                <a:latin typeface="Calibri"/>
                <a:cs typeface="Calibri"/>
              </a:rPr>
              <a:t>M</a:t>
            </a:r>
            <a:r>
              <a:rPr lang="en-US" sz="1800" b="1" baseline="0" dirty="0">
                <a:solidFill>
                  <a:srgbClr val="1269B0"/>
                </a:solidFill>
                <a:latin typeface="Calibri"/>
                <a:cs typeface="Calibri"/>
              </a:rPr>
              <a:t>ouse heart</a:t>
            </a:r>
            <a:endParaRPr lang="en-US" sz="1800" baseline="0" dirty="0">
              <a:solidFill>
                <a:srgbClr val="1269B0"/>
              </a:solidFill>
              <a:latin typeface="Calibri"/>
              <a:cs typeface="Calibri"/>
            </a:endParaRPr>
          </a:p>
          <a:p>
            <a:pPr algn="ctr"/>
            <a:r>
              <a:rPr lang="en-US" sz="1800" baseline="0" dirty="0">
                <a:latin typeface="Calibri"/>
                <a:cs typeface="Calibri"/>
              </a:rPr>
              <a:t>perfusion</a:t>
            </a:r>
          </a:p>
        </p:txBody>
      </p:sp>
      <p:sp>
        <p:nvSpPr>
          <p:cNvPr id="3" name="Title 2"/>
          <p:cNvSpPr>
            <a:spLocks noGrp="1"/>
          </p:cNvSpPr>
          <p:nvPr>
            <p:ph type="title"/>
          </p:nvPr>
        </p:nvSpPr>
        <p:spPr/>
        <p:txBody>
          <a:bodyPr/>
          <a:lstStyle/>
          <a:p>
            <a:r>
              <a:rPr lang="en-US" dirty="0" err="1"/>
              <a:t>MicroSPECT</a:t>
            </a:r>
            <a:endParaRPr lang="en-US" dirty="0">
              <a:cs typeface="Calibri"/>
            </a:endParaRPr>
          </a:p>
        </p:txBody>
      </p:sp>
      <p:pic>
        <p:nvPicPr>
          <p:cNvPr id="16" name="Picture 24" descr="logo-300dpi"/>
          <p:cNvPicPr>
            <a:picLocks noChangeAspect="1" noChangeArrowheads="1"/>
          </p:cNvPicPr>
          <p:nvPr/>
        </p:nvPicPr>
        <p:blipFill>
          <a:blip r:embed="rId8" cstate="print"/>
          <a:srcRect/>
          <a:stretch>
            <a:fillRect/>
          </a:stretch>
        </p:blipFill>
        <p:spPr bwMode="auto">
          <a:xfrm>
            <a:off x="251520" y="6165304"/>
            <a:ext cx="1770162" cy="435557"/>
          </a:xfrm>
          <a:prstGeom prst="rect">
            <a:avLst/>
          </a:prstGeom>
          <a:noFill/>
          <a:ln w="9525">
            <a:noFill/>
            <a:miter lim="800000"/>
            <a:headEnd/>
            <a:tailEnd/>
          </a:ln>
        </p:spPr>
      </p:pic>
      <p:sp>
        <p:nvSpPr>
          <p:cNvPr id="17" name="Text Box 25"/>
          <p:cNvSpPr txBox="1">
            <a:spLocks noChangeArrowheads="1"/>
          </p:cNvSpPr>
          <p:nvPr/>
        </p:nvSpPr>
        <p:spPr bwMode="auto">
          <a:xfrm>
            <a:off x="2027856" y="6309320"/>
            <a:ext cx="1861407" cy="338554"/>
          </a:xfrm>
          <a:prstGeom prst="rect">
            <a:avLst/>
          </a:prstGeom>
          <a:noFill/>
          <a:ln w="9525">
            <a:noFill/>
            <a:miter lim="800000"/>
            <a:headEnd/>
            <a:tailEnd/>
          </a:ln>
        </p:spPr>
        <p:txBody>
          <a:bodyPr wrap="none">
            <a:spAutoFit/>
          </a:bodyPr>
          <a:lstStyle/>
          <a:p>
            <a:r>
              <a:rPr lang="en-US" sz="1600" b="0" baseline="0">
                <a:latin typeface="Calibri"/>
                <a:cs typeface="Calibri"/>
              </a:rPr>
              <a:t>courtesy F Beekman</a:t>
            </a:r>
          </a:p>
        </p:txBody>
      </p:sp>
      <p:sp>
        <p:nvSpPr>
          <p:cNvPr id="18" name="Slide Number Placeholder 4">
            <a:extLst>
              <a:ext uri="{FF2B5EF4-FFF2-40B4-BE49-F238E27FC236}">
                <a16:creationId xmlns:a16="http://schemas.microsoft.com/office/drawing/2014/main" id="{B20862C5-0835-C142-9AC6-0655C2CDDC47}"/>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30</a:t>
            </a:fld>
            <a:endParaRPr lang="en-US" dirty="0"/>
          </a:p>
        </p:txBody>
      </p:sp>
    </p:spTree>
    <p:extLst>
      <p:ext uri="{BB962C8B-B14F-4D97-AF65-F5344CB8AC3E}">
        <p14:creationId xmlns:p14="http://schemas.microsoft.com/office/powerpoint/2010/main" val="1787056547"/>
      </p:ext>
    </p:extLst>
  </p:cSld>
  <p:clrMapOvr>
    <a:masterClrMapping/>
  </p:clrMapOvr>
  <mc:AlternateContent xmlns:mc="http://schemas.openxmlformats.org/markup-compatibility/2006" xmlns:p14="http://schemas.microsoft.com/office/powerpoint/2010/main">
    <mc:Choice Requires="p14">
      <p:transition spd="med" p14:dur="700" advTm="7500">
        <p:fade/>
      </p:transition>
    </mc:Choice>
    <mc:Fallback xmlns="">
      <p:transition spd="med" advTm="75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MicroSPECT</a:t>
            </a:r>
            <a:endParaRPr lang="en-US" dirty="0">
              <a:cs typeface="Calibri"/>
            </a:endParaRPr>
          </a:p>
        </p:txBody>
      </p:sp>
      <p:sp>
        <p:nvSpPr>
          <p:cNvPr id="15" name="Text Box 27"/>
          <p:cNvSpPr txBox="1">
            <a:spLocks noChangeArrowheads="1"/>
          </p:cNvSpPr>
          <p:nvPr/>
        </p:nvSpPr>
        <p:spPr bwMode="auto">
          <a:xfrm>
            <a:off x="827584" y="1447631"/>
            <a:ext cx="5508239" cy="369332"/>
          </a:xfrm>
          <a:prstGeom prst="rect">
            <a:avLst/>
          </a:prstGeom>
          <a:noFill/>
          <a:ln w="9525">
            <a:noFill/>
            <a:miter lim="800000"/>
            <a:headEnd/>
            <a:tailEnd/>
          </a:ln>
        </p:spPr>
        <p:txBody>
          <a:bodyPr wrap="none">
            <a:spAutoFit/>
          </a:bodyPr>
          <a:lstStyle/>
          <a:p>
            <a:r>
              <a:rPr lang="en-US" b="0" baseline="0" dirty="0">
                <a:latin typeface="Calibri"/>
                <a:cs typeface="Calibri"/>
              </a:rPr>
              <a:t>Dynamic SPECT of dopamine transporters in mouse brain</a:t>
            </a:r>
          </a:p>
        </p:txBody>
      </p:sp>
      <p:pic>
        <p:nvPicPr>
          <p:cNvPr id="16" name="Picture 24" descr="logo-300dpi"/>
          <p:cNvPicPr>
            <a:picLocks noChangeAspect="1" noChangeArrowheads="1"/>
          </p:cNvPicPr>
          <p:nvPr/>
        </p:nvPicPr>
        <p:blipFill>
          <a:blip r:embed="rId3" cstate="print"/>
          <a:srcRect/>
          <a:stretch>
            <a:fillRect/>
          </a:stretch>
        </p:blipFill>
        <p:spPr bwMode="auto">
          <a:xfrm>
            <a:off x="251520" y="6165304"/>
            <a:ext cx="1770162" cy="435557"/>
          </a:xfrm>
          <a:prstGeom prst="rect">
            <a:avLst/>
          </a:prstGeom>
          <a:noFill/>
          <a:ln w="9525">
            <a:noFill/>
            <a:miter lim="800000"/>
            <a:headEnd/>
            <a:tailEnd/>
          </a:ln>
        </p:spPr>
      </p:pic>
      <p:sp>
        <p:nvSpPr>
          <p:cNvPr id="17" name="Text Box 25"/>
          <p:cNvSpPr txBox="1">
            <a:spLocks noChangeArrowheads="1"/>
          </p:cNvSpPr>
          <p:nvPr/>
        </p:nvSpPr>
        <p:spPr bwMode="auto">
          <a:xfrm>
            <a:off x="2027856" y="6309320"/>
            <a:ext cx="1861407" cy="338554"/>
          </a:xfrm>
          <a:prstGeom prst="rect">
            <a:avLst/>
          </a:prstGeom>
          <a:noFill/>
          <a:ln w="9525">
            <a:noFill/>
            <a:miter lim="800000"/>
            <a:headEnd/>
            <a:tailEnd/>
          </a:ln>
        </p:spPr>
        <p:txBody>
          <a:bodyPr wrap="none">
            <a:spAutoFit/>
          </a:bodyPr>
          <a:lstStyle/>
          <a:p>
            <a:r>
              <a:rPr lang="en-US" sz="1600" b="0" baseline="0">
                <a:latin typeface="Calibri"/>
                <a:cs typeface="Calibri"/>
              </a:rPr>
              <a:t>courtesy F Beekman</a:t>
            </a:r>
          </a:p>
        </p:txBody>
      </p:sp>
      <p:pic>
        <p:nvPicPr>
          <p:cNvPr id="18" name="Picture 2" descr="DynCoc"/>
          <p:cNvPicPr>
            <a:picLocks noChangeAspect="1" noChangeArrowheads="1" noCrop="1"/>
          </p:cNvPicPr>
          <p:nvPr/>
        </p:nvPicPr>
        <p:blipFill>
          <a:blip r:embed="rId4" cstate="print"/>
          <a:srcRect/>
          <a:stretch>
            <a:fillRect/>
          </a:stretch>
        </p:blipFill>
        <p:spPr bwMode="auto">
          <a:xfrm>
            <a:off x="625673" y="1844824"/>
            <a:ext cx="7978775" cy="3087688"/>
          </a:xfrm>
          <a:prstGeom prst="rect">
            <a:avLst/>
          </a:prstGeom>
          <a:noFill/>
          <a:ln w="9525">
            <a:noFill/>
            <a:miter lim="800000"/>
            <a:headEnd/>
            <a:tailEnd/>
          </a:ln>
        </p:spPr>
      </p:pic>
      <p:sp>
        <p:nvSpPr>
          <p:cNvPr id="20" name="AutoShape 4"/>
          <p:cNvSpPr>
            <a:spLocks noChangeArrowheads="1"/>
          </p:cNvSpPr>
          <p:nvPr/>
        </p:nvSpPr>
        <p:spPr bwMode="auto">
          <a:xfrm>
            <a:off x="1895673" y="3092599"/>
            <a:ext cx="1104900" cy="1524000"/>
          </a:xfrm>
          <a:prstGeom prst="downArrowCallout">
            <a:avLst>
              <a:gd name="adj1" fmla="val 15806"/>
              <a:gd name="adj2" fmla="val 25000"/>
              <a:gd name="adj3" fmla="val 17241"/>
              <a:gd name="adj4" fmla="val 35833"/>
            </a:avLst>
          </a:prstGeom>
          <a:solidFill>
            <a:srgbClr val="1269B0"/>
          </a:solidFill>
          <a:ln w="22225" algn="ctr">
            <a:noFill/>
            <a:miter lim="800000"/>
            <a:headEnd/>
            <a:tailEnd/>
          </a:ln>
        </p:spPr>
        <p:txBody>
          <a:bodyPr wrap="none" anchor="ctr"/>
          <a:lstStyle/>
          <a:p>
            <a:endParaRPr lang="de-CH" baseline="0">
              <a:solidFill>
                <a:schemeClr val="bg1"/>
              </a:solidFill>
              <a:latin typeface="Calibri"/>
              <a:cs typeface="Calibri"/>
            </a:endParaRPr>
          </a:p>
        </p:txBody>
      </p:sp>
      <p:sp>
        <p:nvSpPr>
          <p:cNvPr id="22" name="Line 7"/>
          <p:cNvSpPr>
            <a:spLocks noChangeShapeType="1"/>
          </p:cNvSpPr>
          <p:nvPr/>
        </p:nvSpPr>
        <p:spPr bwMode="auto">
          <a:xfrm>
            <a:off x="1278136" y="5445224"/>
            <a:ext cx="295275" cy="0"/>
          </a:xfrm>
          <a:prstGeom prst="line">
            <a:avLst/>
          </a:prstGeom>
          <a:noFill/>
          <a:ln w="28575">
            <a:solidFill>
              <a:schemeClr val="tx1"/>
            </a:solidFill>
            <a:round/>
            <a:headEnd/>
            <a:tailEnd/>
          </a:ln>
        </p:spPr>
        <p:txBody>
          <a:bodyPr/>
          <a:lstStyle/>
          <a:p>
            <a:endParaRPr lang="de-CH" baseline="0">
              <a:latin typeface="Calibri"/>
              <a:cs typeface="Calibri"/>
            </a:endParaRPr>
          </a:p>
        </p:txBody>
      </p:sp>
      <p:sp>
        <p:nvSpPr>
          <p:cNvPr id="23" name="Line 8"/>
          <p:cNvSpPr>
            <a:spLocks noChangeShapeType="1"/>
          </p:cNvSpPr>
          <p:nvPr/>
        </p:nvSpPr>
        <p:spPr bwMode="auto">
          <a:xfrm>
            <a:off x="1284486" y="5661248"/>
            <a:ext cx="295275" cy="0"/>
          </a:xfrm>
          <a:prstGeom prst="line">
            <a:avLst/>
          </a:prstGeom>
          <a:noFill/>
          <a:ln w="28575">
            <a:solidFill>
              <a:srgbClr val="B2B2B2"/>
            </a:solidFill>
            <a:round/>
            <a:headEnd/>
            <a:tailEnd/>
          </a:ln>
        </p:spPr>
        <p:txBody>
          <a:bodyPr/>
          <a:lstStyle/>
          <a:p>
            <a:endParaRPr lang="de-CH" baseline="0">
              <a:latin typeface="Calibri"/>
              <a:cs typeface="Calibri"/>
            </a:endParaRPr>
          </a:p>
        </p:txBody>
      </p:sp>
      <p:sp>
        <p:nvSpPr>
          <p:cNvPr id="24" name="Text Box 9"/>
          <p:cNvSpPr txBox="1">
            <a:spLocks noChangeArrowheads="1"/>
          </p:cNvSpPr>
          <p:nvPr/>
        </p:nvSpPr>
        <p:spPr bwMode="auto">
          <a:xfrm>
            <a:off x="1573411" y="5254774"/>
            <a:ext cx="1832490" cy="307777"/>
          </a:xfrm>
          <a:prstGeom prst="rect">
            <a:avLst/>
          </a:prstGeom>
          <a:noFill/>
          <a:ln w="9525">
            <a:noFill/>
            <a:miter lim="800000"/>
            <a:headEnd/>
            <a:tailEnd/>
          </a:ln>
        </p:spPr>
        <p:txBody>
          <a:bodyPr wrap="none">
            <a:spAutoFit/>
          </a:bodyPr>
          <a:lstStyle/>
          <a:p>
            <a:pPr eaLnBrk="1" hangingPunct="1"/>
            <a:r>
              <a:rPr lang="en-US" sz="1400" b="1" baseline="0" dirty="0">
                <a:latin typeface="Calibri"/>
                <a:cs typeface="Calibri"/>
              </a:rPr>
              <a:t>Left Caudate Putamen</a:t>
            </a:r>
          </a:p>
        </p:txBody>
      </p:sp>
      <p:sp>
        <p:nvSpPr>
          <p:cNvPr id="25" name="Text Box 10"/>
          <p:cNvSpPr txBox="1">
            <a:spLocks noChangeArrowheads="1"/>
          </p:cNvSpPr>
          <p:nvPr/>
        </p:nvSpPr>
        <p:spPr bwMode="auto">
          <a:xfrm>
            <a:off x="1579761" y="5497487"/>
            <a:ext cx="1940580" cy="307777"/>
          </a:xfrm>
          <a:prstGeom prst="rect">
            <a:avLst/>
          </a:prstGeom>
          <a:noFill/>
          <a:ln w="9525">
            <a:noFill/>
            <a:miter lim="800000"/>
            <a:headEnd/>
            <a:tailEnd/>
          </a:ln>
        </p:spPr>
        <p:txBody>
          <a:bodyPr wrap="none">
            <a:spAutoFit/>
          </a:bodyPr>
          <a:lstStyle/>
          <a:p>
            <a:pPr eaLnBrk="1" hangingPunct="1"/>
            <a:r>
              <a:rPr lang="en-US" sz="1400" b="1" baseline="0" dirty="0">
                <a:latin typeface="Calibri"/>
                <a:cs typeface="Calibri"/>
              </a:rPr>
              <a:t>Right Caudate Putamen</a:t>
            </a:r>
          </a:p>
        </p:txBody>
      </p:sp>
      <p:sp>
        <p:nvSpPr>
          <p:cNvPr id="26" name="Text Box 11"/>
          <p:cNvSpPr txBox="1">
            <a:spLocks noChangeArrowheads="1"/>
          </p:cNvSpPr>
          <p:nvPr/>
        </p:nvSpPr>
        <p:spPr bwMode="auto">
          <a:xfrm>
            <a:off x="2898973" y="4837262"/>
            <a:ext cx="2817813" cy="307777"/>
          </a:xfrm>
          <a:prstGeom prst="rect">
            <a:avLst/>
          </a:prstGeom>
          <a:noFill/>
          <a:ln w="9525">
            <a:noFill/>
            <a:miter lim="800000"/>
            <a:headEnd/>
            <a:tailEnd/>
          </a:ln>
        </p:spPr>
        <p:txBody>
          <a:bodyPr>
            <a:spAutoFit/>
          </a:bodyPr>
          <a:lstStyle/>
          <a:p>
            <a:pPr eaLnBrk="1" hangingPunct="1"/>
            <a:r>
              <a:rPr lang="en-US" sz="1400" b="1" baseline="0">
                <a:latin typeface="Calibri"/>
                <a:cs typeface="Calibri"/>
              </a:rPr>
              <a:t>Time  (minutes)</a:t>
            </a:r>
          </a:p>
        </p:txBody>
      </p:sp>
      <p:sp>
        <p:nvSpPr>
          <p:cNvPr id="19" name="Text Box 3"/>
          <p:cNvSpPr txBox="1">
            <a:spLocks noChangeArrowheads="1"/>
          </p:cNvSpPr>
          <p:nvPr/>
        </p:nvSpPr>
        <p:spPr bwMode="auto">
          <a:xfrm>
            <a:off x="1924248" y="3065612"/>
            <a:ext cx="1074738" cy="584776"/>
          </a:xfrm>
          <a:prstGeom prst="rect">
            <a:avLst/>
          </a:prstGeom>
          <a:noFill/>
          <a:ln w="28575">
            <a:noFill/>
            <a:miter lim="800000"/>
            <a:headEnd/>
            <a:tailEnd/>
          </a:ln>
        </p:spPr>
        <p:txBody>
          <a:bodyPr>
            <a:spAutoFit/>
          </a:bodyPr>
          <a:lstStyle/>
          <a:p>
            <a:pPr algn="ctr" eaLnBrk="1" hangingPunct="1"/>
            <a:r>
              <a:rPr lang="en-US" sz="1600" b="1" baseline="0" dirty="0">
                <a:solidFill>
                  <a:schemeClr val="bg1"/>
                </a:solidFill>
                <a:latin typeface="Calibri"/>
                <a:cs typeface="Calibri"/>
              </a:rPr>
              <a:t>Cocaine injection</a:t>
            </a:r>
          </a:p>
        </p:txBody>
      </p:sp>
      <p:sp>
        <p:nvSpPr>
          <p:cNvPr id="27" name="Slide Number Placeholder 4">
            <a:extLst>
              <a:ext uri="{FF2B5EF4-FFF2-40B4-BE49-F238E27FC236}">
                <a16:creationId xmlns:a16="http://schemas.microsoft.com/office/drawing/2014/main" id="{143369D4-2C87-B042-8C5B-7D3230249B5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31</a:t>
            </a:fld>
            <a:endParaRPr lang="en-US" dirty="0"/>
          </a:p>
        </p:txBody>
      </p:sp>
    </p:spTree>
    <p:extLst>
      <p:ext uri="{BB962C8B-B14F-4D97-AF65-F5344CB8AC3E}">
        <p14:creationId xmlns:p14="http://schemas.microsoft.com/office/powerpoint/2010/main" val="2565462268"/>
      </p:ext>
    </p:extLst>
  </p:cSld>
  <p:clrMapOvr>
    <a:masterClrMapping/>
  </p:clrMapOvr>
  <mc:AlternateContent xmlns:mc="http://schemas.openxmlformats.org/markup-compatibility/2006" xmlns:p14="http://schemas.microsoft.com/office/powerpoint/2010/main">
    <mc:Choice Requires="p14">
      <p:transition spd="med" p14:dur="700" advTm="7500">
        <p:fade/>
      </p:transition>
    </mc:Choice>
    <mc:Fallback xmlns="">
      <p:transition spd="med" advTm="75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87"/>
            <a:ext cx="8424863" cy="2232025"/>
          </a:xfrm>
          <a:prstGeom prst="rect">
            <a:avLst/>
          </a:prstGeom>
          <a:noFill/>
          <a:ln w="9525">
            <a:noFill/>
            <a:miter lim="800000"/>
            <a:headEnd/>
            <a:tailEnd/>
          </a:ln>
          <a:effectLst/>
        </p:spPr>
        <p:txBody>
          <a:bodyPr lIns="0" tIns="72000" rIns="0" bIns="72000" anchor="ctr" anchorCtr="1"/>
          <a:lstStyle/>
          <a:p>
            <a:pPr algn="ctr">
              <a:defRPr/>
            </a:pPr>
            <a:r>
              <a:rPr lang="en-US" sz="4400" b="1" baseline="0" dirty="0">
                <a:solidFill>
                  <a:srgbClr val="2A6AB3"/>
                </a:solidFill>
                <a:latin typeface="Calibri"/>
                <a:cs typeface="Calibri"/>
              </a:rPr>
              <a:t>Positron emission tomography </a:t>
            </a:r>
            <a:br>
              <a:rPr lang="en-US" sz="4400" b="1" baseline="0" dirty="0">
                <a:solidFill>
                  <a:srgbClr val="2A6AB3"/>
                </a:solidFill>
                <a:latin typeface="Calibri"/>
                <a:cs typeface="Calibri"/>
              </a:rPr>
            </a:br>
            <a:r>
              <a:rPr lang="en-US" sz="4400" b="1" baseline="0" dirty="0">
                <a:solidFill>
                  <a:srgbClr val="2A6AB3"/>
                </a:solidFill>
                <a:latin typeface="Calibri"/>
                <a:cs typeface="Calibri"/>
              </a:rPr>
              <a:t>(PET)</a:t>
            </a:r>
          </a:p>
        </p:txBody>
      </p:sp>
      <p:sp>
        <p:nvSpPr>
          <p:cNvPr id="3" name="TextBox 2">
            <a:extLst>
              <a:ext uri="{FF2B5EF4-FFF2-40B4-BE49-F238E27FC236}">
                <a16:creationId xmlns:a16="http://schemas.microsoft.com/office/drawing/2014/main" id="{4EEE7719-02D1-2040-9C8D-9C9F200EF3F7}"/>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3.13</a:t>
            </a:r>
            <a:endParaRPr lang="en-US" sz="1400" baseline="0" dirty="0">
              <a:solidFill>
                <a:schemeClr val="bg1"/>
              </a:solidFill>
              <a:latin typeface="Calibri"/>
              <a:cs typeface="Calibri"/>
            </a:endParaRPr>
          </a:p>
        </p:txBody>
      </p:sp>
    </p:spTree>
    <p:extLst>
      <p:ext uri="{BB962C8B-B14F-4D97-AF65-F5344CB8AC3E}">
        <p14:creationId xmlns:p14="http://schemas.microsoft.com/office/powerpoint/2010/main" val="83758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3298" name="Group 2"/>
          <p:cNvGraphicFramePr>
            <a:graphicFrameLocks noGrp="1"/>
          </p:cNvGraphicFramePr>
          <p:nvPr>
            <p:extLst>
              <p:ext uri="{D42A27DB-BD31-4B8C-83A1-F6EECF244321}">
                <p14:modId xmlns:p14="http://schemas.microsoft.com/office/powerpoint/2010/main" val="2603724981"/>
              </p:ext>
            </p:extLst>
          </p:nvPr>
        </p:nvGraphicFramePr>
        <p:xfrm>
          <a:off x="1524000" y="1556792"/>
          <a:ext cx="6096000" cy="4389120"/>
        </p:xfrm>
        <a:graphic>
          <a:graphicData uri="http://schemas.openxmlformats.org/drawingml/2006/table">
            <a:tbl>
              <a:tblPr>
                <a:effectLst/>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2952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a:ln>
                            <a:noFill/>
                          </a:ln>
                          <a:solidFill>
                            <a:srgbClr val="1269B0"/>
                          </a:solidFill>
                          <a:effectLst/>
                          <a:latin typeface="Calibri"/>
                          <a:cs typeface="Calibri"/>
                        </a:rPr>
                        <a:t>Radionuclide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a:ln>
                            <a:noFill/>
                          </a:ln>
                          <a:solidFill>
                            <a:srgbClr val="1269B0"/>
                          </a:solidFill>
                          <a:effectLst/>
                          <a:latin typeface="Calibri"/>
                          <a:cs typeface="Calibri"/>
                        </a:rPr>
                        <a:t>Half-life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a:ln>
                            <a:noFill/>
                          </a:ln>
                          <a:solidFill>
                            <a:srgbClr val="1269B0"/>
                          </a:solidFill>
                          <a:effectLst/>
                          <a:latin typeface="Calibri"/>
                          <a:cs typeface="Calibri"/>
                        </a:rPr>
                        <a:t>E</a:t>
                      </a:r>
                      <a:r>
                        <a:rPr kumimoji="0" lang="en-US" sz="1800" b="1" i="0" u="none" strike="noStrike" cap="none" normalizeH="0" baseline="-25000" noProof="0">
                          <a:ln>
                            <a:noFill/>
                          </a:ln>
                          <a:solidFill>
                            <a:srgbClr val="1269B0"/>
                          </a:solidFill>
                          <a:effectLst/>
                          <a:latin typeface="Calibri"/>
                          <a:cs typeface="Calibri"/>
                        </a:rPr>
                        <a:t>max</a:t>
                      </a:r>
                      <a:r>
                        <a:rPr kumimoji="0" lang="en-US" sz="1800" b="1" i="0" u="none" strike="noStrike" cap="none" normalizeH="0" baseline="0" noProof="0">
                          <a:ln>
                            <a:noFill/>
                          </a:ln>
                          <a:solidFill>
                            <a:srgbClr val="1269B0"/>
                          </a:solidFill>
                          <a:effectLst/>
                          <a:latin typeface="Calibri"/>
                          <a:cs typeface="Calibri"/>
                        </a:rPr>
                        <a:t> (MeV)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a:ln>
                            <a:noFill/>
                          </a:ln>
                          <a:solidFill>
                            <a:srgbClr val="1269B0"/>
                          </a:solidFill>
                          <a:effectLst/>
                          <a:latin typeface="Calibri"/>
                          <a:cs typeface="Calibri"/>
                        </a:rPr>
                        <a:t>e</a:t>
                      </a:r>
                      <a:r>
                        <a:rPr kumimoji="0" lang="en-US" sz="1800" b="1" i="0" u="none" strike="noStrike" cap="none" normalizeH="0" baseline="30000" noProof="0">
                          <a:ln>
                            <a:noFill/>
                          </a:ln>
                          <a:solidFill>
                            <a:srgbClr val="1269B0"/>
                          </a:solidFill>
                          <a:effectLst/>
                          <a:latin typeface="Calibri"/>
                          <a:cs typeface="Calibri"/>
                        </a:rPr>
                        <a:t>+</a:t>
                      </a:r>
                      <a:r>
                        <a:rPr kumimoji="0" lang="en-US" sz="1800" b="1" i="0" u="none" strike="noStrike" cap="none" normalizeH="0" baseline="0" noProof="0">
                          <a:ln>
                            <a:noFill/>
                          </a:ln>
                          <a:solidFill>
                            <a:srgbClr val="1269B0"/>
                          </a:solidFill>
                          <a:effectLst/>
                          <a:latin typeface="Calibri"/>
                          <a:cs typeface="Calibri"/>
                        </a:rPr>
                        <a:t> decay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11</a:t>
                      </a:r>
                      <a:r>
                        <a:rPr kumimoji="0" lang="en-US" sz="1800" b="0" i="0" u="none" strike="noStrike" cap="none" normalizeH="0" baseline="0" noProof="0">
                          <a:ln>
                            <a:noFill/>
                          </a:ln>
                          <a:solidFill>
                            <a:schemeClr val="tx1"/>
                          </a:solidFill>
                          <a:effectLst/>
                          <a:latin typeface="Calibri"/>
                          <a:cs typeface="Calibri"/>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20.4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0.96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13</a:t>
                      </a:r>
                      <a:r>
                        <a:rPr kumimoji="0" lang="en-US" sz="1800" b="0" i="0" u="none" strike="noStrike" cap="none" normalizeH="0" baseline="0" noProof="0">
                          <a:ln>
                            <a:noFill/>
                          </a:ln>
                          <a:solidFill>
                            <a:schemeClr val="tx1"/>
                          </a:solidFill>
                          <a:effectLst/>
                          <a:latin typeface="Calibri"/>
                          <a:cs typeface="Calibri"/>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10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15</a:t>
                      </a:r>
                      <a:r>
                        <a:rPr kumimoji="0" lang="en-US" sz="1800" b="0" i="0" u="none" strike="noStrike" cap="none" normalizeH="0" baseline="0" noProof="0">
                          <a:ln>
                            <a:noFill/>
                          </a:ln>
                          <a:solidFill>
                            <a:schemeClr val="tx1"/>
                          </a:solidFill>
                          <a:effectLst/>
                          <a:latin typeface="Calibri"/>
                          <a:cs typeface="Calibri"/>
                        </a:rPr>
                        <a: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2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rgbClr val="1269B0"/>
                          </a:solidFill>
                          <a:effectLst/>
                          <a:latin typeface="Calibri"/>
                          <a:cs typeface="Calibri"/>
                        </a:rPr>
                        <a:t>18</a:t>
                      </a:r>
                      <a:r>
                        <a:rPr kumimoji="0" lang="en-US" sz="1800" b="0" i="0" u="none" strike="noStrike" cap="none" normalizeH="0" baseline="0" noProof="0">
                          <a:ln>
                            <a:noFill/>
                          </a:ln>
                          <a:solidFill>
                            <a:srgbClr val="1269B0"/>
                          </a:solidFill>
                          <a:effectLst/>
                          <a:latin typeface="Calibri"/>
                          <a:cs typeface="Calibri"/>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rgbClr val="1269B0"/>
                          </a:solidFill>
                          <a:effectLst/>
                          <a:latin typeface="Calibri"/>
                          <a:cs typeface="Calibri"/>
                        </a:rPr>
                        <a:t>110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rgbClr val="1269B0"/>
                          </a:solidFill>
                          <a:effectLst/>
                          <a:latin typeface="Calibri"/>
                          <a:cs typeface="Calibri"/>
                        </a:rPr>
                        <a:t>0.63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rgbClr val="1269B0"/>
                          </a:solidFill>
                          <a:effectLst/>
                          <a:latin typeface="Calibri"/>
                          <a:cs typeface="Calibri"/>
                        </a:rPr>
                        <a:t>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22</a:t>
                      </a:r>
                      <a:r>
                        <a:rPr kumimoji="0" lang="en-US" sz="1800" b="0" i="0" u="none" strike="noStrike" cap="none" normalizeH="0" baseline="0" noProof="0">
                          <a:ln>
                            <a:noFill/>
                          </a:ln>
                          <a:solidFill>
                            <a:schemeClr val="tx1"/>
                          </a:solidFill>
                          <a:effectLst/>
                          <a:latin typeface="Calibri"/>
                          <a:cs typeface="Calibri"/>
                        </a:rPr>
                        <a:t>Na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2.6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0.55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62</a:t>
                      </a:r>
                      <a:r>
                        <a:rPr kumimoji="0" lang="en-US" sz="1800" b="0" i="0" u="none" strike="noStrike" cap="none" normalizeH="0" baseline="0" noProof="0">
                          <a:ln>
                            <a:noFill/>
                          </a:ln>
                          <a:solidFill>
                            <a:schemeClr val="tx1"/>
                          </a:solidFill>
                          <a:effectLst/>
                          <a:latin typeface="Calibri"/>
                          <a:cs typeface="Calibri"/>
                        </a:rPr>
                        <a:t>Cu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9.7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2.93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64</a:t>
                      </a:r>
                      <a:r>
                        <a:rPr kumimoji="0" lang="en-US" sz="1800" b="0" i="0" u="none" strike="noStrike" cap="none" normalizeH="0" baseline="0" noProof="0">
                          <a:ln>
                            <a:noFill/>
                          </a:ln>
                          <a:solidFill>
                            <a:schemeClr val="tx1"/>
                          </a:solidFill>
                          <a:effectLst/>
                          <a:latin typeface="Calibri"/>
                          <a:cs typeface="Calibri"/>
                        </a:rPr>
                        <a:t>Cu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12.7 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0.65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68</a:t>
                      </a:r>
                      <a:r>
                        <a:rPr kumimoji="0" lang="en-US" sz="1800" b="0" i="0" u="none" strike="noStrike" cap="none" normalizeH="0" baseline="0" noProof="0">
                          <a:ln>
                            <a:noFill/>
                          </a:ln>
                          <a:solidFill>
                            <a:schemeClr val="tx1"/>
                          </a:solidFill>
                          <a:effectLst/>
                          <a:latin typeface="Calibri"/>
                          <a:cs typeface="Calibri"/>
                        </a:rPr>
                        <a:t>Ga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67.6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76</a:t>
                      </a:r>
                      <a:r>
                        <a:rPr kumimoji="0" lang="en-US" sz="1800" b="0" i="0" u="none" strike="noStrike" cap="none" normalizeH="0" baseline="0" noProof="0">
                          <a:ln>
                            <a:noFill/>
                          </a:ln>
                          <a:solidFill>
                            <a:schemeClr val="tx1"/>
                          </a:solidFill>
                          <a:effectLst/>
                          <a:latin typeface="Calibri"/>
                          <a:cs typeface="Calibri"/>
                        </a:rPr>
                        <a:t>Br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16.2 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Various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82</a:t>
                      </a:r>
                      <a:r>
                        <a:rPr kumimoji="0" lang="en-US" sz="1800" b="0" i="0" u="none" strike="noStrike" cap="none" normalizeH="0" baseline="0" noProof="0">
                          <a:ln>
                            <a:noFill/>
                          </a:ln>
                          <a:solidFill>
                            <a:schemeClr val="tx1"/>
                          </a:solidFill>
                          <a:effectLst/>
                          <a:latin typeface="Calibri"/>
                          <a:cs typeface="Calibri"/>
                        </a:rPr>
                        <a:t>Rb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1.3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2.60, 3.38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95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30000" noProof="0">
                          <a:ln>
                            <a:noFill/>
                          </a:ln>
                          <a:solidFill>
                            <a:schemeClr val="tx1"/>
                          </a:solidFill>
                          <a:effectLst/>
                          <a:latin typeface="Calibri"/>
                          <a:cs typeface="Calibri"/>
                        </a:rPr>
                        <a:t>124</a:t>
                      </a:r>
                      <a:r>
                        <a:rPr kumimoji="0" lang="en-US" sz="1800" b="0" i="0" u="none" strike="noStrike" cap="none" normalizeH="0" baseline="0" noProof="0">
                          <a:ln>
                            <a:noFill/>
                          </a:ln>
                          <a:solidFill>
                            <a:schemeClr val="tx1"/>
                          </a:solidFill>
                          <a:effectLst/>
                          <a:latin typeface="Calibri"/>
                          <a:cs typeface="Calibri"/>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4.2 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a:ln>
                            <a:noFill/>
                          </a:ln>
                          <a:solidFill>
                            <a:schemeClr val="tx1"/>
                          </a:solidFill>
                          <a:effectLst/>
                          <a:latin typeface="Calibri"/>
                          <a:cs typeface="Calibri"/>
                        </a:rPr>
                        <a:t>1.53, 2.14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noProof="0" dirty="0">
                          <a:ln>
                            <a:noFill/>
                          </a:ln>
                          <a:solidFill>
                            <a:schemeClr val="tx1"/>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2" name="Title 1"/>
          <p:cNvSpPr>
            <a:spLocks noGrp="1"/>
          </p:cNvSpPr>
          <p:nvPr>
            <p:ph type="title"/>
          </p:nvPr>
        </p:nvSpPr>
        <p:spPr/>
        <p:txBody>
          <a:bodyPr/>
          <a:lstStyle/>
          <a:p>
            <a:r>
              <a:rPr lang="en-US" dirty="0"/>
              <a:t>Positron emitters</a:t>
            </a:r>
          </a:p>
        </p:txBody>
      </p:sp>
      <p:sp>
        <p:nvSpPr>
          <p:cNvPr id="4" name="Slide Number Placeholder 4">
            <a:extLst>
              <a:ext uri="{FF2B5EF4-FFF2-40B4-BE49-F238E27FC236}">
                <a16:creationId xmlns:a16="http://schemas.microsoft.com/office/drawing/2014/main" id="{CF8F9504-401C-4041-8633-573445142BE6}"/>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33</a:t>
            </a:fld>
            <a:endParaRPr lang="en-US" dirty="0"/>
          </a:p>
        </p:txBody>
      </p:sp>
      <p:sp>
        <p:nvSpPr>
          <p:cNvPr id="5" name="TextBox 4">
            <a:extLst>
              <a:ext uri="{FF2B5EF4-FFF2-40B4-BE49-F238E27FC236}">
                <a16:creationId xmlns:a16="http://schemas.microsoft.com/office/drawing/2014/main" id="{E60FFB3A-0643-BB42-9996-45CF77FAF984}"/>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3.14</a:t>
            </a:r>
            <a:endParaRPr lang="en-US" sz="1400" baseline="0" dirty="0">
              <a:solidFill>
                <a:schemeClr val="bg1"/>
              </a:solidFill>
              <a:latin typeface="Calibri"/>
              <a:cs typeface="Calibri"/>
            </a:endParaRPr>
          </a:p>
        </p:txBody>
      </p:sp>
    </p:spTree>
    <p:extLst>
      <p:ext uri="{BB962C8B-B14F-4D97-AF65-F5344CB8AC3E}">
        <p14:creationId xmlns:p14="http://schemas.microsoft.com/office/powerpoint/2010/main" val="137103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300" name="Text Box 4"/>
          <p:cNvSpPr txBox="1">
            <a:spLocks noChangeArrowheads="1"/>
          </p:cNvSpPr>
          <p:nvPr/>
        </p:nvSpPr>
        <p:spPr bwMode="auto">
          <a:xfrm>
            <a:off x="2051720" y="2662210"/>
            <a:ext cx="1750798" cy="923330"/>
          </a:xfrm>
          <a:prstGeom prst="rect">
            <a:avLst/>
          </a:prstGeom>
          <a:noFill/>
          <a:ln w="9525">
            <a:noFill/>
            <a:miter lim="800000"/>
            <a:headEnd/>
            <a:tailEnd/>
          </a:ln>
          <a:effectLst/>
        </p:spPr>
        <p:txBody>
          <a:bodyPr>
            <a:spAutoFit/>
          </a:bodyPr>
          <a:lstStyle/>
          <a:p>
            <a:pPr algn="r" eaLnBrk="0" hangingPunct="0"/>
            <a:r>
              <a:rPr lang="en-US" baseline="0" dirty="0">
                <a:latin typeface="Calibri" panose="020F0502020204030204" pitchFamily="34" charset="0"/>
                <a:cs typeface="Calibri" panose="020F0502020204030204" pitchFamily="34" charset="0"/>
              </a:rPr>
              <a:t>positron emitting radionuclide</a:t>
            </a:r>
          </a:p>
        </p:txBody>
      </p:sp>
      <p:sp>
        <p:nvSpPr>
          <p:cNvPr id="439301" name="Oval 5"/>
          <p:cNvSpPr>
            <a:spLocks noChangeArrowheads="1"/>
          </p:cNvSpPr>
          <p:nvPr/>
        </p:nvSpPr>
        <p:spPr bwMode="auto">
          <a:xfrm>
            <a:off x="3921181" y="2987768"/>
            <a:ext cx="308535" cy="292104"/>
          </a:xfrm>
          <a:prstGeom prst="ellipse">
            <a:avLst/>
          </a:prstGeom>
          <a:gradFill flip="none" rotWithShape="1">
            <a:gsLst>
              <a:gs pos="0">
                <a:schemeClr val="bg1"/>
              </a:gs>
              <a:gs pos="50000">
                <a:srgbClr val="1269B0"/>
              </a:gs>
            </a:gsLst>
            <a:path path="shape">
              <a:fillToRect l="50000" t="50000" r="50000" b="50000"/>
            </a:path>
            <a:tileRect/>
          </a:gradFill>
          <a:ln w="9525">
            <a:noFill/>
            <a:round/>
            <a:headEnd/>
            <a:tailEnd/>
          </a:ln>
          <a:effectLst/>
        </p:spPr>
        <p:txBody>
          <a:bodyPr wrap="none" anchor="ctr"/>
          <a:lstStyle/>
          <a:p>
            <a:endParaRPr lang="en-US" baseline="0"/>
          </a:p>
        </p:txBody>
      </p:sp>
      <p:sp>
        <p:nvSpPr>
          <p:cNvPr id="439302" name="Freeform 6"/>
          <p:cNvSpPr>
            <a:spLocks/>
          </p:cNvSpPr>
          <p:nvPr/>
        </p:nvSpPr>
        <p:spPr bwMode="auto">
          <a:xfrm>
            <a:off x="4178598" y="2544136"/>
            <a:ext cx="1858511" cy="693747"/>
          </a:xfrm>
          <a:custGeom>
            <a:avLst/>
            <a:gdLst/>
            <a:ahLst/>
            <a:cxnLst>
              <a:cxn ang="0">
                <a:pos x="0" y="390"/>
              </a:cxn>
              <a:cxn ang="0">
                <a:pos x="240" y="390"/>
              </a:cxn>
              <a:cxn ang="0">
                <a:pos x="474" y="228"/>
              </a:cxn>
              <a:cxn ang="0">
                <a:pos x="360" y="0"/>
              </a:cxn>
              <a:cxn ang="0">
                <a:pos x="642" y="162"/>
              </a:cxn>
              <a:cxn ang="0">
                <a:pos x="594" y="456"/>
              </a:cxn>
              <a:cxn ang="0">
                <a:pos x="834" y="342"/>
              </a:cxn>
              <a:cxn ang="0">
                <a:pos x="960" y="78"/>
              </a:cxn>
              <a:cxn ang="0">
                <a:pos x="1224" y="330"/>
              </a:cxn>
              <a:cxn ang="0">
                <a:pos x="1530" y="264"/>
              </a:cxn>
            </a:cxnLst>
            <a:rect l="0" t="0" r="r" b="b"/>
            <a:pathLst>
              <a:path w="1530" h="456">
                <a:moveTo>
                  <a:pt x="0" y="390"/>
                </a:moveTo>
                <a:lnTo>
                  <a:pt x="240" y="390"/>
                </a:lnTo>
                <a:lnTo>
                  <a:pt x="474" y="228"/>
                </a:lnTo>
                <a:lnTo>
                  <a:pt x="360" y="0"/>
                </a:lnTo>
                <a:lnTo>
                  <a:pt x="642" y="162"/>
                </a:lnTo>
                <a:lnTo>
                  <a:pt x="594" y="456"/>
                </a:lnTo>
                <a:lnTo>
                  <a:pt x="834" y="342"/>
                </a:lnTo>
                <a:lnTo>
                  <a:pt x="960" y="78"/>
                </a:lnTo>
                <a:lnTo>
                  <a:pt x="1224" y="330"/>
                </a:lnTo>
                <a:lnTo>
                  <a:pt x="1530" y="264"/>
                </a:lnTo>
              </a:path>
            </a:pathLst>
          </a:custGeom>
          <a:noFill/>
          <a:ln w="19050" cmpd="sng">
            <a:solidFill>
              <a:srgbClr val="1269B0"/>
            </a:solidFill>
            <a:round/>
            <a:headEnd type="none" w="med" len="med"/>
            <a:tailEnd type="arrow" w="med" len="med"/>
          </a:ln>
          <a:effectLst/>
        </p:spPr>
        <p:txBody>
          <a:bodyPr/>
          <a:lstStyle/>
          <a:p>
            <a:endParaRPr lang="en-US" baseline="0"/>
          </a:p>
        </p:txBody>
      </p:sp>
      <p:sp>
        <p:nvSpPr>
          <p:cNvPr id="439303" name="Line 7"/>
          <p:cNvSpPr>
            <a:spLocks noChangeShapeType="1"/>
          </p:cNvSpPr>
          <p:nvPr/>
        </p:nvSpPr>
        <p:spPr bwMode="auto">
          <a:xfrm flipH="1">
            <a:off x="6022503" y="2854497"/>
            <a:ext cx="334093" cy="91282"/>
          </a:xfrm>
          <a:prstGeom prst="line">
            <a:avLst/>
          </a:prstGeom>
          <a:noFill/>
          <a:ln w="19050">
            <a:solidFill>
              <a:srgbClr val="1269B0"/>
            </a:solidFill>
            <a:round/>
            <a:headEnd/>
            <a:tailEnd type="arrow" w="med" len="med"/>
          </a:ln>
          <a:effectLst/>
        </p:spPr>
        <p:txBody>
          <a:bodyPr/>
          <a:lstStyle/>
          <a:p>
            <a:endParaRPr lang="en-US" baseline="0"/>
          </a:p>
        </p:txBody>
      </p:sp>
      <p:sp>
        <p:nvSpPr>
          <p:cNvPr id="439307" name="Text Box 11"/>
          <p:cNvSpPr txBox="1">
            <a:spLocks noChangeArrowheads="1"/>
          </p:cNvSpPr>
          <p:nvPr/>
        </p:nvSpPr>
        <p:spPr bwMode="auto">
          <a:xfrm>
            <a:off x="6236577" y="2559215"/>
            <a:ext cx="774195" cy="461665"/>
          </a:xfrm>
          <a:prstGeom prst="rect">
            <a:avLst/>
          </a:prstGeom>
          <a:noFill/>
          <a:ln w="9525">
            <a:noFill/>
            <a:miter lim="800000"/>
            <a:headEnd/>
            <a:tailEnd/>
          </a:ln>
          <a:effectLst/>
        </p:spPr>
        <p:txBody>
          <a:bodyPr wrap="square">
            <a:spAutoFit/>
          </a:bodyPr>
          <a:lstStyle/>
          <a:p>
            <a:pPr algn="ctr" eaLnBrk="0" hangingPunct="0"/>
            <a:r>
              <a:rPr lang="en-US" sz="2400" baseline="0" dirty="0">
                <a:solidFill>
                  <a:srgbClr val="1269B0"/>
                </a:solidFill>
                <a:latin typeface="Calibri" pitchFamily="34" charset="0"/>
              </a:rPr>
              <a:t>e</a:t>
            </a:r>
            <a:r>
              <a:rPr lang="en-US" sz="2400" baseline="30000" dirty="0">
                <a:solidFill>
                  <a:srgbClr val="1269B0"/>
                </a:solidFill>
                <a:latin typeface="Calibri" pitchFamily="34" charset="0"/>
              </a:rPr>
              <a:t>-</a:t>
            </a:r>
          </a:p>
        </p:txBody>
      </p:sp>
      <p:sp>
        <p:nvSpPr>
          <p:cNvPr id="439308" name="Text Box 12"/>
          <p:cNvSpPr txBox="1">
            <a:spLocks noChangeArrowheads="1"/>
          </p:cNvSpPr>
          <p:nvPr/>
        </p:nvSpPr>
        <p:spPr bwMode="auto">
          <a:xfrm>
            <a:off x="6290873" y="3926152"/>
            <a:ext cx="1262397" cy="369332"/>
          </a:xfrm>
          <a:prstGeom prst="rect">
            <a:avLst/>
          </a:prstGeom>
          <a:noFill/>
          <a:ln w="9525">
            <a:noFill/>
            <a:miter lim="800000"/>
            <a:headEnd/>
            <a:tailEnd/>
          </a:ln>
          <a:effectLst/>
        </p:spPr>
        <p:txBody>
          <a:bodyPr wrap="none">
            <a:spAutoFit/>
          </a:bodyPr>
          <a:lstStyle/>
          <a:p>
            <a:pPr eaLnBrk="0" hangingPunct="0"/>
            <a:r>
              <a:rPr lang="en-US" baseline="0">
                <a:solidFill>
                  <a:srgbClr val="1269B0"/>
                </a:solidFill>
                <a:latin typeface="Symbol" pitchFamily="18" charset="2"/>
              </a:rPr>
              <a:t>g</a:t>
            </a:r>
            <a:r>
              <a:rPr lang="en-US" baseline="0">
                <a:solidFill>
                  <a:srgbClr val="1269B0"/>
                </a:solidFill>
              </a:rPr>
              <a:t>(511 keV)</a:t>
            </a:r>
          </a:p>
        </p:txBody>
      </p:sp>
      <p:sp>
        <p:nvSpPr>
          <p:cNvPr id="439309" name="Text Box 13"/>
          <p:cNvSpPr txBox="1">
            <a:spLocks noChangeArrowheads="1"/>
          </p:cNvSpPr>
          <p:nvPr/>
        </p:nvSpPr>
        <p:spPr bwMode="auto">
          <a:xfrm>
            <a:off x="5808902" y="1607578"/>
            <a:ext cx="1261884" cy="369332"/>
          </a:xfrm>
          <a:prstGeom prst="rect">
            <a:avLst/>
          </a:prstGeom>
          <a:noFill/>
          <a:ln w="9525">
            <a:noFill/>
            <a:miter lim="800000"/>
            <a:headEnd/>
            <a:tailEnd/>
          </a:ln>
          <a:effectLst/>
        </p:spPr>
        <p:txBody>
          <a:bodyPr wrap="none">
            <a:spAutoFit/>
          </a:bodyPr>
          <a:lstStyle/>
          <a:p>
            <a:pPr eaLnBrk="0" hangingPunct="0"/>
            <a:r>
              <a:rPr lang="en-US" baseline="0">
                <a:solidFill>
                  <a:srgbClr val="1269B0"/>
                </a:solidFill>
                <a:latin typeface="Symbol" pitchFamily="18" charset="2"/>
              </a:rPr>
              <a:t>g</a:t>
            </a:r>
            <a:r>
              <a:rPr lang="en-US" baseline="0">
                <a:solidFill>
                  <a:srgbClr val="1269B0"/>
                </a:solidFill>
              </a:rPr>
              <a:t>(511 keV)</a:t>
            </a:r>
          </a:p>
        </p:txBody>
      </p:sp>
      <p:sp>
        <p:nvSpPr>
          <p:cNvPr id="439310" name="Arc 14"/>
          <p:cNvSpPr>
            <a:spLocks/>
          </p:cNvSpPr>
          <p:nvPr/>
        </p:nvSpPr>
        <p:spPr bwMode="auto">
          <a:xfrm rot="20938320">
            <a:off x="6029806" y="2525880"/>
            <a:ext cx="297580" cy="699223"/>
          </a:xfrm>
          <a:custGeom>
            <a:avLst/>
            <a:gdLst>
              <a:gd name="G0" fmla="+- 0 0 0"/>
              <a:gd name="G1" fmla="+- 21600 0 0"/>
              <a:gd name="G2" fmla="+- 21600 0 0"/>
              <a:gd name="T0" fmla="*/ 0 w 21600"/>
              <a:gd name="T1" fmla="*/ 0 h 43117"/>
              <a:gd name="T2" fmla="*/ 1894 w 21600"/>
              <a:gd name="T3" fmla="*/ 43117 h 43117"/>
              <a:gd name="T4" fmla="*/ 0 w 21600"/>
              <a:gd name="T5" fmla="*/ 21600 h 43117"/>
            </a:gdLst>
            <a:ahLst/>
            <a:cxnLst>
              <a:cxn ang="0">
                <a:pos x="T0" y="T1"/>
              </a:cxn>
              <a:cxn ang="0">
                <a:pos x="T2" y="T3"/>
              </a:cxn>
              <a:cxn ang="0">
                <a:pos x="T4" y="T5"/>
              </a:cxn>
            </a:cxnLst>
            <a:rect l="0" t="0" r="r" b="b"/>
            <a:pathLst>
              <a:path w="21600" h="43117" fill="none" extrusionOk="0">
                <a:moveTo>
                  <a:pt x="-1" y="0"/>
                </a:moveTo>
                <a:cubicBezTo>
                  <a:pt x="11929" y="0"/>
                  <a:pt x="21600" y="9670"/>
                  <a:pt x="21600" y="21600"/>
                </a:cubicBezTo>
                <a:cubicBezTo>
                  <a:pt x="21600" y="32795"/>
                  <a:pt x="13046" y="42135"/>
                  <a:pt x="1893" y="43116"/>
                </a:cubicBezTo>
              </a:path>
              <a:path w="21600" h="43117" stroke="0" extrusionOk="0">
                <a:moveTo>
                  <a:pt x="-1" y="0"/>
                </a:moveTo>
                <a:cubicBezTo>
                  <a:pt x="11929" y="0"/>
                  <a:pt x="21600" y="9670"/>
                  <a:pt x="21600" y="21600"/>
                </a:cubicBezTo>
                <a:cubicBezTo>
                  <a:pt x="21600" y="32795"/>
                  <a:pt x="13046" y="42135"/>
                  <a:pt x="1893" y="43116"/>
                </a:cubicBezTo>
                <a:lnTo>
                  <a:pt x="0" y="21600"/>
                </a:lnTo>
                <a:close/>
              </a:path>
            </a:pathLst>
          </a:custGeom>
          <a:noFill/>
          <a:ln w="9525">
            <a:solidFill>
              <a:srgbClr val="1269B0"/>
            </a:solidFill>
            <a:prstDash val="sysDot"/>
            <a:round/>
            <a:headEnd/>
            <a:tailEnd type="arrow" w="med" len="med"/>
          </a:ln>
          <a:effectLst/>
        </p:spPr>
        <p:txBody>
          <a:bodyPr wrap="none" anchor="ctr"/>
          <a:lstStyle/>
          <a:p>
            <a:endParaRPr lang="en-US" baseline="0"/>
          </a:p>
        </p:txBody>
      </p:sp>
      <p:sp>
        <p:nvSpPr>
          <p:cNvPr id="439314" name="Text Box 18"/>
          <p:cNvSpPr txBox="1">
            <a:spLocks noChangeArrowheads="1"/>
          </p:cNvSpPr>
          <p:nvPr/>
        </p:nvSpPr>
        <p:spPr bwMode="auto">
          <a:xfrm>
            <a:off x="3256645" y="1598050"/>
            <a:ext cx="1564582" cy="707886"/>
          </a:xfrm>
          <a:prstGeom prst="rect">
            <a:avLst/>
          </a:prstGeom>
          <a:noFill/>
          <a:ln w="9525">
            <a:noFill/>
            <a:miter lim="800000"/>
            <a:headEnd/>
            <a:tailEnd/>
          </a:ln>
          <a:effectLst/>
        </p:spPr>
        <p:txBody>
          <a:bodyPr>
            <a:spAutoFit/>
          </a:bodyPr>
          <a:lstStyle/>
          <a:p>
            <a:pPr algn="ctr" eaLnBrk="0" hangingPunct="0"/>
            <a:r>
              <a:rPr lang="en-US" baseline="0"/>
              <a:t>Compton scattering</a:t>
            </a:r>
          </a:p>
        </p:txBody>
      </p:sp>
      <p:sp>
        <p:nvSpPr>
          <p:cNvPr id="439315" name="Line 19"/>
          <p:cNvSpPr>
            <a:spLocks noChangeShapeType="1"/>
          </p:cNvSpPr>
          <p:nvPr/>
        </p:nvSpPr>
        <p:spPr bwMode="auto">
          <a:xfrm>
            <a:off x="4465224" y="2334186"/>
            <a:ext cx="125970" cy="146052"/>
          </a:xfrm>
          <a:prstGeom prst="line">
            <a:avLst/>
          </a:prstGeom>
          <a:noFill/>
          <a:ln w="9525">
            <a:solidFill>
              <a:schemeClr val="tx1"/>
            </a:solidFill>
            <a:round/>
            <a:headEnd/>
            <a:tailEnd type="arrow" w="med" len="med"/>
          </a:ln>
          <a:effectLst/>
        </p:spPr>
        <p:txBody>
          <a:bodyPr/>
          <a:lstStyle/>
          <a:p>
            <a:endParaRPr lang="en-US" baseline="0"/>
          </a:p>
        </p:txBody>
      </p:sp>
      <p:sp>
        <p:nvSpPr>
          <p:cNvPr id="439316" name="Line 20"/>
          <p:cNvSpPr>
            <a:spLocks noChangeShapeType="1"/>
          </p:cNvSpPr>
          <p:nvPr/>
        </p:nvSpPr>
        <p:spPr bwMode="auto">
          <a:xfrm>
            <a:off x="4377593" y="2321407"/>
            <a:ext cx="301233" cy="523961"/>
          </a:xfrm>
          <a:prstGeom prst="line">
            <a:avLst/>
          </a:prstGeom>
          <a:noFill/>
          <a:ln w="9525">
            <a:solidFill>
              <a:schemeClr val="tx1"/>
            </a:solidFill>
            <a:round/>
            <a:headEnd/>
            <a:tailEnd type="arrow" w="med" len="med"/>
          </a:ln>
          <a:effectLst/>
        </p:spPr>
        <p:txBody>
          <a:bodyPr/>
          <a:lstStyle/>
          <a:p>
            <a:endParaRPr lang="en-US" baseline="0"/>
          </a:p>
        </p:txBody>
      </p:sp>
      <p:sp>
        <p:nvSpPr>
          <p:cNvPr id="439317" name="Line 21"/>
          <p:cNvSpPr>
            <a:spLocks noChangeShapeType="1"/>
          </p:cNvSpPr>
          <p:nvPr/>
        </p:nvSpPr>
        <p:spPr bwMode="auto">
          <a:xfrm>
            <a:off x="4300916" y="2334186"/>
            <a:ext cx="155181" cy="743040"/>
          </a:xfrm>
          <a:prstGeom prst="line">
            <a:avLst/>
          </a:prstGeom>
          <a:noFill/>
          <a:ln w="9525">
            <a:solidFill>
              <a:schemeClr val="tx1"/>
            </a:solidFill>
            <a:round/>
            <a:headEnd/>
            <a:tailEnd type="arrow" w="med" len="med"/>
          </a:ln>
          <a:effectLst/>
        </p:spPr>
        <p:txBody>
          <a:bodyPr/>
          <a:lstStyle/>
          <a:p>
            <a:endParaRPr lang="en-US" baseline="0"/>
          </a:p>
        </p:txBody>
      </p:sp>
      <p:sp>
        <p:nvSpPr>
          <p:cNvPr id="439318" name="Freeform 22"/>
          <p:cNvSpPr>
            <a:spLocks/>
          </p:cNvSpPr>
          <p:nvPr/>
        </p:nvSpPr>
        <p:spPr bwMode="auto">
          <a:xfrm rot="4620948">
            <a:off x="5332408" y="3785578"/>
            <a:ext cx="1750797" cy="100410"/>
          </a:xfrm>
          <a:custGeom>
            <a:avLst/>
            <a:gdLst/>
            <a:ahLst/>
            <a:cxnLst>
              <a:cxn ang="0">
                <a:pos x="7" y="3"/>
              </a:cxn>
              <a:cxn ang="0">
                <a:pos x="16" y="13"/>
              </a:cxn>
              <a:cxn ang="0">
                <a:pos x="24" y="22"/>
              </a:cxn>
              <a:cxn ang="0">
                <a:pos x="33" y="22"/>
              </a:cxn>
              <a:cxn ang="0">
                <a:pos x="42" y="13"/>
              </a:cxn>
              <a:cxn ang="0">
                <a:pos x="51" y="3"/>
              </a:cxn>
              <a:cxn ang="0">
                <a:pos x="59" y="0"/>
              </a:cxn>
              <a:cxn ang="0">
                <a:pos x="68" y="7"/>
              </a:cxn>
              <a:cxn ang="0">
                <a:pos x="77" y="18"/>
              </a:cxn>
              <a:cxn ang="0">
                <a:pos x="85" y="23"/>
              </a:cxn>
              <a:cxn ang="0">
                <a:pos x="94" y="18"/>
              </a:cxn>
              <a:cxn ang="0">
                <a:pos x="103" y="8"/>
              </a:cxn>
              <a:cxn ang="0">
                <a:pos x="112" y="0"/>
              </a:cxn>
              <a:cxn ang="0">
                <a:pos x="120" y="2"/>
              </a:cxn>
              <a:cxn ang="0">
                <a:pos x="129" y="12"/>
              </a:cxn>
              <a:cxn ang="0">
                <a:pos x="138" y="22"/>
              </a:cxn>
              <a:cxn ang="0">
                <a:pos x="147" y="22"/>
              </a:cxn>
              <a:cxn ang="0">
                <a:pos x="155" y="14"/>
              </a:cxn>
              <a:cxn ang="0">
                <a:pos x="164" y="3"/>
              </a:cxn>
              <a:cxn ang="0">
                <a:pos x="173" y="0"/>
              </a:cxn>
              <a:cxn ang="0">
                <a:pos x="181" y="6"/>
              </a:cxn>
              <a:cxn ang="0">
                <a:pos x="190" y="17"/>
              </a:cxn>
              <a:cxn ang="0">
                <a:pos x="199" y="23"/>
              </a:cxn>
              <a:cxn ang="0">
                <a:pos x="208" y="19"/>
              </a:cxn>
              <a:cxn ang="0">
                <a:pos x="216" y="9"/>
              </a:cxn>
              <a:cxn ang="0">
                <a:pos x="225" y="1"/>
              </a:cxn>
              <a:cxn ang="0">
                <a:pos x="234" y="2"/>
              </a:cxn>
              <a:cxn ang="0">
                <a:pos x="243" y="11"/>
              </a:cxn>
              <a:cxn ang="0">
                <a:pos x="251" y="21"/>
              </a:cxn>
              <a:cxn ang="0">
                <a:pos x="260" y="23"/>
              </a:cxn>
              <a:cxn ang="0">
                <a:pos x="269" y="15"/>
              </a:cxn>
              <a:cxn ang="0">
                <a:pos x="278" y="4"/>
              </a:cxn>
              <a:cxn ang="0">
                <a:pos x="286" y="0"/>
              </a:cxn>
              <a:cxn ang="0">
                <a:pos x="295" y="5"/>
              </a:cxn>
              <a:cxn ang="0">
                <a:pos x="304" y="16"/>
              </a:cxn>
              <a:cxn ang="0">
                <a:pos x="312" y="23"/>
              </a:cxn>
              <a:cxn ang="0">
                <a:pos x="321" y="20"/>
              </a:cxn>
              <a:cxn ang="0">
                <a:pos x="330" y="10"/>
              </a:cxn>
              <a:cxn ang="0">
                <a:pos x="339" y="1"/>
              </a:cxn>
              <a:cxn ang="0">
                <a:pos x="347" y="1"/>
              </a:cxn>
              <a:cxn ang="0">
                <a:pos x="356" y="10"/>
              </a:cxn>
              <a:cxn ang="0">
                <a:pos x="365" y="20"/>
              </a:cxn>
              <a:cxn ang="0">
                <a:pos x="374" y="23"/>
              </a:cxn>
              <a:cxn ang="0">
                <a:pos x="382" y="16"/>
              </a:cxn>
              <a:cxn ang="0">
                <a:pos x="391" y="5"/>
              </a:cxn>
              <a:cxn ang="0">
                <a:pos x="400" y="0"/>
              </a:cxn>
              <a:cxn ang="0">
                <a:pos x="408" y="5"/>
              </a:cxn>
              <a:cxn ang="0">
                <a:pos x="417" y="15"/>
              </a:cxn>
              <a:cxn ang="0">
                <a:pos x="426" y="23"/>
              </a:cxn>
              <a:cxn ang="0">
                <a:pos x="435" y="21"/>
              </a:cxn>
              <a:cxn ang="0">
                <a:pos x="443" y="11"/>
              </a:cxn>
            </a:cxnLst>
            <a:rect l="0" t="0" r="r" b="b"/>
            <a:pathLst>
              <a:path w="445" h="23">
                <a:moveTo>
                  <a:pt x="0" y="0"/>
                </a:moveTo>
                <a:lnTo>
                  <a:pt x="2" y="0"/>
                </a:lnTo>
                <a:lnTo>
                  <a:pt x="3" y="1"/>
                </a:lnTo>
                <a:lnTo>
                  <a:pt x="5" y="2"/>
                </a:lnTo>
                <a:lnTo>
                  <a:pt x="7" y="3"/>
                </a:lnTo>
                <a:lnTo>
                  <a:pt x="9" y="5"/>
                </a:lnTo>
                <a:lnTo>
                  <a:pt x="10" y="7"/>
                </a:lnTo>
                <a:lnTo>
                  <a:pt x="12" y="9"/>
                </a:lnTo>
                <a:lnTo>
                  <a:pt x="14" y="11"/>
                </a:lnTo>
                <a:lnTo>
                  <a:pt x="16" y="13"/>
                </a:lnTo>
                <a:lnTo>
                  <a:pt x="17" y="16"/>
                </a:lnTo>
                <a:lnTo>
                  <a:pt x="19" y="18"/>
                </a:lnTo>
                <a:lnTo>
                  <a:pt x="21" y="19"/>
                </a:lnTo>
                <a:lnTo>
                  <a:pt x="23" y="21"/>
                </a:lnTo>
                <a:lnTo>
                  <a:pt x="24" y="22"/>
                </a:lnTo>
                <a:lnTo>
                  <a:pt x="26" y="23"/>
                </a:lnTo>
                <a:lnTo>
                  <a:pt x="28" y="23"/>
                </a:lnTo>
                <a:lnTo>
                  <a:pt x="30" y="23"/>
                </a:lnTo>
                <a:lnTo>
                  <a:pt x="31" y="23"/>
                </a:lnTo>
                <a:lnTo>
                  <a:pt x="33" y="22"/>
                </a:lnTo>
                <a:lnTo>
                  <a:pt x="35" y="21"/>
                </a:lnTo>
                <a:lnTo>
                  <a:pt x="37" y="19"/>
                </a:lnTo>
                <a:lnTo>
                  <a:pt x="38" y="17"/>
                </a:lnTo>
                <a:lnTo>
                  <a:pt x="40" y="15"/>
                </a:lnTo>
                <a:lnTo>
                  <a:pt x="42" y="13"/>
                </a:lnTo>
                <a:lnTo>
                  <a:pt x="44" y="10"/>
                </a:lnTo>
                <a:lnTo>
                  <a:pt x="45" y="8"/>
                </a:lnTo>
                <a:lnTo>
                  <a:pt x="47" y="6"/>
                </a:lnTo>
                <a:lnTo>
                  <a:pt x="49" y="4"/>
                </a:lnTo>
                <a:lnTo>
                  <a:pt x="51" y="3"/>
                </a:lnTo>
                <a:lnTo>
                  <a:pt x="52" y="1"/>
                </a:lnTo>
                <a:lnTo>
                  <a:pt x="54" y="0"/>
                </a:lnTo>
                <a:lnTo>
                  <a:pt x="56" y="0"/>
                </a:lnTo>
                <a:lnTo>
                  <a:pt x="57" y="0"/>
                </a:lnTo>
                <a:lnTo>
                  <a:pt x="59" y="0"/>
                </a:lnTo>
                <a:lnTo>
                  <a:pt x="61" y="1"/>
                </a:lnTo>
                <a:lnTo>
                  <a:pt x="63" y="2"/>
                </a:lnTo>
                <a:lnTo>
                  <a:pt x="64" y="3"/>
                </a:lnTo>
                <a:lnTo>
                  <a:pt x="66" y="5"/>
                </a:lnTo>
                <a:lnTo>
                  <a:pt x="68" y="7"/>
                </a:lnTo>
                <a:lnTo>
                  <a:pt x="70" y="9"/>
                </a:lnTo>
                <a:lnTo>
                  <a:pt x="71" y="12"/>
                </a:lnTo>
                <a:lnTo>
                  <a:pt x="73" y="14"/>
                </a:lnTo>
                <a:lnTo>
                  <a:pt x="75" y="16"/>
                </a:lnTo>
                <a:lnTo>
                  <a:pt x="77" y="18"/>
                </a:lnTo>
                <a:lnTo>
                  <a:pt x="78" y="20"/>
                </a:lnTo>
                <a:lnTo>
                  <a:pt x="80" y="21"/>
                </a:lnTo>
                <a:lnTo>
                  <a:pt x="82" y="22"/>
                </a:lnTo>
                <a:lnTo>
                  <a:pt x="84" y="23"/>
                </a:lnTo>
                <a:lnTo>
                  <a:pt x="85" y="23"/>
                </a:lnTo>
                <a:lnTo>
                  <a:pt x="87" y="23"/>
                </a:lnTo>
                <a:lnTo>
                  <a:pt x="89" y="22"/>
                </a:lnTo>
                <a:lnTo>
                  <a:pt x="91" y="21"/>
                </a:lnTo>
                <a:lnTo>
                  <a:pt x="92" y="20"/>
                </a:lnTo>
                <a:lnTo>
                  <a:pt x="94" y="18"/>
                </a:lnTo>
                <a:lnTo>
                  <a:pt x="96" y="16"/>
                </a:lnTo>
                <a:lnTo>
                  <a:pt x="98" y="14"/>
                </a:lnTo>
                <a:lnTo>
                  <a:pt x="99" y="12"/>
                </a:lnTo>
                <a:lnTo>
                  <a:pt x="101" y="10"/>
                </a:lnTo>
                <a:lnTo>
                  <a:pt x="103" y="8"/>
                </a:lnTo>
                <a:lnTo>
                  <a:pt x="105" y="6"/>
                </a:lnTo>
                <a:lnTo>
                  <a:pt x="106" y="4"/>
                </a:lnTo>
                <a:lnTo>
                  <a:pt x="108" y="2"/>
                </a:lnTo>
                <a:lnTo>
                  <a:pt x="110" y="1"/>
                </a:lnTo>
                <a:lnTo>
                  <a:pt x="112" y="0"/>
                </a:lnTo>
                <a:lnTo>
                  <a:pt x="113" y="0"/>
                </a:lnTo>
                <a:lnTo>
                  <a:pt x="115" y="0"/>
                </a:lnTo>
                <a:lnTo>
                  <a:pt x="117" y="0"/>
                </a:lnTo>
                <a:lnTo>
                  <a:pt x="119" y="1"/>
                </a:lnTo>
                <a:lnTo>
                  <a:pt x="120" y="2"/>
                </a:lnTo>
                <a:lnTo>
                  <a:pt x="122" y="4"/>
                </a:lnTo>
                <a:lnTo>
                  <a:pt x="124" y="6"/>
                </a:lnTo>
                <a:lnTo>
                  <a:pt x="126" y="8"/>
                </a:lnTo>
                <a:lnTo>
                  <a:pt x="127" y="10"/>
                </a:lnTo>
                <a:lnTo>
                  <a:pt x="129" y="12"/>
                </a:lnTo>
                <a:lnTo>
                  <a:pt x="131" y="15"/>
                </a:lnTo>
                <a:lnTo>
                  <a:pt x="133" y="17"/>
                </a:lnTo>
                <a:lnTo>
                  <a:pt x="134" y="19"/>
                </a:lnTo>
                <a:lnTo>
                  <a:pt x="136" y="20"/>
                </a:lnTo>
                <a:lnTo>
                  <a:pt x="138" y="22"/>
                </a:lnTo>
                <a:lnTo>
                  <a:pt x="140" y="23"/>
                </a:lnTo>
                <a:lnTo>
                  <a:pt x="141" y="23"/>
                </a:lnTo>
                <a:lnTo>
                  <a:pt x="143" y="23"/>
                </a:lnTo>
                <a:lnTo>
                  <a:pt x="145" y="23"/>
                </a:lnTo>
                <a:lnTo>
                  <a:pt x="147" y="22"/>
                </a:lnTo>
                <a:lnTo>
                  <a:pt x="148" y="21"/>
                </a:lnTo>
                <a:lnTo>
                  <a:pt x="150" y="20"/>
                </a:lnTo>
                <a:lnTo>
                  <a:pt x="152" y="18"/>
                </a:lnTo>
                <a:lnTo>
                  <a:pt x="154" y="16"/>
                </a:lnTo>
                <a:lnTo>
                  <a:pt x="155" y="14"/>
                </a:lnTo>
                <a:lnTo>
                  <a:pt x="157" y="11"/>
                </a:lnTo>
                <a:lnTo>
                  <a:pt x="159" y="9"/>
                </a:lnTo>
                <a:lnTo>
                  <a:pt x="161" y="7"/>
                </a:lnTo>
                <a:lnTo>
                  <a:pt x="162" y="5"/>
                </a:lnTo>
                <a:lnTo>
                  <a:pt x="164" y="3"/>
                </a:lnTo>
                <a:lnTo>
                  <a:pt x="166" y="2"/>
                </a:lnTo>
                <a:lnTo>
                  <a:pt x="167" y="1"/>
                </a:lnTo>
                <a:lnTo>
                  <a:pt x="169" y="0"/>
                </a:lnTo>
                <a:lnTo>
                  <a:pt x="171" y="0"/>
                </a:lnTo>
                <a:lnTo>
                  <a:pt x="173" y="0"/>
                </a:lnTo>
                <a:lnTo>
                  <a:pt x="174" y="0"/>
                </a:lnTo>
                <a:lnTo>
                  <a:pt x="176" y="1"/>
                </a:lnTo>
                <a:lnTo>
                  <a:pt x="178" y="3"/>
                </a:lnTo>
                <a:lnTo>
                  <a:pt x="180" y="4"/>
                </a:lnTo>
                <a:lnTo>
                  <a:pt x="181" y="6"/>
                </a:lnTo>
                <a:lnTo>
                  <a:pt x="183" y="8"/>
                </a:lnTo>
                <a:lnTo>
                  <a:pt x="185" y="11"/>
                </a:lnTo>
                <a:lnTo>
                  <a:pt x="187" y="13"/>
                </a:lnTo>
                <a:lnTo>
                  <a:pt x="188" y="15"/>
                </a:lnTo>
                <a:lnTo>
                  <a:pt x="190" y="17"/>
                </a:lnTo>
                <a:lnTo>
                  <a:pt x="192" y="19"/>
                </a:lnTo>
                <a:lnTo>
                  <a:pt x="194" y="21"/>
                </a:lnTo>
                <a:lnTo>
                  <a:pt x="195" y="22"/>
                </a:lnTo>
                <a:lnTo>
                  <a:pt x="197" y="23"/>
                </a:lnTo>
                <a:lnTo>
                  <a:pt x="199" y="23"/>
                </a:lnTo>
                <a:lnTo>
                  <a:pt x="201" y="23"/>
                </a:lnTo>
                <a:lnTo>
                  <a:pt x="202" y="23"/>
                </a:lnTo>
                <a:lnTo>
                  <a:pt x="204" y="22"/>
                </a:lnTo>
                <a:lnTo>
                  <a:pt x="206" y="21"/>
                </a:lnTo>
                <a:lnTo>
                  <a:pt x="208" y="19"/>
                </a:lnTo>
                <a:lnTo>
                  <a:pt x="209" y="17"/>
                </a:lnTo>
                <a:lnTo>
                  <a:pt x="211" y="15"/>
                </a:lnTo>
                <a:lnTo>
                  <a:pt x="213" y="13"/>
                </a:lnTo>
                <a:lnTo>
                  <a:pt x="215" y="11"/>
                </a:lnTo>
                <a:lnTo>
                  <a:pt x="216" y="9"/>
                </a:lnTo>
                <a:lnTo>
                  <a:pt x="218" y="7"/>
                </a:lnTo>
                <a:lnTo>
                  <a:pt x="220" y="5"/>
                </a:lnTo>
                <a:lnTo>
                  <a:pt x="222" y="3"/>
                </a:lnTo>
                <a:lnTo>
                  <a:pt x="223" y="2"/>
                </a:lnTo>
                <a:lnTo>
                  <a:pt x="225" y="1"/>
                </a:lnTo>
                <a:lnTo>
                  <a:pt x="227" y="0"/>
                </a:lnTo>
                <a:lnTo>
                  <a:pt x="229" y="0"/>
                </a:lnTo>
                <a:lnTo>
                  <a:pt x="230" y="0"/>
                </a:lnTo>
                <a:lnTo>
                  <a:pt x="232" y="1"/>
                </a:lnTo>
                <a:lnTo>
                  <a:pt x="234" y="2"/>
                </a:lnTo>
                <a:lnTo>
                  <a:pt x="236" y="3"/>
                </a:lnTo>
                <a:lnTo>
                  <a:pt x="237" y="5"/>
                </a:lnTo>
                <a:lnTo>
                  <a:pt x="239" y="7"/>
                </a:lnTo>
                <a:lnTo>
                  <a:pt x="241" y="9"/>
                </a:lnTo>
                <a:lnTo>
                  <a:pt x="243" y="11"/>
                </a:lnTo>
                <a:lnTo>
                  <a:pt x="244" y="14"/>
                </a:lnTo>
                <a:lnTo>
                  <a:pt x="246" y="16"/>
                </a:lnTo>
                <a:lnTo>
                  <a:pt x="248" y="18"/>
                </a:lnTo>
                <a:lnTo>
                  <a:pt x="250" y="20"/>
                </a:lnTo>
                <a:lnTo>
                  <a:pt x="251" y="21"/>
                </a:lnTo>
                <a:lnTo>
                  <a:pt x="253" y="22"/>
                </a:lnTo>
                <a:lnTo>
                  <a:pt x="255" y="23"/>
                </a:lnTo>
                <a:lnTo>
                  <a:pt x="257" y="23"/>
                </a:lnTo>
                <a:lnTo>
                  <a:pt x="258" y="23"/>
                </a:lnTo>
                <a:lnTo>
                  <a:pt x="260" y="23"/>
                </a:lnTo>
                <a:lnTo>
                  <a:pt x="262" y="22"/>
                </a:lnTo>
                <a:lnTo>
                  <a:pt x="264" y="20"/>
                </a:lnTo>
                <a:lnTo>
                  <a:pt x="265" y="19"/>
                </a:lnTo>
                <a:lnTo>
                  <a:pt x="267" y="17"/>
                </a:lnTo>
                <a:lnTo>
                  <a:pt x="269" y="15"/>
                </a:lnTo>
                <a:lnTo>
                  <a:pt x="271" y="13"/>
                </a:lnTo>
                <a:lnTo>
                  <a:pt x="272" y="10"/>
                </a:lnTo>
                <a:lnTo>
                  <a:pt x="274" y="8"/>
                </a:lnTo>
                <a:lnTo>
                  <a:pt x="276" y="6"/>
                </a:lnTo>
                <a:lnTo>
                  <a:pt x="278" y="4"/>
                </a:lnTo>
                <a:lnTo>
                  <a:pt x="279" y="2"/>
                </a:lnTo>
                <a:lnTo>
                  <a:pt x="281" y="1"/>
                </a:lnTo>
                <a:lnTo>
                  <a:pt x="283" y="0"/>
                </a:lnTo>
                <a:lnTo>
                  <a:pt x="284" y="0"/>
                </a:lnTo>
                <a:lnTo>
                  <a:pt x="286" y="0"/>
                </a:lnTo>
                <a:lnTo>
                  <a:pt x="288" y="0"/>
                </a:lnTo>
                <a:lnTo>
                  <a:pt x="290" y="1"/>
                </a:lnTo>
                <a:lnTo>
                  <a:pt x="291" y="2"/>
                </a:lnTo>
                <a:lnTo>
                  <a:pt x="293" y="4"/>
                </a:lnTo>
                <a:lnTo>
                  <a:pt x="295" y="5"/>
                </a:lnTo>
                <a:lnTo>
                  <a:pt x="297" y="7"/>
                </a:lnTo>
                <a:lnTo>
                  <a:pt x="298" y="10"/>
                </a:lnTo>
                <a:lnTo>
                  <a:pt x="300" y="12"/>
                </a:lnTo>
                <a:lnTo>
                  <a:pt x="302" y="14"/>
                </a:lnTo>
                <a:lnTo>
                  <a:pt x="304" y="16"/>
                </a:lnTo>
                <a:lnTo>
                  <a:pt x="305" y="18"/>
                </a:lnTo>
                <a:lnTo>
                  <a:pt x="307" y="20"/>
                </a:lnTo>
                <a:lnTo>
                  <a:pt x="309" y="21"/>
                </a:lnTo>
                <a:lnTo>
                  <a:pt x="311" y="22"/>
                </a:lnTo>
                <a:lnTo>
                  <a:pt x="312" y="23"/>
                </a:lnTo>
                <a:lnTo>
                  <a:pt x="314" y="23"/>
                </a:lnTo>
                <a:lnTo>
                  <a:pt x="316" y="23"/>
                </a:lnTo>
                <a:lnTo>
                  <a:pt x="318" y="22"/>
                </a:lnTo>
                <a:lnTo>
                  <a:pt x="319" y="21"/>
                </a:lnTo>
                <a:lnTo>
                  <a:pt x="321" y="20"/>
                </a:lnTo>
                <a:lnTo>
                  <a:pt x="323" y="18"/>
                </a:lnTo>
                <a:lnTo>
                  <a:pt x="325" y="16"/>
                </a:lnTo>
                <a:lnTo>
                  <a:pt x="326" y="14"/>
                </a:lnTo>
                <a:lnTo>
                  <a:pt x="328" y="12"/>
                </a:lnTo>
                <a:lnTo>
                  <a:pt x="330" y="10"/>
                </a:lnTo>
                <a:lnTo>
                  <a:pt x="332" y="7"/>
                </a:lnTo>
                <a:lnTo>
                  <a:pt x="333" y="5"/>
                </a:lnTo>
                <a:lnTo>
                  <a:pt x="335" y="4"/>
                </a:lnTo>
                <a:lnTo>
                  <a:pt x="337" y="2"/>
                </a:lnTo>
                <a:lnTo>
                  <a:pt x="339" y="1"/>
                </a:lnTo>
                <a:lnTo>
                  <a:pt x="340" y="0"/>
                </a:lnTo>
                <a:lnTo>
                  <a:pt x="342" y="0"/>
                </a:lnTo>
                <a:lnTo>
                  <a:pt x="344" y="0"/>
                </a:lnTo>
                <a:lnTo>
                  <a:pt x="346" y="0"/>
                </a:lnTo>
                <a:lnTo>
                  <a:pt x="347" y="1"/>
                </a:lnTo>
                <a:lnTo>
                  <a:pt x="349" y="2"/>
                </a:lnTo>
                <a:lnTo>
                  <a:pt x="351" y="4"/>
                </a:lnTo>
                <a:lnTo>
                  <a:pt x="353" y="6"/>
                </a:lnTo>
                <a:lnTo>
                  <a:pt x="354" y="8"/>
                </a:lnTo>
                <a:lnTo>
                  <a:pt x="356" y="10"/>
                </a:lnTo>
                <a:lnTo>
                  <a:pt x="358" y="13"/>
                </a:lnTo>
                <a:lnTo>
                  <a:pt x="360" y="15"/>
                </a:lnTo>
                <a:lnTo>
                  <a:pt x="361" y="17"/>
                </a:lnTo>
                <a:lnTo>
                  <a:pt x="363" y="19"/>
                </a:lnTo>
                <a:lnTo>
                  <a:pt x="365" y="20"/>
                </a:lnTo>
                <a:lnTo>
                  <a:pt x="367" y="22"/>
                </a:lnTo>
                <a:lnTo>
                  <a:pt x="368" y="23"/>
                </a:lnTo>
                <a:lnTo>
                  <a:pt x="370" y="23"/>
                </a:lnTo>
                <a:lnTo>
                  <a:pt x="372" y="23"/>
                </a:lnTo>
                <a:lnTo>
                  <a:pt x="374" y="23"/>
                </a:lnTo>
                <a:lnTo>
                  <a:pt x="375" y="22"/>
                </a:lnTo>
                <a:lnTo>
                  <a:pt x="377" y="21"/>
                </a:lnTo>
                <a:lnTo>
                  <a:pt x="379" y="20"/>
                </a:lnTo>
                <a:lnTo>
                  <a:pt x="381" y="18"/>
                </a:lnTo>
                <a:lnTo>
                  <a:pt x="382" y="16"/>
                </a:lnTo>
                <a:lnTo>
                  <a:pt x="384" y="14"/>
                </a:lnTo>
                <a:lnTo>
                  <a:pt x="386" y="11"/>
                </a:lnTo>
                <a:lnTo>
                  <a:pt x="388" y="9"/>
                </a:lnTo>
                <a:lnTo>
                  <a:pt x="389" y="7"/>
                </a:lnTo>
                <a:lnTo>
                  <a:pt x="391" y="5"/>
                </a:lnTo>
                <a:lnTo>
                  <a:pt x="393" y="3"/>
                </a:lnTo>
                <a:lnTo>
                  <a:pt x="394" y="2"/>
                </a:lnTo>
                <a:lnTo>
                  <a:pt x="396" y="1"/>
                </a:lnTo>
                <a:lnTo>
                  <a:pt x="398" y="0"/>
                </a:lnTo>
                <a:lnTo>
                  <a:pt x="400" y="0"/>
                </a:lnTo>
                <a:lnTo>
                  <a:pt x="401" y="0"/>
                </a:lnTo>
                <a:lnTo>
                  <a:pt x="403" y="1"/>
                </a:lnTo>
                <a:lnTo>
                  <a:pt x="405" y="2"/>
                </a:lnTo>
                <a:lnTo>
                  <a:pt x="407" y="3"/>
                </a:lnTo>
                <a:lnTo>
                  <a:pt x="408" y="5"/>
                </a:lnTo>
                <a:lnTo>
                  <a:pt x="410" y="7"/>
                </a:lnTo>
                <a:lnTo>
                  <a:pt x="412" y="9"/>
                </a:lnTo>
                <a:lnTo>
                  <a:pt x="414" y="11"/>
                </a:lnTo>
                <a:lnTo>
                  <a:pt x="415" y="13"/>
                </a:lnTo>
                <a:lnTo>
                  <a:pt x="417" y="15"/>
                </a:lnTo>
                <a:lnTo>
                  <a:pt x="419" y="17"/>
                </a:lnTo>
                <a:lnTo>
                  <a:pt x="421" y="19"/>
                </a:lnTo>
                <a:lnTo>
                  <a:pt x="422" y="21"/>
                </a:lnTo>
                <a:lnTo>
                  <a:pt x="424" y="22"/>
                </a:lnTo>
                <a:lnTo>
                  <a:pt x="426" y="23"/>
                </a:lnTo>
                <a:lnTo>
                  <a:pt x="428" y="23"/>
                </a:lnTo>
                <a:lnTo>
                  <a:pt x="429" y="23"/>
                </a:lnTo>
                <a:lnTo>
                  <a:pt x="431" y="23"/>
                </a:lnTo>
                <a:lnTo>
                  <a:pt x="433" y="22"/>
                </a:lnTo>
                <a:lnTo>
                  <a:pt x="435" y="21"/>
                </a:lnTo>
                <a:lnTo>
                  <a:pt x="436" y="19"/>
                </a:lnTo>
                <a:lnTo>
                  <a:pt x="438" y="17"/>
                </a:lnTo>
                <a:lnTo>
                  <a:pt x="440" y="15"/>
                </a:lnTo>
                <a:lnTo>
                  <a:pt x="442" y="13"/>
                </a:lnTo>
                <a:lnTo>
                  <a:pt x="443" y="11"/>
                </a:lnTo>
                <a:lnTo>
                  <a:pt x="445" y="8"/>
                </a:lnTo>
              </a:path>
            </a:pathLst>
          </a:custGeom>
          <a:noFill/>
          <a:ln w="38100" cmpd="sng">
            <a:solidFill>
              <a:srgbClr val="1269B0"/>
            </a:solidFill>
            <a:prstDash val="solid"/>
            <a:round/>
            <a:headEnd/>
            <a:tailEnd/>
          </a:ln>
        </p:spPr>
        <p:txBody>
          <a:bodyPr/>
          <a:lstStyle/>
          <a:p>
            <a:endParaRPr lang="en-US" baseline="0"/>
          </a:p>
        </p:txBody>
      </p:sp>
      <p:sp>
        <p:nvSpPr>
          <p:cNvPr id="439319" name="Freeform 23"/>
          <p:cNvSpPr>
            <a:spLocks/>
          </p:cNvSpPr>
          <p:nvPr/>
        </p:nvSpPr>
        <p:spPr bwMode="auto">
          <a:xfrm rot="4620948">
            <a:off x="4936242" y="1994615"/>
            <a:ext cx="1750798" cy="100411"/>
          </a:xfrm>
          <a:custGeom>
            <a:avLst/>
            <a:gdLst/>
            <a:ahLst/>
            <a:cxnLst>
              <a:cxn ang="0">
                <a:pos x="7" y="3"/>
              </a:cxn>
              <a:cxn ang="0">
                <a:pos x="16" y="13"/>
              </a:cxn>
              <a:cxn ang="0">
                <a:pos x="24" y="22"/>
              </a:cxn>
              <a:cxn ang="0">
                <a:pos x="33" y="22"/>
              </a:cxn>
              <a:cxn ang="0">
                <a:pos x="42" y="13"/>
              </a:cxn>
              <a:cxn ang="0">
                <a:pos x="51" y="3"/>
              </a:cxn>
              <a:cxn ang="0">
                <a:pos x="59" y="0"/>
              </a:cxn>
              <a:cxn ang="0">
                <a:pos x="68" y="7"/>
              </a:cxn>
              <a:cxn ang="0">
                <a:pos x="77" y="18"/>
              </a:cxn>
              <a:cxn ang="0">
                <a:pos x="85" y="23"/>
              </a:cxn>
              <a:cxn ang="0">
                <a:pos x="94" y="18"/>
              </a:cxn>
              <a:cxn ang="0">
                <a:pos x="103" y="8"/>
              </a:cxn>
              <a:cxn ang="0">
                <a:pos x="112" y="0"/>
              </a:cxn>
              <a:cxn ang="0">
                <a:pos x="120" y="2"/>
              </a:cxn>
              <a:cxn ang="0">
                <a:pos x="129" y="12"/>
              </a:cxn>
              <a:cxn ang="0">
                <a:pos x="138" y="22"/>
              </a:cxn>
              <a:cxn ang="0">
                <a:pos x="147" y="22"/>
              </a:cxn>
              <a:cxn ang="0">
                <a:pos x="155" y="14"/>
              </a:cxn>
              <a:cxn ang="0">
                <a:pos x="164" y="3"/>
              </a:cxn>
              <a:cxn ang="0">
                <a:pos x="173" y="0"/>
              </a:cxn>
              <a:cxn ang="0">
                <a:pos x="181" y="6"/>
              </a:cxn>
              <a:cxn ang="0">
                <a:pos x="190" y="17"/>
              </a:cxn>
              <a:cxn ang="0">
                <a:pos x="199" y="23"/>
              </a:cxn>
              <a:cxn ang="0">
                <a:pos x="208" y="19"/>
              </a:cxn>
              <a:cxn ang="0">
                <a:pos x="216" y="9"/>
              </a:cxn>
              <a:cxn ang="0">
                <a:pos x="225" y="1"/>
              </a:cxn>
              <a:cxn ang="0">
                <a:pos x="234" y="2"/>
              </a:cxn>
              <a:cxn ang="0">
                <a:pos x="243" y="11"/>
              </a:cxn>
              <a:cxn ang="0">
                <a:pos x="251" y="21"/>
              </a:cxn>
              <a:cxn ang="0">
                <a:pos x="260" y="23"/>
              </a:cxn>
              <a:cxn ang="0">
                <a:pos x="269" y="15"/>
              </a:cxn>
              <a:cxn ang="0">
                <a:pos x="278" y="4"/>
              </a:cxn>
              <a:cxn ang="0">
                <a:pos x="286" y="0"/>
              </a:cxn>
              <a:cxn ang="0">
                <a:pos x="295" y="5"/>
              </a:cxn>
              <a:cxn ang="0">
                <a:pos x="304" y="16"/>
              </a:cxn>
              <a:cxn ang="0">
                <a:pos x="312" y="23"/>
              </a:cxn>
              <a:cxn ang="0">
                <a:pos x="321" y="20"/>
              </a:cxn>
              <a:cxn ang="0">
                <a:pos x="330" y="10"/>
              </a:cxn>
              <a:cxn ang="0">
                <a:pos x="339" y="1"/>
              </a:cxn>
              <a:cxn ang="0">
                <a:pos x="347" y="1"/>
              </a:cxn>
              <a:cxn ang="0">
                <a:pos x="356" y="10"/>
              </a:cxn>
              <a:cxn ang="0">
                <a:pos x="365" y="20"/>
              </a:cxn>
              <a:cxn ang="0">
                <a:pos x="374" y="23"/>
              </a:cxn>
              <a:cxn ang="0">
                <a:pos x="382" y="16"/>
              </a:cxn>
              <a:cxn ang="0">
                <a:pos x="391" y="5"/>
              </a:cxn>
              <a:cxn ang="0">
                <a:pos x="400" y="0"/>
              </a:cxn>
              <a:cxn ang="0">
                <a:pos x="408" y="5"/>
              </a:cxn>
              <a:cxn ang="0">
                <a:pos x="417" y="15"/>
              </a:cxn>
              <a:cxn ang="0">
                <a:pos x="426" y="23"/>
              </a:cxn>
              <a:cxn ang="0">
                <a:pos x="435" y="21"/>
              </a:cxn>
              <a:cxn ang="0">
                <a:pos x="443" y="11"/>
              </a:cxn>
            </a:cxnLst>
            <a:rect l="0" t="0" r="r" b="b"/>
            <a:pathLst>
              <a:path w="445" h="23">
                <a:moveTo>
                  <a:pt x="0" y="0"/>
                </a:moveTo>
                <a:lnTo>
                  <a:pt x="2" y="0"/>
                </a:lnTo>
                <a:lnTo>
                  <a:pt x="3" y="1"/>
                </a:lnTo>
                <a:lnTo>
                  <a:pt x="5" y="2"/>
                </a:lnTo>
                <a:lnTo>
                  <a:pt x="7" y="3"/>
                </a:lnTo>
                <a:lnTo>
                  <a:pt x="9" y="5"/>
                </a:lnTo>
                <a:lnTo>
                  <a:pt x="10" y="7"/>
                </a:lnTo>
                <a:lnTo>
                  <a:pt x="12" y="9"/>
                </a:lnTo>
                <a:lnTo>
                  <a:pt x="14" y="11"/>
                </a:lnTo>
                <a:lnTo>
                  <a:pt x="16" y="13"/>
                </a:lnTo>
                <a:lnTo>
                  <a:pt x="17" y="16"/>
                </a:lnTo>
                <a:lnTo>
                  <a:pt x="19" y="18"/>
                </a:lnTo>
                <a:lnTo>
                  <a:pt x="21" y="19"/>
                </a:lnTo>
                <a:lnTo>
                  <a:pt x="23" y="21"/>
                </a:lnTo>
                <a:lnTo>
                  <a:pt x="24" y="22"/>
                </a:lnTo>
                <a:lnTo>
                  <a:pt x="26" y="23"/>
                </a:lnTo>
                <a:lnTo>
                  <a:pt x="28" y="23"/>
                </a:lnTo>
                <a:lnTo>
                  <a:pt x="30" y="23"/>
                </a:lnTo>
                <a:lnTo>
                  <a:pt x="31" y="23"/>
                </a:lnTo>
                <a:lnTo>
                  <a:pt x="33" y="22"/>
                </a:lnTo>
                <a:lnTo>
                  <a:pt x="35" y="21"/>
                </a:lnTo>
                <a:lnTo>
                  <a:pt x="37" y="19"/>
                </a:lnTo>
                <a:lnTo>
                  <a:pt x="38" y="17"/>
                </a:lnTo>
                <a:lnTo>
                  <a:pt x="40" y="15"/>
                </a:lnTo>
                <a:lnTo>
                  <a:pt x="42" y="13"/>
                </a:lnTo>
                <a:lnTo>
                  <a:pt x="44" y="10"/>
                </a:lnTo>
                <a:lnTo>
                  <a:pt x="45" y="8"/>
                </a:lnTo>
                <a:lnTo>
                  <a:pt x="47" y="6"/>
                </a:lnTo>
                <a:lnTo>
                  <a:pt x="49" y="4"/>
                </a:lnTo>
                <a:lnTo>
                  <a:pt x="51" y="3"/>
                </a:lnTo>
                <a:lnTo>
                  <a:pt x="52" y="1"/>
                </a:lnTo>
                <a:lnTo>
                  <a:pt x="54" y="0"/>
                </a:lnTo>
                <a:lnTo>
                  <a:pt x="56" y="0"/>
                </a:lnTo>
                <a:lnTo>
                  <a:pt x="57" y="0"/>
                </a:lnTo>
                <a:lnTo>
                  <a:pt x="59" y="0"/>
                </a:lnTo>
                <a:lnTo>
                  <a:pt x="61" y="1"/>
                </a:lnTo>
                <a:lnTo>
                  <a:pt x="63" y="2"/>
                </a:lnTo>
                <a:lnTo>
                  <a:pt x="64" y="3"/>
                </a:lnTo>
                <a:lnTo>
                  <a:pt x="66" y="5"/>
                </a:lnTo>
                <a:lnTo>
                  <a:pt x="68" y="7"/>
                </a:lnTo>
                <a:lnTo>
                  <a:pt x="70" y="9"/>
                </a:lnTo>
                <a:lnTo>
                  <a:pt x="71" y="12"/>
                </a:lnTo>
                <a:lnTo>
                  <a:pt x="73" y="14"/>
                </a:lnTo>
                <a:lnTo>
                  <a:pt x="75" y="16"/>
                </a:lnTo>
                <a:lnTo>
                  <a:pt x="77" y="18"/>
                </a:lnTo>
                <a:lnTo>
                  <a:pt x="78" y="20"/>
                </a:lnTo>
                <a:lnTo>
                  <a:pt x="80" y="21"/>
                </a:lnTo>
                <a:lnTo>
                  <a:pt x="82" y="22"/>
                </a:lnTo>
                <a:lnTo>
                  <a:pt x="84" y="23"/>
                </a:lnTo>
                <a:lnTo>
                  <a:pt x="85" y="23"/>
                </a:lnTo>
                <a:lnTo>
                  <a:pt x="87" y="23"/>
                </a:lnTo>
                <a:lnTo>
                  <a:pt x="89" y="22"/>
                </a:lnTo>
                <a:lnTo>
                  <a:pt x="91" y="21"/>
                </a:lnTo>
                <a:lnTo>
                  <a:pt x="92" y="20"/>
                </a:lnTo>
                <a:lnTo>
                  <a:pt x="94" y="18"/>
                </a:lnTo>
                <a:lnTo>
                  <a:pt x="96" y="16"/>
                </a:lnTo>
                <a:lnTo>
                  <a:pt x="98" y="14"/>
                </a:lnTo>
                <a:lnTo>
                  <a:pt x="99" y="12"/>
                </a:lnTo>
                <a:lnTo>
                  <a:pt x="101" y="10"/>
                </a:lnTo>
                <a:lnTo>
                  <a:pt x="103" y="8"/>
                </a:lnTo>
                <a:lnTo>
                  <a:pt x="105" y="6"/>
                </a:lnTo>
                <a:lnTo>
                  <a:pt x="106" y="4"/>
                </a:lnTo>
                <a:lnTo>
                  <a:pt x="108" y="2"/>
                </a:lnTo>
                <a:lnTo>
                  <a:pt x="110" y="1"/>
                </a:lnTo>
                <a:lnTo>
                  <a:pt x="112" y="0"/>
                </a:lnTo>
                <a:lnTo>
                  <a:pt x="113" y="0"/>
                </a:lnTo>
                <a:lnTo>
                  <a:pt x="115" y="0"/>
                </a:lnTo>
                <a:lnTo>
                  <a:pt x="117" y="0"/>
                </a:lnTo>
                <a:lnTo>
                  <a:pt x="119" y="1"/>
                </a:lnTo>
                <a:lnTo>
                  <a:pt x="120" y="2"/>
                </a:lnTo>
                <a:lnTo>
                  <a:pt x="122" y="4"/>
                </a:lnTo>
                <a:lnTo>
                  <a:pt x="124" y="6"/>
                </a:lnTo>
                <a:lnTo>
                  <a:pt x="126" y="8"/>
                </a:lnTo>
                <a:lnTo>
                  <a:pt x="127" y="10"/>
                </a:lnTo>
                <a:lnTo>
                  <a:pt x="129" y="12"/>
                </a:lnTo>
                <a:lnTo>
                  <a:pt x="131" y="15"/>
                </a:lnTo>
                <a:lnTo>
                  <a:pt x="133" y="17"/>
                </a:lnTo>
                <a:lnTo>
                  <a:pt x="134" y="19"/>
                </a:lnTo>
                <a:lnTo>
                  <a:pt x="136" y="20"/>
                </a:lnTo>
                <a:lnTo>
                  <a:pt x="138" y="22"/>
                </a:lnTo>
                <a:lnTo>
                  <a:pt x="140" y="23"/>
                </a:lnTo>
                <a:lnTo>
                  <a:pt x="141" y="23"/>
                </a:lnTo>
                <a:lnTo>
                  <a:pt x="143" y="23"/>
                </a:lnTo>
                <a:lnTo>
                  <a:pt x="145" y="23"/>
                </a:lnTo>
                <a:lnTo>
                  <a:pt x="147" y="22"/>
                </a:lnTo>
                <a:lnTo>
                  <a:pt x="148" y="21"/>
                </a:lnTo>
                <a:lnTo>
                  <a:pt x="150" y="20"/>
                </a:lnTo>
                <a:lnTo>
                  <a:pt x="152" y="18"/>
                </a:lnTo>
                <a:lnTo>
                  <a:pt x="154" y="16"/>
                </a:lnTo>
                <a:lnTo>
                  <a:pt x="155" y="14"/>
                </a:lnTo>
                <a:lnTo>
                  <a:pt x="157" y="11"/>
                </a:lnTo>
                <a:lnTo>
                  <a:pt x="159" y="9"/>
                </a:lnTo>
                <a:lnTo>
                  <a:pt x="161" y="7"/>
                </a:lnTo>
                <a:lnTo>
                  <a:pt x="162" y="5"/>
                </a:lnTo>
                <a:lnTo>
                  <a:pt x="164" y="3"/>
                </a:lnTo>
                <a:lnTo>
                  <a:pt x="166" y="2"/>
                </a:lnTo>
                <a:lnTo>
                  <a:pt x="167" y="1"/>
                </a:lnTo>
                <a:lnTo>
                  <a:pt x="169" y="0"/>
                </a:lnTo>
                <a:lnTo>
                  <a:pt x="171" y="0"/>
                </a:lnTo>
                <a:lnTo>
                  <a:pt x="173" y="0"/>
                </a:lnTo>
                <a:lnTo>
                  <a:pt x="174" y="0"/>
                </a:lnTo>
                <a:lnTo>
                  <a:pt x="176" y="1"/>
                </a:lnTo>
                <a:lnTo>
                  <a:pt x="178" y="3"/>
                </a:lnTo>
                <a:lnTo>
                  <a:pt x="180" y="4"/>
                </a:lnTo>
                <a:lnTo>
                  <a:pt x="181" y="6"/>
                </a:lnTo>
                <a:lnTo>
                  <a:pt x="183" y="8"/>
                </a:lnTo>
                <a:lnTo>
                  <a:pt x="185" y="11"/>
                </a:lnTo>
                <a:lnTo>
                  <a:pt x="187" y="13"/>
                </a:lnTo>
                <a:lnTo>
                  <a:pt x="188" y="15"/>
                </a:lnTo>
                <a:lnTo>
                  <a:pt x="190" y="17"/>
                </a:lnTo>
                <a:lnTo>
                  <a:pt x="192" y="19"/>
                </a:lnTo>
                <a:lnTo>
                  <a:pt x="194" y="21"/>
                </a:lnTo>
                <a:lnTo>
                  <a:pt x="195" y="22"/>
                </a:lnTo>
                <a:lnTo>
                  <a:pt x="197" y="23"/>
                </a:lnTo>
                <a:lnTo>
                  <a:pt x="199" y="23"/>
                </a:lnTo>
                <a:lnTo>
                  <a:pt x="201" y="23"/>
                </a:lnTo>
                <a:lnTo>
                  <a:pt x="202" y="23"/>
                </a:lnTo>
                <a:lnTo>
                  <a:pt x="204" y="22"/>
                </a:lnTo>
                <a:lnTo>
                  <a:pt x="206" y="21"/>
                </a:lnTo>
                <a:lnTo>
                  <a:pt x="208" y="19"/>
                </a:lnTo>
                <a:lnTo>
                  <a:pt x="209" y="17"/>
                </a:lnTo>
                <a:lnTo>
                  <a:pt x="211" y="15"/>
                </a:lnTo>
                <a:lnTo>
                  <a:pt x="213" y="13"/>
                </a:lnTo>
                <a:lnTo>
                  <a:pt x="215" y="11"/>
                </a:lnTo>
                <a:lnTo>
                  <a:pt x="216" y="9"/>
                </a:lnTo>
                <a:lnTo>
                  <a:pt x="218" y="7"/>
                </a:lnTo>
                <a:lnTo>
                  <a:pt x="220" y="5"/>
                </a:lnTo>
                <a:lnTo>
                  <a:pt x="222" y="3"/>
                </a:lnTo>
                <a:lnTo>
                  <a:pt x="223" y="2"/>
                </a:lnTo>
                <a:lnTo>
                  <a:pt x="225" y="1"/>
                </a:lnTo>
                <a:lnTo>
                  <a:pt x="227" y="0"/>
                </a:lnTo>
                <a:lnTo>
                  <a:pt x="229" y="0"/>
                </a:lnTo>
                <a:lnTo>
                  <a:pt x="230" y="0"/>
                </a:lnTo>
                <a:lnTo>
                  <a:pt x="232" y="1"/>
                </a:lnTo>
                <a:lnTo>
                  <a:pt x="234" y="2"/>
                </a:lnTo>
                <a:lnTo>
                  <a:pt x="236" y="3"/>
                </a:lnTo>
                <a:lnTo>
                  <a:pt x="237" y="5"/>
                </a:lnTo>
                <a:lnTo>
                  <a:pt x="239" y="7"/>
                </a:lnTo>
                <a:lnTo>
                  <a:pt x="241" y="9"/>
                </a:lnTo>
                <a:lnTo>
                  <a:pt x="243" y="11"/>
                </a:lnTo>
                <a:lnTo>
                  <a:pt x="244" y="14"/>
                </a:lnTo>
                <a:lnTo>
                  <a:pt x="246" y="16"/>
                </a:lnTo>
                <a:lnTo>
                  <a:pt x="248" y="18"/>
                </a:lnTo>
                <a:lnTo>
                  <a:pt x="250" y="20"/>
                </a:lnTo>
                <a:lnTo>
                  <a:pt x="251" y="21"/>
                </a:lnTo>
                <a:lnTo>
                  <a:pt x="253" y="22"/>
                </a:lnTo>
                <a:lnTo>
                  <a:pt x="255" y="23"/>
                </a:lnTo>
                <a:lnTo>
                  <a:pt x="257" y="23"/>
                </a:lnTo>
                <a:lnTo>
                  <a:pt x="258" y="23"/>
                </a:lnTo>
                <a:lnTo>
                  <a:pt x="260" y="23"/>
                </a:lnTo>
                <a:lnTo>
                  <a:pt x="262" y="22"/>
                </a:lnTo>
                <a:lnTo>
                  <a:pt x="264" y="20"/>
                </a:lnTo>
                <a:lnTo>
                  <a:pt x="265" y="19"/>
                </a:lnTo>
                <a:lnTo>
                  <a:pt x="267" y="17"/>
                </a:lnTo>
                <a:lnTo>
                  <a:pt x="269" y="15"/>
                </a:lnTo>
                <a:lnTo>
                  <a:pt x="271" y="13"/>
                </a:lnTo>
                <a:lnTo>
                  <a:pt x="272" y="10"/>
                </a:lnTo>
                <a:lnTo>
                  <a:pt x="274" y="8"/>
                </a:lnTo>
                <a:lnTo>
                  <a:pt x="276" y="6"/>
                </a:lnTo>
                <a:lnTo>
                  <a:pt x="278" y="4"/>
                </a:lnTo>
                <a:lnTo>
                  <a:pt x="279" y="2"/>
                </a:lnTo>
                <a:lnTo>
                  <a:pt x="281" y="1"/>
                </a:lnTo>
                <a:lnTo>
                  <a:pt x="283" y="0"/>
                </a:lnTo>
                <a:lnTo>
                  <a:pt x="284" y="0"/>
                </a:lnTo>
                <a:lnTo>
                  <a:pt x="286" y="0"/>
                </a:lnTo>
                <a:lnTo>
                  <a:pt x="288" y="0"/>
                </a:lnTo>
                <a:lnTo>
                  <a:pt x="290" y="1"/>
                </a:lnTo>
                <a:lnTo>
                  <a:pt x="291" y="2"/>
                </a:lnTo>
                <a:lnTo>
                  <a:pt x="293" y="4"/>
                </a:lnTo>
                <a:lnTo>
                  <a:pt x="295" y="5"/>
                </a:lnTo>
                <a:lnTo>
                  <a:pt x="297" y="7"/>
                </a:lnTo>
                <a:lnTo>
                  <a:pt x="298" y="10"/>
                </a:lnTo>
                <a:lnTo>
                  <a:pt x="300" y="12"/>
                </a:lnTo>
                <a:lnTo>
                  <a:pt x="302" y="14"/>
                </a:lnTo>
                <a:lnTo>
                  <a:pt x="304" y="16"/>
                </a:lnTo>
                <a:lnTo>
                  <a:pt x="305" y="18"/>
                </a:lnTo>
                <a:lnTo>
                  <a:pt x="307" y="20"/>
                </a:lnTo>
                <a:lnTo>
                  <a:pt x="309" y="21"/>
                </a:lnTo>
                <a:lnTo>
                  <a:pt x="311" y="22"/>
                </a:lnTo>
                <a:lnTo>
                  <a:pt x="312" y="23"/>
                </a:lnTo>
                <a:lnTo>
                  <a:pt x="314" y="23"/>
                </a:lnTo>
                <a:lnTo>
                  <a:pt x="316" y="23"/>
                </a:lnTo>
                <a:lnTo>
                  <a:pt x="318" y="22"/>
                </a:lnTo>
                <a:lnTo>
                  <a:pt x="319" y="21"/>
                </a:lnTo>
                <a:lnTo>
                  <a:pt x="321" y="20"/>
                </a:lnTo>
                <a:lnTo>
                  <a:pt x="323" y="18"/>
                </a:lnTo>
                <a:lnTo>
                  <a:pt x="325" y="16"/>
                </a:lnTo>
                <a:lnTo>
                  <a:pt x="326" y="14"/>
                </a:lnTo>
                <a:lnTo>
                  <a:pt x="328" y="12"/>
                </a:lnTo>
                <a:lnTo>
                  <a:pt x="330" y="10"/>
                </a:lnTo>
                <a:lnTo>
                  <a:pt x="332" y="7"/>
                </a:lnTo>
                <a:lnTo>
                  <a:pt x="333" y="5"/>
                </a:lnTo>
                <a:lnTo>
                  <a:pt x="335" y="4"/>
                </a:lnTo>
                <a:lnTo>
                  <a:pt x="337" y="2"/>
                </a:lnTo>
                <a:lnTo>
                  <a:pt x="339" y="1"/>
                </a:lnTo>
                <a:lnTo>
                  <a:pt x="340" y="0"/>
                </a:lnTo>
                <a:lnTo>
                  <a:pt x="342" y="0"/>
                </a:lnTo>
                <a:lnTo>
                  <a:pt x="344" y="0"/>
                </a:lnTo>
                <a:lnTo>
                  <a:pt x="346" y="0"/>
                </a:lnTo>
                <a:lnTo>
                  <a:pt x="347" y="1"/>
                </a:lnTo>
                <a:lnTo>
                  <a:pt x="349" y="2"/>
                </a:lnTo>
                <a:lnTo>
                  <a:pt x="351" y="4"/>
                </a:lnTo>
                <a:lnTo>
                  <a:pt x="353" y="6"/>
                </a:lnTo>
                <a:lnTo>
                  <a:pt x="354" y="8"/>
                </a:lnTo>
                <a:lnTo>
                  <a:pt x="356" y="10"/>
                </a:lnTo>
                <a:lnTo>
                  <a:pt x="358" y="13"/>
                </a:lnTo>
                <a:lnTo>
                  <a:pt x="360" y="15"/>
                </a:lnTo>
                <a:lnTo>
                  <a:pt x="361" y="17"/>
                </a:lnTo>
                <a:lnTo>
                  <a:pt x="363" y="19"/>
                </a:lnTo>
                <a:lnTo>
                  <a:pt x="365" y="20"/>
                </a:lnTo>
                <a:lnTo>
                  <a:pt x="367" y="22"/>
                </a:lnTo>
                <a:lnTo>
                  <a:pt x="368" y="23"/>
                </a:lnTo>
                <a:lnTo>
                  <a:pt x="370" y="23"/>
                </a:lnTo>
                <a:lnTo>
                  <a:pt x="372" y="23"/>
                </a:lnTo>
                <a:lnTo>
                  <a:pt x="374" y="23"/>
                </a:lnTo>
                <a:lnTo>
                  <a:pt x="375" y="22"/>
                </a:lnTo>
                <a:lnTo>
                  <a:pt x="377" y="21"/>
                </a:lnTo>
                <a:lnTo>
                  <a:pt x="379" y="20"/>
                </a:lnTo>
                <a:lnTo>
                  <a:pt x="381" y="18"/>
                </a:lnTo>
                <a:lnTo>
                  <a:pt x="382" y="16"/>
                </a:lnTo>
                <a:lnTo>
                  <a:pt x="384" y="14"/>
                </a:lnTo>
                <a:lnTo>
                  <a:pt x="386" y="11"/>
                </a:lnTo>
                <a:lnTo>
                  <a:pt x="388" y="9"/>
                </a:lnTo>
                <a:lnTo>
                  <a:pt x="389" y="7"/>
                </a:lnTo>
                <a:lnTo>
                  <a:pt x="391" y="5"/>
                </a:lnTo>
                <a:lnTo>
                  <a:pt x="393" y="3"/>
                </a:lnTo>
                <a:lnTo>
                  <a:pt x="394" y="2"/>
                </a:lnTo>
                <a:lnTo>
                  <a:pt x="396" y="1"/>
                </a:lnTo>
                <a:lnTo>
                  <a:pt x="398" y="0"/>
                </a:lnTo>
                <a:lnTo>
                  <a:pt x="400" y="0"/>
                </a:lnTo>
                <a:lnTo>
                  <a:pt x="401" y="0"/>
                </a:lnTo>
                <a:lnTo>
                  <a:pt x="403" y="1"/>
                </a:lnTo>
                <a:lnTo>
                  <a:pt x="405" y="2"/>
                </a:lnTo>
                <a:lnTo>
                  <a:pt x="407" y="3"/>
                </a:lnTo>
                <a:lnTo>
                  <a:pt x="408" y="5"/>
                </a:lnTo>
                <a:lnTo>
                  <a:pt x="410" y="7"/>
                </a:lnTo>
                <a:lnTo>
                  <a:pt x="412" y="9"/>
                </a:lnTo>
                <a:lnTo>
                  <a:pt x="414" y="11"/>
                </a:lnTo>
                <a:lnTo>
                  <a:pt x="415" y="13"/>
                </a:lnTo>
                <a:lnTo>
                  <a:pt x="417" y="15"/>
                </a:lnTo>
                <a:lnTo>
                  <a:pt x="419" y="17"/>
                </a:lnTo>
                <a:lnTo>
                  <a:pt x="421" y="19"/>
                </a:lnTo>
                <a:lnTo>
                  <a:pt x="422" y="21"/>
                </a:lnTo>
                <a:lnTo>
                  <a:pt x="424" y="22"/>
                </a:lnTo>
                <a:lnTo>
                  <a:pt x="426" y="23"/>
                </a:lnTo>
                <a:lnTo>
                  <a:pt x="428" y="23"/>
                </a:lnTo>
                <a:lnTo>
                  <a:pt x="429" y="23"/>
                </a:lnTo>
                <a:lnTo>
                  <a:pt x="431" y="23"/>
                </a:lnTo>
                <a:lnTo>
                  <a:pt x="433" y="22"/>
                </a:lnTo>
                <a:lnTo>
                  <a:pt x="435" y="21"/>
                </a:lnTo>
                <a:lnTo>
                  <a:pt x="436" y="19"/>
                </a:lnTo>
                <a:lnTo>
                  <a:pt x="438" y="17"/>
                </a:lnTo>
                <a:lnTo>
                  <a:pt x="440" y="15"/>
                </a:lnTo>
                <a:lnTo>
                  <a:pt x="442" y="13"/>
                </a:lnTo>
                <a:lnTo>
                  <a:pt x="443" y="11"/>
                </a:lnTo>
                <a:lnTo>
                  <a:pt x="445" y="8"/>
                </a:lnTo>
              </a:path>
            </a:pathLst>
          </a:custGeom>
          <a:noFill/>
          <a:ln w="38100" cmpd="sng">
            <a:solidFill>
              <a:srgbClr val="1269B0"/>
            </a:solidFill>
            <a:prstDash val="solid"/>
            <a:round/>
            <a:headEnd/>
            <a:tailEnd/>
          </a:ln>
        </p:spPr>
        <p:txBody>
          <a:bodyPr/>
          <a:lstStyle/>
          <a:p>
            <a:endParaRPr lang="en-US" baseline="0"/>
          </a:p>
        </p:txBody>
      </p:sp>
      <p:sp>
        <p:nvSpPr>
          <p:cNvPr id="30" name="Title 29"/>
          <p:cNvSpPr>
            <a:spLocks noGrp="1"/>
          </p:cNvSpPr>
          <p:nvPr>
            <p:ph type="title"/>
          </p:nvPr>
        </p:nvSpPr>
        <p:spPr/>
        <p:txBody>
          <a:bodyPr/>
          <a:lstStyle/>
          <a:p>
            <a:r>
              <a:rPr lang="en-US" dirty="0"/>
              <a:t>Positron annihilation</a:t>
            </a:r>
          </a:p>
        </p:txBody>
      </p:sp>
      <p:sp>
        <p:nvSpPr>
          <p:cNvPr id="22" name="TextBox 21"/>
          <p:cNvSpPr txBox="1"/>
          <p:nvPr/>
        </p:nvSpPr>
        <p:spPr>
          <a:xfrm>
            <a:off x="859492" y="3958354"/>
            <a:ext cx="4764446" cy="430887"/>
          </a:xfrm>
          <a:prstGeom prst="rect">
            <a:avLst/>
          </a:prstGeom>
          <a:noFill/>
        </p:spPr>
        <p:txBody>
          <a:bodyPr wrap="none" rtlCol="0">
            <a:spAutoFit/>
          </a:bodyPr>
          <a:lstStyle/>
          <a:p>
            <a:pPr marL="342900" indent="-342900">
              <a:buFont typeface="Wingdings" pitchFamily="2" charset="2"/>
              <a:buChar char="§"/>
            </a:pPr>
            <a:r>
              <a:rPr lang="en-US" sz="2200" b="0" baseline="0" dirty="0">
                <a:solidFill>
                  <a:srgbClr val="1269B0"/>
                </a:solidFill>
                <a:latin typeface="Calibri"/>
              </a:rPr>
              <a:t>nuclear decay	p</a:t>
            </a:r>
            <a:r>
              <a:rPr lang="en-US" sz="2200" b="0" baseline="30000" dirty="0">
                <a:solidFill>
                  <a:srgbClr val="1269B0"/>
                </a:solidFill>
                <a:latin typeface="Calibri"/>
              </a:rPr>
              <a:t>+</a:t>
            </a:r>
            <a:r>
              <a:rPr lang="en-US" sz="2200" b="0" baseline="0" dirty="0">
                <a:solidFill>
                  <a:srgbClr val="1269B0"/>
                </a:solidFill>
                <a:latin typeface="Calibri"/>
              </a:rPr>
              <a:t> </a:t>
            </a:r>
            <a:r>
              <a:rPr lang="en-US" sz="2200" b="0" baseline="0" dirty="0">
                <a:solidFill>
                  <a:srgbClr val="1269B0"/>
                </a:solidFill>
                <a:latin typeface="Calibri"/>
                <a:sym typeface="Symbol"/>
              </a:rPr>
              <a:t> n</a:t>
            </a:r>
            <a:r>
              <a:rPr lang="en-US" sz="2200" b="0" baseline="30000" dirty="0">
                <a:solidFill>
                  <a:srgbClr val="1269B0"/>
                </a:solidFill>
                <a:latin typeface="Calibri"/>
                <a:sym typeface="Symbol"/>
              </a:rPr>
              <a:t>0</a:t>
            </a:r>
            <a:r>
              <a:rPr lang="en-US" sz="2200" b="0" baseline="0" dirty="0">
                <a:solidFill>
                  <a:srgbClr val="1269B0"/>
                </a:solidFill>
                <a:latin typeface="Calibri"/>
                <a:sym typeface="Symbol"/>
              </a:rPr>
              <a:t> + </a:t>
            </a:r>
            <a:r>
              <a:rPr lang="en-US" sz="2200" b="1" baseline="0" dirty="0">
                <a:solidFill>
                  <a:srgbClr val="1269B0"/>
                </a:solidFill>
                <a:latin typeface="Calibri"/>
                <a:sym typeface="Symbol"/>
              </a:rPr>
              <a:t>e</a:t>
            </a:r>
            <a:r>
              <a:rPr lang="en-US" sz="2200" b="1" baseline="30000" dirty="0">
                <a:solidFill>
                  <a:srgbClr val="1269B0"/>
                </a:solidFill>
                <a:latin typeface="Calibri"/>
                <a:sym typeface="Symbol"/>
              </a:rPr>
              <a:t>+</a:t>
            </a:r>
            <a:r>
              <a:rPr lang="en-US" sz="2200" b="1" baseline="0" dirty="0">
                <a:solidFill>
                  <a:srgbClr val="1269B0"/>
                </a:solidFill>
                <a:latin typeface="Calibri"/>
                <a:sym typeface="Symbol"/>
              </a:rPr>
              <a:t> </a:t>
            </a:r>
            <a:r>
              <a:rPr lang="en-US" sz="2200" b="0" baseline="0" dirty="0">
                <a:solidFill>
                  <a:srgbClr val="1269B0"/>
                </a:solidFill>
                <a:latin typeface="Calibri"/>
                <a:sym typeface="Symbol"/>
              </a:rPr>
              <a:t>+ </a:t>
            </a:r>
            <a:r>
              <a:rPr lang="en-US" sz="2200" b="0" baseline="0" dirty="0">
                <a:solidFill>
                  <a:srgbClr val="1269B0"/>
                </a:solidFill>
                <a:latin typeface="Symbol" pitchFamily="18" charset="2"/>
                <a:sym typeface="Symbol"/>
              </a:rPr>
              <a:t>n</a:t>
            </a:r>
            <a:endParaRPr lang="en-US" sz="2200" b="0" baseline="0" dirty="0">
              <a:solidFill>
                <a:srgbClr val="1269B0"/>
              </a:solidFill>
              <a:latin typeface="Symbol" pitchFamily="18" charset="2"/>
            </a:endParaRPr>
          </a:p>
        </p:txBody>
      </p:sp>
      <p:sp>
        <p:nvSpPr>
          <p:cNvPr id="23" name="Text Box 11"/>
          <p:cNvSpPr txBox="1">
            <a:spLocks noChangeArrowheads="1"/>
          </p:cNvSpPr>
          <p:nvPr/>
        </p:nvSpPr>
        <p:spPr bwMode="auto">
          <a:xfrm>
            <a:off x="5309973" y="2950242"/>
            <a:ext cx="774195" cy="461665"/>
          </a:xfrm>
          <a:prstGeom prst="rect">
            <a:avLst/>
          </a:prstGeom>
          <a:noFill/>
          <a:ln w="9525">
            <a:noFill/>
            <a:miter lim="800000"/>
            <a:headEnd/>
            <a:tailEnd/>
          </a:ln>
          <a:effectLst/>
        </p:spPr>
        <p:txBody>
          <a:bodyPr wrap="square">
            <a:spAutoFit/>
          </a:bodyPr>
          <a:lstStyle/>
          <a:p>
            <a:pPr algn="ctr" eaLnBrk="0" hangingPunct="0"/>
            <a:r>
              <a:rPr lang="en-US" sz="2400" baseline="0" dirty="0">
                <a:solidFill>
                  <a:srgbClr val="1269B0"/>
                </a:solidFill>
                <a:latin typeface="Calibri" pitchFamily="34" charset="0"/>
              </a:rPr>
              <a:t>e</a:t>
            </a:r>
            <a:r>
              <a:rPr lang="en-US" sz="2400" baseline="30000" dirty="0">
                <a:solidFill>
                  <a:srgbClr val="1269B0"/>
                </a:solidFill>
                <a:latin typeface="Calibri" pitchFamily="34" charset="0"/>
              </a:rPr>
              <a:t>+</a:t>
            </a:r>
          </a:p>
        </p:txBody>
      </p:sp>
      <p:cxnSp>
        <p:nvCxnSpPr>
          <p:cNvPr id="25" name="Straight Arrow Connector 24"/>
          <p:cNvCxnSpPr>
            <a:cxnSpLocks/>
          </p:cNvCxnSpPr>
          <p:nvPr/>
        </p:nvCxnSpPr>
        <p:spPr bwMode="auto">
          <a:xfrm flipV="1">
            <a:off x="5083592" y="3238274"/>
            <a:ext cx="424512" cy="783538"/>
          </a:xfrm>
          <a:prstGeom prst="straightConnector1">
            <a:avLst/>
          </a:prstGeom>
          <a:solidFill>
            <a:schemeClr val="accent1"/>
          </a:solidFill>
          <a:ln w="9525" cap="flat" cmpd="sng" algn="ctr">
            <a:solidFill>
              <a:schemeClr val="tx1"/>
            </a:solidFill>
            <a:prstDash val="sysDot"/>
            <a:round/>
            <a:headEnd type="none" w="med" len="med"/>
            <a:tailEnd type="arrow"/>
          </a:ln>
          <a:effectLst/>
        </p:spPr>
      </p:cxnSp>
      <p:cxnSp>
        <p:nvCxnSpPr>
          <p:cNvPr id="28" name="Straight Arrow Connector 27"/>
          <p:cNvCxnSpPr>
            <a:cxnSpLocks/>
          </p:cNvCxnSpPr>
          <p:nvPr/>
        </p:nvCxnSpPr>
        <p:spPr bwMode="auto">
          <a:xfrm flipH="1">
            <a:off x="3931041" y="4345513"/>
            <a:ext cx="893103" cy="505157"/>
          </a:xfrm>
          <a:prstGeom prst="straightConnector1">
            <a:avLst/>
          </a:prstGeom>
          <a:solidFill>
            <a:schemeClr val="accent1"/>
          </a:solidFill>
          <a:ln w="9525" cap="flat" cmpd="sng" algn="ctr">
            <a:solidFill>
              <a:schemeClr val="tx1"/>
            </a:solidFill>
            <a:prstDash val="sysDot"/>
            <a:round/>
            <a:headEnd type="none" w="med" len="med"/>
            <a:tailEnd type="arrow"/>
          </a:ln>
          <a:effectLst/>
        </p:spPr>
      </p:cxnSp>
      <p:sp>
        <p:nvSpPr>
          <p:cNvPr id="29" name="TextBox 28"/>
          <p:cNvSpPr txBox="1"/>
          <p:nvPr/>
        </p:nvSpPr>
        <p:spPr>
          <a:xfrm>
            <a:off x="859492" y="4812760"/>
            <a:ext cx="4552849" cy="430887"/>
          </a:xfrm>
          <a:prstGeom prst="rect">
            <a:avLst/>
          </a:prstGeom>
          <a:noFill/>
        </p:spPr>
        <p:txBody>
          <a:bodyPr wrap="none" rtlCol="0">
            <a:spAutoFit/>
          </a:bodyPr>
          <a:lstStyle/>
          <a:p>
            <a:pPr marL="342900" indent="-342900">
              <a:buFont typeface="Wingdings" pitchFamily="2" charset="2"/>
              <a:buChar char="§"/>
            </a:pPr>
            <a:r>
              <a:rPr lang="en-US" sz="2200" b="0" baseline="0" dirty="0">
                <a:solidFill>
                  <a:srgbClr val="1269B0"/>
                </a:solidFill>
                <a:latin typeface="Calibri"/>
              </a:rPr>
              <a:t>a</a:t>
            </a:r>
            <a:r>
              <a:rPr lang="en-US" sz="2200" dirty="0">
                <a:solidFill>
                  <a:srgbClr val="1269B0"/>
                </a:solidFill>
                <a:latin typeface="Calibri"/>
              </a:rPr>
              <a:t>nnihilation    	</a:t>
            </a:r>
            <a:r>
              <a:rPr lang="en-US" sz="2200" b="1" dirty="0">
                <a:solidFill>
                  <a:srgbClr val="1269B0"/>
                </a:solidFill>
                <a:latin typeface="Calibri"/>
              </a:rPr>
              <a:t>e</a:t>
            </a:r>
            <a:r>
              <a:rPr lang="en-US" sz="2200" b="1" baseline="30000" dirty="0">
                <a:solidFill>
                  <a:srgbClr val="1269B0"/>
                </a:solidFill>
                <a:latin typeface="Calibri"/>
              </a:rPr>
              <a:t>+</a:t>
            </a:r>
            <a:r>
              <a:rPr lang="en-US" sz="2200" b="1" dirty="0">
                <a:solidFill>
                  <a:srgbClr val="1269B0"/>
                </a:solidFill>
                <a:latin typeface="Calibri"/>
              </a:rPr>
              <a:t> + e</a:t>
            </a:r>
            <a:r>
              <a:rPr lang="en-US" sz="2200" b="1" baseline="30000" dirty="0">
                <a:solidFill>
                  <a:srgbClr val="1269B0"/>
                </a:solidFill>
                <a:latin typeface="Calibri"/>
              </a:rPr>
              <a:t>- </a:t>
            </a:r>
            <a:r>
              <a:rPr lang="en-US" sz="2200" b="1" dirty="0">
                <a:solidFill>
                  <a:srgbClr val="1269B0"/>
                </a:solidFill>
                <a:latin typeface="Calibri"/>
                <a:sym typeface="Symbol"/>
              </a:rPr>
              <a:t> </a:t>
            </a:r>
            <a:r>
              <a:rPr lang="en-US" sz="2200" b="1" dirty="0">
                <a:solidFill>
                  <a:srgbClr val="1269B0"/>
                </a:solidFill>
                <a:latin typeface="Symbol" pitchFamily="18" charset="2"/>
                <a:sym typeface="Symbol"/>
              </a:rPr>
              <a:t>g </a:t>
            </a:r>
            <a:r>
              <a:rPr lang="en-US" sz="2200" b="1" dirty="0">
                <a:solidFill>
                  <a:srgbClr val="1269B0"/>
                </a:solidFill>
                <a:latin typeface="Calibri"/>
                <a:sym typeface="Symbol"/>
              </a:rPr>
              <a:t>+ </a:t>
            </a:r>
            <a:r>
              <a:rPr lang="en-US" sz="2200" b="1" dirty="0">
                <a:solidFill>
                  <a:srgbClr val="1269B0"/>
                </a:solidFill>
                <a:latin typeface="Symbol" pitchFamily="18" charset="2"/>
                <a:sym typeface="Symbol"/>
              </a:rPr>
              <a:t>g</a:t>
            </a:r>
            <a:endParaRPr lang="en-US" sz="2200" b="1" baseline="0" dirty="0">
              <a:solidFill>
                <a:srgbClr val="1269B0"/>
              </a:solidFill>
              <a:latin typeface="Symbol" pitchFamily="18" charset="2"/>
            </a:endParaRPr>
          </a:p>
        </p:txBody>
      </p:sp>
      <p:sp>
        <p:nvSpPr>
          <p:cNvPr id="32" name="Content Placeholder 14">
            <a:extLst>
              <a:ext uri="{FF2B5EF4-FFF2-40B4-BE49-F238E27FC236}">
                <a16:creationId xmlns:a16="http://schemas.microsoft.com/office/drawing/2014/main" id="{61FA4DB8-6863-5043-9A6C-DD2FB0948A96}"/>
              </a:ext>
            </a:extLst>
          </p:cNvPr>
          <p:cNvSpPr txBox="1">
            <a:spLocks/>
          </p:cNvSpPr>
          <p:nvPr/>
        </p:nvSpPr>
        <p:spPr>
          <a:xfrm>
            <a:off x="368104" y="5672984"/>
            <a:ext cx="8621444" cy="662094"/>
          </a:xfrm>
          <a:prstGeom prst="rect">
            <a:avLst/>
          </a:prstGeom>
        </p:spPr>
        <p:txBody>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0" hangingPunct="0"/>
            <a:r>
              <a:rPr lang="en-US" sz="2200" dirty="0">
                <a:latin typeface="Calibri" panose="020F0502020204030204" pitchFamily="34" charset="0"/>
                <a:cs typeface="Calibri" panose="020F0502020204030204" pitchFamily="34" charset="0"/>
              </a:rPr>
              <a:t>Coincidence detection of </a:t>
            </a:r>
            <a:r>
              <a:rPr lang="en-US" sz="2200" b="1" dirty="0">
                <a:solidFill>
                  <a:srgbClr val="1269B0"/>
                </a:solidFill>
                <a:latin typeface="Calibri" panose="020F0502020204030204" pitchFamily="34" charset="0"/>
                <a:cs typeface="Calibri" panose="020F0502020204030204" pitchFamily="34" charset="0"/>
              </a:rPr>
              <a:t>two g-photons </a:t>
            </a:r>
            <a:r>
              <a:rPr lang="en-US" sz="2200" dirty="0">
                <a:latin typeface="Calibri" panose="020F0502020204030204" pitchFamily="34" charset="0"/>
                <a:cs typeface="Calibri" panose="020F0502020204030204" pitchFamily="34" charset="0"/>
              </a:rPr>
              <a:t>gives information on location of  positron-electron annihilation (</a:t>
            </a:r>
            <a:r>
              <a:rPr lang="en-US" sz="2200" u="sng" dirty="0">
                <a:latin typeface="Calibri" panose="020F0502020204030204" pitchFamily="34" charset="0"/>
                <a:cs typeface="Calibri" panose="020F0502020204030204" pitchFamily="34" charset="0"/>
              </a:rPr>
              <a:t>not</a:t>
            </a:r>
            <a:r>
              <a:rPr lang="en-US" sz="2200" dirty="0">
                <a:latin typeface="Calibri" panose="020F0502020204030204" pitchFamily="34" charset="0"/>
                <a:cs typeface="Calibri" panose="020F0502020204030204" pitchFamily="34" charset="0"/>
              </a:rPr>
              <a:t> on location of radionuclide)</a:t>
            </a:r>
          </a:p>
        </p:txBody>
      </p:sp>
      <p:sp>
        <p:nvSpPr>
          <p:cNvPr id="34" name="Slide Number Placeholder 4">
            <a:extLst>
              <a:ext uri="{FF2B5EF4-FFF2-40B4-BE49-F238E27FC236}">
                <a16:creationId xmlns:a16="http://schemas.microsoft.com/office/drawing/2014/main" id="{074EFA5D-0283-944D-A81C-D986ECB4C4D6}"/>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34</a:t>
            </a:fld>
            <a:endParaRPr lang="en-US" dirty="0"/>
          </a:p>
        </p:txBody>
      </p:sp>
      <p:sp>
        <p:nvSpPr>
          <p:cNvPr id="24" name="AutoShape 10">
            <a:hlinkClick r:id="rId3" action="ppaction://hlinksldjump" highlightClick="1"/>
            <a:extLst>
              <a:ext uri="{FF2B5EF4-FFF2-40B4-BE49-F238E27FC236}">
                <a16:creationId xmlns:a16="http://schemas.microsoft.com/office/drawing/2014/main" id="{CAE0C222-8492-5E4D-B2A5-37F783D4CFA0}"/>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209618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9302"/>
                                        </p:tgtEl>
                                        <p:attrNameLst>
                                          <p:attrName>style.visibility</p:attrName>
                                        </p:attrNameLst>
                                      </p:cBhvr>
                                      <p:to>
                                        <p:strVal val="visible"/>
                                      </p:to>
                                    </p:set>
                                    <p:animEffect transition="in" filter="wipe(left)">
                                      <p:cBhvr>
                                        <p:cTn id="7" dur="500"/>
                                        <p:tgtEl>
                                          <p:spTgt spid="43930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9307"/>
                                        </p:tgtEl>
                                        <p:attrNameLst>
                                          <p:attrName>style.visibility</p:attrName>
                                        </p:attrNameLst>
                                      </p:cBhvr>
                                      <p:to>
                                        <p:strVal val="visible"/>
                                      </p:to>
                                    </p:set>
                                    <p:animEffect transition="in" filter="fade">
                                      <p:cBhvr>
                                        <p:cTn id="11" dur="500"/>
                                        <p:tgtEl>
                                          <p:spTgt spid="43930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9303"/>
                                        </p:tgtEl>
                                        <p:attrNameLst>
                                          <p:attrName>style.visibility</p:attrName>
                                        </p:attrNameLst>
                                      </p:cBhvr>
                                      <p:to>
                                        <p:strVal val="visible"/>
                                      </p:to>
                                    </p:set>
                                    <p:animEffect transition="in" filter="fade">
                                      <p:cBhvr>
                                        <p:cTn id="15" dur="500"/>
                                        <p:tgtEl>
                                          <p:spTgt spid="43930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39319"/>
                                        </p:tgtEl>
                                        <p:attrNameLst>
                                          <p:attrName>style.visibility</p:attrName>
                                        </p:attrNameLst>
                                      </p:cBhvr>
                                      <p:to>
                                        <p:strVal val="visible"/>
                                      </p:to>
                                    </p:set>
                                    <p:animEffect transition="in" filter="wipe(down)">
                                      <p:cBhvr>
                                        <p:cTn id="19" dur="500"/>
                                        <p:tgtEl>
                                          <p:spTgt spid="439319"/>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39318"/>
                                        </p:tgtEl>
                                        <p:attrNameLst>
                                          <p:attrName>style.visibility</p:attrName>
                                        </p:attrNameLst>
                                      </p:cBhvr>
                                      <p:to>
                                        <p:strVal val="visible"/>
                                      </p:to>
                                    </p:set>
                                    <p:animEffect transition="in" filter="wipe(up)">
                                      <p:cBhvr>
                                        <p:cTn id="22" dur="500"/>
                                        <p:tgtEl>
                                          <p:spTgt spid="439318"/>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439310"/>
                                        </p:tgtEl>
                                        <p:attrNameLst>
                                          <p:attrName>style.visibility</p:attrName>
                                        </p:attrNameLst>
                                      </p:cBhvr>
                                      <p:to>
                                        <p:strVal val="visible"/>
                                      </p:to>
                                    </p:set>
                                    <p:animEffect transition="in" filter="wipe(up)">
                                      <p:cBhvr>
                                        <p:cTn id="26" dur="500"/>
                                        <p:tgtEl>
                                          <p:spTgt spid="43931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39309"/>
                                        </p:tgtEl>
                                        <p:attrNameLst>
                                          <p:attrName>style.visibility</p:attrName>
                                        </p:attrNameLst>
                                      </p:cBhvr>
                                      <p:to>
                                        <p:strVal val="visible"/>
                                      </p:to>
                                    </p:set>
                                    <p:animEffect transition="in" filter="fade">
                                      <p:cBhvr>
                                        <p:cTn id="30" dur="500"/>
                                        <p:tgtEl>
                                          <p:spTgt spid="43930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439308"/>
                                        </p:tgtEl>
                                        <p:attrNameLst>
                                          <p:attrName>style.visibility</p:attrName>
                                        </p:attrNameLst>
                                      </p:cBhvr>
                                      <p:to>
                                        <p:strVal val="visible"/>
                                      </p:to>
                                    </p:set>
                                    <p:animEffect transition="in" filter="fade">
                                      <p:cBhvr>
                                        <p:cTn id="34" dur="500"/>
                                        <p:tgtEl>
                                          <p:spTgt spid="43930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39314"/>
                                        </p:tgtEl>
                                        <p:attrNameLst>
                                          <p:attrName>style.visibility</p:attrName>
                                        </p:attrNameLst>
                                      </p:cBhvr>
                                      <p:to>
                                        <p:strVal val="visible"/>
                                      </p:to>
                                    </p:set>
                                    <p:animEffect transition="in" filter="fade">
                                      <p:cBhvr>
                                        <p:cTn id="39" dur="500"/>
                                        <p:tgtEl>
                                          <p:spTgt spid="4393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9317"/>
                                        </p:tgtEl>
                                        <p:attrNameLst>
                                          <p:attrName>style.visibility</p:attrName>
                                        </p:attrNameLst>
                                      </p:cBhvr>
                                      <p:to>
                                        <p:strVal val="visible"/>
                                      </p:to>
                                    </p:set>
                                    <p:animEffect transition="in" filter="fade">
                                      <p:cBhvr>
                                        <p:cTn id="42" dur="500"/>
                                        <p:tgtEl>
                                          <p:spTgt spid="4393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9316"/>
                                        </p:tgtEl>
                                        <p:attrNameLst>
                                          <p:attrName>style.visibility</p:attrName>
                                        </p:attrNameLst>
                                      </p:cBhvr>
                                      <p:to>
                                        <p:strVal val="visible"/>
                                      </p:to>
                                    </p:set>
                                    <p:animEffect transition="in" filter="fade">
                                      <p:cBhvr>
                                        <p:cTn id="45" dur="500"/>
                                        <p:tgtEl>
                                          <p:spTgt spid="4393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9315"/>
                                        </p:tgtEl>
                                        <p:attrNameLst>
                                          <p:attrName>style.visibility</p:attrName>
                                        </p:attrNameLst>
                                      </p:cBhvr>
                                      <p:to>
                                        <p:strVal val="visible"/>
                                      </p:to>
                                    </p:set>
                                    <p:animEffect transition="in" filter="fade">
                                      <p:cBhvr>
                                        <p:cTn id="48" dur="500"/>
                                        <p:tgtEl>
                                          <p:spTgt spid="439315"/>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2" grpId="0" animBg="1"/>
      <p:bldP spid="439303" grpId="0" animBg="1"/>
      <p:bldP spid="439307" grpId="0"/>
      <p:bldP spid="439308" grpId="0"/>
      <p:bldP spid="439309" grpId="0"/>
      <p:bldP spid="439310" grpId="0" animBg="1"/>
      <p:bldP spid="439314" grpId="0"/>
      <p:bldP spid="439315" grpId="0" animBg="1"/>
      <p:bldP spid="439316" grpId="0" animBg="1"/>
      <p:bldP spid="439317" grpId="0" animBg="1"/>
      <p:bldP spid="439318" grpId="0" animBg="1"/>
      <p:bldP spid="439319" grpId="0" animBg="1"/>
      <p:bldP spid="22" grpId="0"/>
      <p:bldP spid="23" grpId="0"/>
      <p:bldP spid="29" grpId="0"/>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3"/>
          <p:cNvGraphicFramePr>
            <a:graphicFrameLocks noChangeAspect="1"/>
          </p:cNvGraphicFramePr>
          <p:nvPr>
            <p:extLst>
              <p:ext uri="{D42A27DB-BD31-4B8C-83A1-F6EECF244321}">
                <p14:modId xmlns:p14="http://schemas.microsoft.com/office/powerpoint/2010/main" val="3197455359"/>
              </p:ext>
            </p:extLst>
          </p:nvPr>
        </p:nvGraphicFramePr>
        <p:xfrm>
          <a:off x="335632" y="1752079"/>
          <a:ext cx="2182812" cy="2268538"/>
        </p:xfrm>
        <a:graphic>
          <a:graphicData uri="http://schemas.openxmlformats.org/presentationml/2006/ole">
            <mc:AlternateContent xmlns:mc="http://schemas.openxmlformats.org/markup-compatibility/2006">
              <mc:Choice xmlns:v="urn:schemas-microsoft-com:vml" Requires="v">
                <p:oleObj spid="_x0000_s73929" name="Photo Editor Photo" r:id="rId4" imgW="5800000" imgH="6028571" progId="">
                  <p:embed/>
                </p:oleObj>
              </mc:Choice>
              <mc:Fallback>
                <p:oleObj name="Photo Editor Photo" r:id="rId4" imgW="5800000" imgH="6028571" progId="">
                  <p:embed/>
                  <p:pic>
                    <p:nvPicPr>
                      <p:cNvPr id="1024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632" y="1752079"/>
                        <a:ext cx="2182812" cy="2268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0243" name="Object 4"/>
          <p:cNvGraphicFramePr>
            <a:graphicFrameLocks noChangeAspect="1"/>
          </p:cNvGraphicFramePr>
          <p:nvPr>
            <p:extLst>
              <p:ext uri="{D42A27DB-BD31-4B8C-83A1-F6EECF244321}">
                <p14:modId xmlns:p14="http://schemas.microsoft.com/office/powerpoint/2010/main" val="1394731270"/>
              </p:ext>
            </p:extLst>
          </p:nvPr>
        </p:nvGraphicFramePr>
        <p:xfrm>
          <a:off x="2472407" y="1686992"/>
          <a:ext cx="2201862" cy="2344737"/>
        </p:xfrm>
        <a:graphic>
          <a:graphicData uri="http://schemas.openxmlformats.org/presentationml/2006/ole">
            <mc:AlternateContent xmlns:mc="http://schemas.openxmlformats.org/markup-compatibility/2006">
              <mc:Choice xmlns:v="urn:schemas-microsoft-com:vml" Requires="v">
                <p:oleObj spid="_x0000_s73930" name="Photo Editor Photo" r:id="rId6" imgW="5800000" imgH="6180952" progId="">
                  <p:embed/>
                </p:oleObj>
              </mc:Choice>
              <mc:Fallback>
                <p:oleObj name="Photo Editor Photo" r:id="rId6" imgW="5800000" imgH="6180952" progId="">
                  <p:embed/>
                  <p:pic>
                    <p:nvPicPr>
                      <p:cNvPr id="1024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407" y="1686992"/>
                        <a:ext cx="2201862" cy="2344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0244" name="Object 5"/>
          <p:cNvGraphicFramePr>
            <a:graphicFrameLocks noChangeAspect="1"/>
          </p:cNvGraphicFramePr>
          <p:nvPr>
            <p:extLst>
              <p:ext uri="{D42A27DB-BD31-4B8C-83A1-F6EECF244321}">
                <p14:modId xmlns:p14="http://schemas.microsoft.com/office/powerpoint/2010/main" val="3500535725"/>
              </p:ext>
            </p:extLst>
          </p:nvPr>
        </p:nvGraphicFramePr>
        <p:xfrm>
          <a:off x="4590132" y="1712392"/>
          <a:ext cx="2230437" cy="2290762"/>
        </p:xfrm>
        <a:graphic>
          <a:graphicData uri="http://schemas.openxmlformats.org/presentationml/2006/ole">
            <mc:AlternateContent xmlns:mc="http://schemas.openxmlformats.org/markup-compatibility/2006">
              <mc:Choice xmlns:v="urn:schemas-microsoft-com:vml" Requires="v">
                <p:oleObj spid="_x0000_s73931" name="Photo Editor Photo" r:id="rId8" imgW="5952381" imgH="6106377" progId="">
                  <p:embed/>
                </p:oleObj>
              </mc:Choice>
              <mc:Fallback>
                <p:oleObj name="Photo Editor Photo" r:id="rId8" imgW="5952381" imgH="6106377" progId="">
                  <p:embed/>
                  <p:pic>
                    <p:nvPicPr>
                      <p:cNvPr id="10244"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0132" y="1712392"/>
                        <a:ext cx="2230437" cy="2290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0245" name="Object 6"/>
          <p:cNvGraphicFramePr>
            <a:graphicFrameLocks noChangeAspect="1"/>
          </p:cNvGraphicFramePr>
          <p:nvPr>
            <p:extLst>
              <p:ext uri="{D42A27DB-BD31-4B8C-83A1-F6EECF244321}">
                <p14:modId xmlns:p14="http://schemas.microsoft.com/office/powerpoint/2010/main" val="2113817907"/>
              </p:ext>
            </p:extLst>
          </p:nvPr>
        </p:nvGraphicFramePr>
        <p:xfrm>
          <a:off x="6674519" y="1721917"/>
          <a:ext cx="2239963" cy="2266950"/>
        </p:xfrm>
        <a:graphic>
          <a:graphicData uri="http://schemas.openxmlformats.org/presentationml/2006/ole">
            <mc:AlternateContent xmlns:mc="http://schemas.openxmlformats.org/markup-compatibility/2006">
              <mc:Choice xmlns:v="urn:schemas-microsoft-com:vml" Requires="v">
                <p:oleObj spid="_x0000_s73932" name="Photo Editor Photo" r:id="rId10" imgW="5990476" imgH="6066667" progId="">
                  <p:embed/>
                </p:oleObj>
              </mc:Choice>
              <mc:Fallback>
                <p:oleObj name="Photo Editor Photo" r:id="rId10" imgW="5990476" imgH="6066667" progId="">
                  <p:embed/>
                  <p:pic>
                    <p:nvPicPr>
                      <p:cNvPr id="10245"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4519" y="1721917"/>
                        <a:ext cx="2239963" cy="226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0246" name="Object 7"/>
          <p:cNvGraphicFramePr>
            <a:graphicFrameLocks noChangeAspect="1"/>
          </p:cNvGraphicFramePr>
          <p:nvPr>
            <p:extLst>
              <p:ext uri="{D42A27DB-BD31-4B8C-83A1-F6EECF244321}">
                <p14:modId xmlns:p14="http://schemas.microsoft.com/office/powerpoint/2010/main" val="1312225273"/>
              </p:ext>
            </p:extLst>
          </p:nvPr>
        </p:nvGraphicFramePr>
        <p:xfrm>
          <a:off x="164182" y="4353992"/>
          <a:ext cx="2176462" cy="1393825"/>
        </p:xfrm>
        <a:graphic>
          <a:graphicData uri="http://schemas.openxmlformats.org/presentationml/2006/ole">
            <mc:AlternateContent xmlns:mc="http://schemas.openxmlformats.org/markup-compatibility/2006">
              <mc:Choice xmlns:v="urn:schemas-microsoft-com:vml" Requires="v">
                <p:oleObj spid="_x0000_s73933" name="Photo Editor Photo" r:id="rId12" imgW="8659434" imgH="5420482" progId="">
                  <p:embed/>
                </p:oleObj>
              </mc:Choice>
              <mc:Fallback>
                <p:oleObj name="Photo Editor Photo" r:id="rId12" imgW="8659434" imgH="5420482" progId="">
                  <p:embed/>
                  <p:pic>
                    <p:nvPicPr>
                      <p:cNvPr id="10246"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4182" y="4353992"/>
                        <a:ext cx="2176462" cy="1393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0247" name="Object 8"/>
          <p:cNvGraphicFramePr>
            <a:graphicFrameLocks noChangeAspect="1"/>
          </p:cNvGraphicFramePr>
          <p:nvPr>
            <p:extLst>
              <p:ext uri="{D42A27DB-BD31-4B8C-83A1-F6EECF244321}">
                <p14:modId xmlns:p14="http://schemas.microsoft.com/office/powerpoint/2010/main" val="1391234587"/>
              </p:ext>
            </p:extLst>
          </p:nvPr>
        </p:nvGraphicFramePr>
        <p:xfrm>
          <a:off x="2315244" y="4363517"/>
          <a:ext cx="2203450" cy="1320800"/>
        </p:xfrm>
        <a:graphic>
          <a:graphicData uri="http://schemas.openxmlformats.org/presentationml/2006/ole">
            <mc:AlternateContent xmlns:mc="http://schemas.openxmlformats.org/markup-compatibility/2006">
              <mc:Choice xmlns:v="urn:schemas-microsoft-com:vml" Requires="v">
                <p:oleObj spid="_x0000_s73934" name="Photo Editor Photo" r:id="rId14" imgW="8659434" imgH="5191850" progId="">
                  <p:embed/>
                </p:oleObj>
              </mc:Choice>
              <mc:Fallback>
                <p:oleObj name="Photo Editor Photo" r:id="rId14" imgW="8659434" imgH="5191850" progId="">
                  <p:embed/>
                  <p:pic>
                    <p:nvPicPr>
                      <p:cNvPr id="10247"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5244" y="4363517"/>
                        <a:ext cx="2203450" cy="132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0248" name="Object 9"/>
          <p:cNvGraphicFramePr>
            <a:graphicFrameLocks noChangeAspect="1"/>
          </p:cNvGraphicFramePr>
          <p:nvPr>
            <p:extLst>
              <p:ext uri="{D42A27DB-BD31-4B8C-83A1-F6EECF244321}">
                <p14:modId xmlns:p14="http://schemas.microsoft.com/office/powerpoint/2010/main" val="3986489866"/>
              </p:ext>
            </p:extLst>
          </p:nvPr>
        </p:nvGraphicFramePr>
        <p:xfrm>
          <a:off x="4534569" y="4290492"/>
          <a:ext cx="2146300" cy="1547812"/>
        </p:xfrm>
        <a:graphic>
          <a:graphicData uri="http://schemas.openxmlformats.org/presentationml/2006/ole">
            <mc:AlternateContent xmlns:mc="http://schemas.openxmlformats.org/markup-compatibility/2006">
              <mc:Choice xmlns:v="urn:schemas-microsoft-com:vml" Requires="v">
                <p:oleObj spid="_x0000_s73935" name="Photo Editor Photo" r:id="rId16" imgW="8771429" imgH="6106377" progId="">
                  <p:embed/>
                </p:oleObj>
              </mc:Choice>
              <mc:Fallback>
                <p:oleObj name="Photo Editor Photo" r:id="rId16" imgW="8771429" imgH="6106377" progId="">
                  <p:embed/>
                  <p:pic>
                    <p:nvPicPr>
                      <p:cNvPr id="10248" name="Object 9"/>
                      <p:cNvPicPr>
                        <a:picLocks noChangeAspect="1" noChangeArrowheads="1"/>
                      </p:cNvPicPr>
                      <p:nvPr/>
                    </p:nvPicPr>
                    <p:blipFill>
                      <a:blip r:embed="rId17">
                        <a:extLst>
                          <a:ext uri="{28A0092B-C50C-407E-A947-70E740481C1C}">
                            <a14:useLocalDpi xmlns:a14="http://schemas.microsoft.com/office/drawing/2010/main" val="0"/>
                          </a:ext>
                        </a:extLst>
                      </a:blip>
                      <a:srcRect l="3429"/>
                      <a:stretch>
                        <a:fillRect/>
                      </a:stretch>
                    </p:blipFill>
                    <p:spPr bwMode="auto">
                      <a:xfrm>
                        <a:off x="4534569" y="4290492"/>
                        <a:ext cx="2146300" cy="1547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0249" name="Object 10"/>
          <p:cNvGraphicFramePr>
            <a:graphicFrameLocks noChangeAspect="1"/>
          </p:cNvGraphicFramePr>
          <p:nvPr>
            <p:extLst>
              <p:ext uri="{D42A27DB-BD31-4B8C-83A1-F6EECF244321}">
                <p14:modId xmlns:p14="http://schemas.microsoft.com/office/powerpoint/2010/main" val="4022597290"/>
              </p:ext>
            </p:extLst>
          </p:nvPr>
        </p:nvGraphicFramePr>
        <p:xfrm>
          <a:off x="6660232" y="4365104"/>
          <a:ext cx="2098675" cy="1446213"/>
        </p:xfrm>
        <a:graphic>
          <a:graphicData uri="http://schemas.openxmlformats.org/presentationml/2006/ole">
            <mc:AlternateContent xmlns:mc="http://schemas.openxmlformats.org/markup-compatibility/2006">
              <mc:Choice xmlns:v="urn:schemas-microsoft-com:vml" Requires="v">
                <p:oleObj spid="_x0000_s73936" name="Photo Editor Photo" r:id="rId18" imgW="8809524" imgH="5723810" progId="">
                  <p:embed/>
                </p:oleObj>
              </mc:Choice>
              <mc:Fallback>
                <p:oleObj name="Photo Editor Photo" r:id="rId18" imgW="8809524" imgH="5723810" progId="">
                  <p:embed/>
                  <p:pic>
                    <p:nvPicPr>
                      <p:cNvPr id="10249" name="Object 10"/>
                      <p:cNvPicPr>
                        <a:picLocks noChangeAspect="1" noChangeArrowheads="1"/>
                      </p:cNvPicPr>
                      <p:nvPr/>
                    </p:nvPicPr>
                    <p:blipFill>
                      <a:blip r:embed="rId19">
                        <a:extLst>
                          <a:ext uri="{28A0092B-C50C-407E-A947-70E740481C1C}">
                            <a14:useLocalDpi xmlns:a14="http://schemas.microsoft.com/office/drawing/2010/main" val="0"/>
                          </a:ext>
                        </a:extLst>
                      </a:blip>
                      <a:srcRect l="5707"/>
                      <a:stretch>
                        <a:fillRect/>
                      </a:stretch>
                    </p:blipFill>
                    <p:spPr bwMode="auto">
                      <a:xfrm>
                        <a:off x="6660232" y="4365104"/>
                        <a:ext cx="2098675" cy="1446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0251" name="Text Box 11"/>
          <p:cNvSpPr txBox="1">
            <a:spLocks noChangeArrowheads="1"/>
          </p:cNvSpPr>
          <p:nvPr/>
        </p:nvSpPr>
        <p:spPr bwMode="auto">
          <a:xfrm>
            <a:off x="654719" y="1447279"/>
            <a:ext cx="1531188" cy="400110"/>
          </a:xfrm>
          <a:prstGeom prst="rect">
            <a:avLst/>
          </a:prstGeom>
          <a:solidFill>
            <a:schemeClr val="bg1"/>
          </a:solidFill>
          <a:ln w="9525">
            <a:noFill/>
            <a:miter lim="800000"/>
            <a:headEnd/>
            <a:tailEnd/>
          </a:ln>
        </p:spPr>
        <p:txBody>
          <a:bodyPr wrap="none">
            <a:spAutoFit/>
          </a:bodyPr>
          <a:lstStyle/>
          <a:p>
            <a:r>
              <a:rPr lang="en-US" sz="2000" baseline="0">
                <a:latin typeface="Calibri"/>
                <a:cs typeface="Calibri"/>
              </a:rPr>
              <a:t>E</a:t>
            </a:r>
            <a:r>
              <a:rPr lang="en-US" sz="2000" baseline="-25000">
                <a:latin typeface="Calibri"/>
                <a:cs typeface="Calibri"/>
              </a:rPr>
              <a:t>max</a:t>
            </a:r>
            <a:r>
              <a:rPr lang="en-US" sz="2000" baseline="0">
                <a:latin typeface="Calibri"/>
                <a:cs typeface="Calibri"/>
              </a:rPr>
              <a:t>=635keV</a:t>
            </a:r>
          </a:p>
        </p:txBody>
      </p:sp>
      <p:sp>
        <p:nvSpPr>
          <p:cNvPr id="10252" name="Text Box 12"/>
          <p:cNvSpPr txBox="1">
            <a:spLocks noChangeArrowheads="1"/>
          </p:cNvSpPr>
          <p:nvPr/>
        </p:nvSpPr>
        <p:spPr bwMode="auto">
          <a:xfrm>
            <a:off x="2775619" y="1459979"/>
            <a:ext cx="1531188" cy="400110"/>
          </a:xfrm>
          <a:prstGeom prst="rect">
            <a:avLst/>
          </a:prstGeom>
          <a:solidFill>
            <a:schemeClr val="bg1"/>
          </a:solidFill>
          <a:ln w="9525">
            <a:noFill/>
            <a:miter lim="800000"/>
            <a:headEnd/>
            <a:tailEnd/>
          </a:ln>
        </p:spPr>
        <p:txBody>
          <a:bodyPr wrap="none">
            <a:spAutoFit/>
          </a:bodyPr>
          <a:lstStyle/>
          <a:p>
            <a:r>
              <a:rPr lang="en-US" sz="2000" baseline="0">
                <a:latin typeface="Calibri"/>
                <a:cs typeface="Calibri"/>
              </a:rPr>
              <a:t>E</a:t>
            </a:r>
            <a:r>
              <a:rPr lang="en-US" sz="2000" baseline="-25000">
                <a:latin typeface="Calibri"/>
                <a:cs typeface="Calibri"/>
              </a:rPr>
              <a:t>max</a:t>
            </a:r>
            <a:r>
              <a:rPr lang="en-US" sz="2000" baseline="0">
                <a:latin typeface="Calibri"/>
                <a:cs typeface="Calibri"/>
              </a:rPr>
              <a:t>=970keV</a:t>
            </a:r>
          </a:p>
        </p:txBody>
      </p:sp>
      <p:sp>
        <p:nvSpPr>
          <p:cNvPr id="10253" name="Text Box 13"/>
          <p:cNvSpPr txBox="1">
            <a:spLocks noChangeArrowheads="1"/>
          </p:cNvSpPr>
          <p:nvPr/>
        </p:nvSpPr>
        <p:spPr bwMode="auto">
          <a:xfrm>
            <a:off x="4820319" y="1472679"/>
            <a:ext cx="1659429" cy="400110"/>
          </a:xfrm>
          <a:prstGeom prst="rect">
            <a:avLst/>
          </a:prstGeom>
          <a:solidFill>
            <a:schemeClr val="bg1"/>
          </a:solidFill>
          <a:ln w="9525">
            <a:noFill/>
            <a:miter lim="800000"/>
            <a:headEnd/>
            <a:tailEnd/>
          </a:ln>
        </p:spPr>
        <p:txBody>
          <a:bodyPr wrap="none">
            <a:spAutoFit/>
          </a:bodyPr>
          <a:lstStyle/>
          <a:p>
            <a:r>
              <a:rPr lang="en-US" sz="2000" baseline="0">
                <a:latin typeface="Calibri"/>
                <a:cs typeface="Calibri"/>
              </a:rPr>
              <a:t>E</a:t>
            </a:r>
            <a:r>
              <a:rPr lang="en-US" sz="2000" baseline="-25000">
                <a:latin typeface="Calibri"/>
                <a:cs typeface="Calibri"/>
              </a:rPr>
              <a:t>max</a:t>
            </a:r>
            <a:r>
              <a:rPr lang="en-US" sz="2000" baseline="0">
                <a:latin typeface="Calibri"/>
                <a:cs typeface="Calibri"/>
              </a:rPr>
              <a:t>=1190keV</a:t>
            </a:r>
          </a:p>
        </p:txBody>
      </p:sp>
      <p:sp>
        <p:nvSpPr>
          <p:cNvPr id="10254" name="Text Box 14"/>
          <p:cNvSpPr txBox="1">
            <a:spLocks noChangeArrowheads="1"/>
          </p:cNvSpPr>
          <p:nvPr/>
        </p:nvSpPr>
        <p:spPr bwMode="auto">
          <a:xfrm>
            <a:off x="6966619" y="1472679"/>
            <a:ext cx="1659429" cy="400110"/>
          </a:xfrm>
          <a:prstGeom prst="rect">
            <a:avLst/>
          </a:prstGeom>
          <a:solidFill>
            <a:schemeClr val="bg1"/>
          </a:solidFill>
          <a:ln w="9525">
            <a:noFill/>
            <a:miter lim="800000"/>
            <a:headEnd/>
            <a:tailEnd/>
          </a:ln>
        </p:spPr>
        <p:txBody>
          <a:bodyPr wrap="none">
            <a:spAutoFit/>
          </a:bodyPr>
          <a:lstStyle/>
          <a:p>
            <a:r>
              <a:rPr lang="en-US" sz="2000" baseline="0">
                <a:latin typeface="Calibri"/>
                <a:cs typeface="Calibri"/>
              </a:rPr>
              <a:t>E</a:t>
            </a:r>
            <a:r>
              <a:rPr lang="en-US" sz="2000" baseline="-25000">
                <a:latin typeface="Calibri"/>
                <a:cs typeface="Calibri"/>
              </a:rPr>
              <a:t>max</a:t>
            </a:r>
            <a:r>
              <a:rPr lang="en-US" sz="2000" baseline="0">
                <a:latin typeface="Calibri"/>
                <a:cs typeface="Calibri"/>
              </a:rPr>
              <a:t>=1720keV</a:t>
            </a:r>
          </a:p>
        </p:txBody>
      </p:sp>
      <p:sp>
        <p:nvSpPr>
          <p:cNvPr id="10255" name="Text Box 15"/>
          <p:cNvSpPr txBox="1">
            <a:spLocks noChangeArrowheads="1"/>
          </p:cNvSpPr>
          <p:nvPr/>
        </p:nvSpPr>
        <p:spPr bwMode="auto">
          <a:xfrm>
            <a:off x="99499" y="6381328"/>
            <a:ext cx="4440037" cy="338554"/>
          </a:xfrm>
          <a:prstGeom prst="rect">
            <a:avLst/>
          </a:prstGeom>
          <a:noFill/>
          <a:ln w="9525">
            <a:noFill/>
            <a:miter lim="800000"/>
            <a:headEnd/>
            <a:tailEnd/>
          </a:ln>
        </p:spPr>
        <p:txBody>
          <a:bodyPr wrap="none">
            <a:spAutoFit/>
          </a:bodyPr>
          <a:lstStyle/>
          <a:p>
            <a:r>
              <a:rPr lang="en-US" sz="1600" baseline="0" dirty="0">
                <a:latin typeface="Calibri"/>
                <a:cs typeface="Calibri"/>
              </a:rPr>
              <a:t>Levin, Hoffmann, </a:t>
            </a:r>
            <a:r>
              <a:rPr lang="en-US" sz="1600" baseline="0" dirty="0" err="1">
                <a:latin typeface="Calibri"/>
                <a:cs typeface="Calibri"/>
              </a:rPr>
              <a:t>Phy</a:t>
            </a:r>
            <a:r>
              <a:rPr lang="en-US" sz="1600" baseline="0" dirty="0">
                <a:latin typeface="Calibri"/>
                <a:cs typeface="Calibri"/>
              </a:rPr>
              <a:t> Med </a:t>
            </a:r>
            <a:r>
              <a:rPr lang="en-US" sz="1600" baseline="0" dirty="0" err="1">
                <a:latin typeface="Calibri"/>
                <a:cs typeface="Calibri"/>
              </a:rPr>
              <a:t>Biol</a:t>
            </a:r>
            <a:r>
              <a:rPr lang="en-US" sz="1600" baseline="0" dirty="0">
                <a:latin typeface="Calibri"/>
                <a:cs typeface="Calibri"/>
              </a:rPr>
              <a:t> 44: 781-799 (1999)</a:t>
            </a:r>
          </a:p>
        </p:txBody>
      </p:sp>
      <p:sp>
        <p:nvSpPr>
          <p:cNvPr id="5" name="Title 4">
            <a:extLst>
              <a:ext uri="{FF2B5EF4-FFF2-40B4-BE49-F238E27FC236}">
                <a16:creationId xmlns:a16="http://schemas.microsoft.com/office/drawing/2014/main" id="{48AB026E-1C20-FC45-ADD4-5B4877351700}"/>
              </a:ext>
            </a:extLst>
          </p:cNvPr>
          <p:cNvSpPr>
            <a:spLocks noGrp="1"/>
          </p:cNvSpPr>
          <p:nvPr>
            <p:ph type="title"/>
          </p:nvPr>
        </p:nvSpPr>
        <p:spPr/>
        <p:txBody>
          <a:bodyPr/>
          <a:lstStyle/>
          <a:p>
            <a:r>
              <a:rPr lang="de-DE" dirty="0"/>
              <a:t>Positron </a:t>
            </a:r>
            <a:r>
              <a:rPr lang="de-DE" dirty="0" err="1"/>
              <a:t>annihilation</a:t>
            </a:r>
            <a:r>
              <a:rPr lang="de-DE" dirty="0"/>
              <a:t> </a:t>
            </a:r>
            <a:r>
              <a:rPr lang="de-DE" dirty="0" err="1"/>
              <a:t>range</a:t>
            </a:r>
            <a:endParaRPr lang="de-DE" dirty="0"/>
          </a:p>
        </p:txBody>
      </p:sp>
      <p:sp>
        <p:nvSpPr>
          <p:cNvPr id="20" name="Slide Number Placeholder 4">
            <a:extLst>
              <a:ext uri="{FF2B5EF4-FFF2-40B4-BE49-F238E27FC236}">
                <a16:creationId xmlns:a16="http://schemas.microsoft.com/office/drawing/2014/main" id="{9B0F8CE0-9F9B-E040-882B-9CDDB728A315}"/>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35</a:t>
            </a:fld>
            <a:endParaRPr lang="en-US" dirty="0"/>
          </a:p>
        </p:txBody>
      </p:sp>
      <p:sp>
        <p:nvSpPr>
          <p:cNvPr id="2" name="Oval 1">
            <a:extLst>
              <a:ext uri="{FF2B5EF4-FFF2-40B4-BE49-F238E27FC236}">
                <a16:creationId xmlns:a16="http://schemas.microsoft.com/office/drawing/2014/main" id="{8EC56BAC-5B74-C346-86ED-B671054B79FB}"/>
              </a:ext>
            </a:extLst>
          </p:cNvPr>
          <p:cNvSpPr/>
          <p:nvPr/>
        </p:nvSpPr>
        <p:spPr>
          <a:xfrm>
            <a:off x="1847725" y="4290492"/>
            <a:ext cx="508794" cy="508794"/>
          </a:xfrm>
          <a:prstGeom prst="ellipse">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1600" b="1" baseline="30000" dirty="0">
                <a:latin typeface="Calibri" panose="020F0502020204030204" pitchFamily="34" charset="0"/>
                <a:cs typeface="Calibri" panose="020F0502020204030204" pitchFamily="34" charset="0"/>
              </a:rPr>
              <a:t>18</a:t>
            </a:r>
            <a:r>
              <a:rPr lang="en-US" sz="1600" b="1" dirty="0">
                <a:latin typeface="Calibri" panose="020F0502020204030204" pitchFamily="34" charset="0"/>
                <a:cs typeface="Calibri" panose="020F0502020204030204" pitchFamily="34" charset="0"/>
              </a:rPr>
              <a:t>F</a:t>
            </a:r>
          </a:p>
        </p:txBody>
      </p:sp>
      <p:sp>
        <p:nvSpPr>
          <p:cNvPr id="18" name="Oval 17">
            <a:extLst>
              <a:ext uri="{FF2B5EF4-FFF2-40B4-BE49-F238E27FC236}">
                <a16:creationId xmlns:a16="http://schemas.microsoft.com/office/drawing/2014/main" id="{21FE33E5-E615-A448-B227-C49CD7AA99AE}"/>
              </a:ext>
            </a:extLst>
          </p:cNvPr>
          <p:cNvSpPr/>
          <p:nvPr/>
        </p:nvSpPr>
        <p:spPr>
          <a:xfrm>
            <a:off x="4082448" y="4290492"/>
            <a:ext cx="508794" cy="508794"/>
          </a:xfrm>
          <a:prstGeom prst="ellipse">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1600" b="1" baseline="30000" dirty="0">
                <a:latin typeface="Calibri" panose="020F0502020204030204" pitchFamily="34" charset="0"/>
                <a:cs typeface="Calibri" panose="020F0502020204030204" pitchFamily="34" charset="0"/>
              </a:rPr>
              <a:t>11</a:t>
            </a:r>
            <a:r>
              <a:rPr lang="en-US" sz="1600" b="1" dirty="0">
                <a:latin typeface="Calibri" panose="020F0502020204030204" pitchFamily="34" charset="0"/>
                <a:cs typeface="Calibri" panose="020F0502020204030204" pitchFamily="34" charset="0"/>
              </a:rPr>
              <a:t>C</a:t>
            </a:r>
          </a:p>
        </p:txBody>
      </p:sp>
      <p:sp>
        <p:nvSpPr>
          <p:cNvPr id="19" name="Oval 18">
            <a:extLst>
              <a:ext uri="{FF2B5EF4-FFF2-40B4-BE49-F238E27FC236}">
                <a16:creationId xmlns:a16="http://schemas.microsoft.com/office/drawing/2014/main" id="{215D2ED0-C0E7-0241-AB27-B06EF35D51F7}"/>
              </a:ext>
            </a:extLst>
          </p:cNvPr>
          <p:cNvSpPr/>
          <p:nvPr/>
        </p:nvSpPr>
        <p:spPr>
          <a:xfrm>
            <a:off x="6236938" y="4290492"/>
            <a:ext cx="508794" cy="508794"/>
          </a:xfrm>
          <a:prstGeom prst="ellipse">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1600" b="1" baseline="30000" dirty="0">
                <a:latin typeface="Calibri" panose="020F0502020204030204" pitchFamily="34" charset="0"/>
                <a:cs typeface="Calibri" panose="020F0502020204030204" pitchFamily="34" charset="0"/>
              </a:rPr>
              <a:t>13</a:t>
            </a:r>
            <a:r>
              <a:rPr lang="en-US" sz="1600" b="1" dirty="0">
                <a:latin typeface="Calibri" panose="020F0502020204030204" pitchFamily="34" charset="0"/>
                <a:cs typeface="Calibri" panose="020F0502020204030204" pitchFamily="34" charset="0"/>
              </a:rPr>
              <a:t>N</a:t>
            </a:r>
          </a:p>
        </p:txBody>
      </p:sp>
      <p:sp>
        <p:nvSpPr>
          <p:cNvPr id="21" name="Oval 20">
            <a:extLst>
              <a:ext uri="{FF2B5EF4-FFF2-40B4-BE49-F238E27FC236}">
                <a16:creationId xmlns:a16="http://schemas.microsoft.com/office/drawing/2014/main" id="{497D2C5F-C9E2-2247-825C-913BEBA66ED8}"/>
              </a:ext>
            </a:extLst>
          </p:cNvPr>
          <p:cNvSpPr/>
          <p:nvPr/>
        </p:nvSpPr>
        <p:spPr>
          <a:xfrm>
            <a:off x="8311678" y="4290492"/>
            <a:ext cx="508794" cy="508794"/>
          </a:xfrm>
          <a:prstGeom prst="ellipse">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1600" b="1" baseline="30000" dirty="0">
                <a:latin typeface="Calibri" panose="020F0502020204030204" pitchFamily="34" charset="0"/>
                <a:cs typeface="Calibri" panose="020F0502020204030204" pitchFamily="34" charset="0"/>
              </a:rPr>
              <a:t>15</a:t>
            </a:r>
            <a:r>
              <a:rPr lang="en-US" sz="1600" b="1" dirty="0">
                <a:latin typeface="Calibri" panose="020F0502020204030204" pitchFamily="34" charset="0"/>
                <a:cs typeface="Calibri" panose="020F0502020204030204" pitchFamily="34" charset="0"/>
              </a:rPr>
              <a:t>O</a:t>
            </a:r>
          </a:p>
        </p:txBody>
      </p:sp>
    </p:spTree>
    <p:extLst>
      <p:ext uri="{BB962C8B-B14F-4D97-AF65-F5344CB8AC3E}">
        <p14:creationId xmlns:p14="http://schemas.microsoft.com/office/powerpoint/2010/main" val="83426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7" name="Picture 3"/>
          <p:cNvPicPr>
            <a:picLocks noChangeAspect="1" noChangeArrowheads="1"/>
          </p:cNvPicPr>
          <p:nvPr/>
        </p:nvPicPr>
        <p:blipFill>
          <a:blip r:embed="rId3" cstate="print"/>
          <a:srcRect/>
          <a:stretch>
            <a:fillRect/>
          </a:stretch>
        </p:blipFill>
        <p:spPr bwMode="auto">
          <a:xfrm>
            <a:off x="4359826" y="1752588"/>
            <a:ext cx="3702579" cy="3643338"/>
          </a:xfrm>
          <a:prstGeom prst="rect">
            <a:avLst/>
          </a:prstGeom>
          <a:noFill/>
          <a:ln w="9525">
            <a:noFill/>
            <a:miter lim="800000"/>
            <a:headEnd/>
            <a:tailEnd/>
          </a:ln>
          <a:effectLst/>
        </p:spPr>
      </p:pic>
      <p:sp>
        <p:nvSpPr>
          <p:cNvPr id="20" name="Title 19"/>
          <p:cNvSpPr>
            <a:spLocks noGrp="1"/>
          </p:cNvSpPr>
          <p:nvPr>
            <p:ph type="title"/>
          </p:nvPr>
        </p:nvSpPr>
        <p:spPr/>
        <p:txBody>
          <a:bodyPr/>
          <a:lstStyle/>
          <a:p>
            <a:r>
              <a:rPr lang="en-US" dirty="0">
                <a:cs typeface="Calibri"/>
              </a:rPr>
              <a:t>Coincidence detection</a:t>
            </a:r>
          </a:p>
        </p:txBody>
      </p:sp>
      <p:pic>
        <p:nvPicPr>
          <p:cNvPr id="21" name="Picture 14"/>
          <p:cNvPicPr>
            <a:picLocks noChangeAspect="1" noChangeArrowheads="1"/>
          </p:cNvPicPr>
          <p:nvPr/>
        </p:nvPicPr>
        <p:blipFill>
          <a:blip r:embed="rId4" cstate="print">
            <a:grayscl/>
          </a:blip>
          <a:srcRect l="62115" t="9118"/>
          <a:stretch>
            <a:fillRect/>
          </a:stretch>
        </p:blipFill>
        <p:spPr bwMode="auto">
          <a:xfrm>
            <a:off x="971600" y="1556792"/>
            <a:ext cx="2664296" cy="4730328"/>
          </a:xfrm>
          <a:prstGeom prst="rect">
            <a:avLst/>
          </a:prstGeom>
          <a:noFill/>
          <a:ln w="9525">
            <a:noFill/>
            <a:miter lim="800000"/>
            <a:headEnd/>
            <a:tailEnd/>
          </a:ln>
        </p:spPr>
      </p:pic>
      <p:sp>
        <p:nvSpPr>
          <p:cNvPr id="27" name="Rectangle 26"/>
          <p:cNvSpPr/>
          <p:nvPr/>
        </p:nvSpPr>
        <p:spPr>
          <a:xfrm rot="5400000">
            <a:off x="7189207" y="3520167"/>
            <a:ext cx="2105063" cy="338554"/>
          </a:xfrm>
          <a:prstGeom prst="rect">
            <a:avLst/>
          </a:prstGeom>
        </p:spPr>
        <p:txBody>
          <a:bodyPr wrap="none">
            <a:spAutoFit/>
          </a:bodyPr>
          <a:lstStyle/>
          <a:p>
            <a:r>
              <a:rPr lang="en-US" sz="1600" b="0" baseline="0" dirty="0">
                <a:solidFill>
                  <a:schemeClr val="tx1">
                    <a:lumMod val="75000"/>
                    <a:lumOff val="25000"/>
                  </a:schemeClr>
                </a:solidFill>
                <a:latin typeface="Calibri"/>
                <a:cs typeface="Calibri"/>
              </a:rPr>
              <a:t>Image courtesy of HUG</a:t>
            </a:r>
            <a:endParaRPr lang="en-US" sz="1600" b="0" dirty="0">
              <a:solidFill>
                <a:schemeClr val="tx1">
                  <a:lumMod val="75000"/>
                  <a:lumOff val="25000"/>
                </a:schemeClr>
              </a:solidFill>
              <a:latin typeface="Calibri"/>
              <a:cs typeface="Calibri"/>
            </a:endParaRPr>
          </a:p>
        </p:txBody>
      </p:sp>
      <p:sp>
        <p:nvSpPr>
          <p:cNvPr id="2" name="Rectangle 1"/>
          <p:cNvSpPr/>
          <p:nvPr/>
        </p:nvSpPr>
        <p:spPr bwMode="auto">
          <a:xfrm>
            <a:off x="3347864" y="1700808"/>
            <a:ext cx="864096" cy="28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11" name="Slide Number Placeholder 4">
            <a:extLst>
              <a:ext uri="{FF2B5EF4-FFF2-40B4-BE49-F238E27FC236}">
                <a16:creationId xmlns:a16="http://schemas.microsoft.com/office/drawing/2014/main" id="{65723FD4-43FF-514A-89D3-5596808959F7}"/>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36</a:t>
            </a:fld>
            <a:endParaRPr lang="en-US" dirty="0"/>
          </a:p>
        </p:txBody>
      </p:sp>
      <p:sp>
        <p:nvSpPr>
          <p:cNvPr id="12" name="TextBox 11">
            <a:extLst>
              <a:ext uri="{FF2B5EF4-FFF2-40B4-BE49-F238E27FC236}">
                <a16:creationId xmlns:a16="http://schemas.microsoft.com/office/drawing/2014/main" id="{83D712DB-AB31-994D-ADA5-B3812FEA2360}"/>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3.15</a:t>
            </a:r>
            <a:endParaRPr lang="en-US" sz="1400" baseline="0" dirty="0">
              <a:solidFill>
                <a:schemeClr val="bg1"/>
              </a:solidFill>
              <a:latin typeface="Calibri"/>
              <a:cs typeface="Calibri"/>
            </a:endParaRPr>
          </a:p>
        </p:txBody>
      </p:sp>
    </p:spTree>
    <p:extLst>
      <p:ext uri="{BB962C8B-B14F-4D97-AF65-F5344CB8AC3E}">
        <p14:creationId xmlns:p14="http://schemas.microsoft.com/office/powerpoint/2010/main" val="204857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75107"/>
                                        </p:tgtEl>
                                        <p:attrNameLst>
                                          <p:attrName>style.visibility</p:attrName>
                                        </p:attrNameLst>
                                      </p:cBhvr>
                                      <p:to>
                                        <p:strVal val="visible"/>
                                      </p:to>
                                    </p:set>
                                    <p:animEffect transition="in" filter="fade">
                                      <p:cBhvr>
                                        <p:cTn id="10" dur="500"/>
                                        <p:tgtEl>
                                          <p:spTgt spid="175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5"/>
          <p:cNvSpPr>
            <a:spLocks noChangeArrowheads="1"/>
          </p:cNvSpPr>
          <p:nvPr/>
        </p:nvSpPr>
        <p:spPr bwMode="auto">
          <a:xfrm>
            <a:off x="2837668" y="3144658"/>
            <a:ext cx="308535" cy="292104"/>
          </a:xfrm>
          <a:prstGeom prst="ellipse">
            <a:avLst/>
          </a:prstGeom>
          <a:gradFill flip="none" rotWithShape="1">
            <a:gsLst>
              <a:gs pos="0">
                <a:schemeClr val="bg1"/>
              </a:gs>
              <a:gs pos="50000">
                <a:srgbClr val="1269B0"/>
              </a:gs>
            </a:gsLst>
            <a:path path="shape">
              <a:fillToRect l="50000" t="50000" r="50000" b="50000"/>
            </a:path>
            <a:tileRect/>
          </a:gradFill>
          <a:ln w="9525">
            <a:noFill/>
            <a:round/>
            <a:headEnd/>
            <a:tailEnd/>
          </a:ln>
          <a:effectLst/>
        </p:spPr>
        <p:txBody>
          <a:bodyPr wrap="none" anchor="ctr"/>
          <a:lstStyle/>
          <a:p>
            <a:endParaRPr lang="en-US" baseline="0"/>
          </a:p>
        </p:txBody>
      </p:sp>
      <p:sp>
        <p:nvSpPr>
          <p:cNvPr id="35843" name="AutoShape 22"/>
          <p:cNvSpPr>
            <a:spLocks noChangeArrowheads="1"/>
          </p:cNvSpPr>
          <p:nvPr/>
        </p:nvSpPr>
        <p:spPr bwMode="auto">
          <a:xfrm>
            <a:off x="683568" y="1772816"/>
            <a:ext cx="3409950" cy="30765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01" y="10800"/>
                </a:moveTo>
                <a:cubicBezTo>
                  <a:pt x="1901" y="15715"/>
                  <a:pt x="5885" y="19699"/>
                  <a:pt x="10800" y="19699"/>
                </a:cubicBezTo>
                <a:cubicBezTo>
                  <a:pt x="15715" y="19699"/>
                  <a:pt x="19699" y="15715"/>
                  <a:pt x="19699" y="10800"/>
                </a:cubicBezTo>
                <a:cubicBezTo>
                  <a:pt x="19699" y="5885"/>
                  <a:pt x="15715" y="1901"/>
                  <a:pt x="10800" y="1901"/>
                </a:cubicBezTo>
                <a:cubicBezTo>
                  <a:pt x="5885" y="1901"/>
                  <a:pt x="1901" y="5885"/>
                  <a:pt x="1901" y="10800"/>
                </a:cubicBezTo>
                <a:close/>
              </a:path>
            </a:pathLst>
          </a:custGeom>
          <a:solidFill>
            <a:srgbClr val="C0C0C0"/>
          </a:solidFill>
          <a:ln>
            <a:noFill/>
          </a:ln>
          <a:effectLst>
            <a:outerShdw blurRad="50800" dist="38100" dir="2700000" algn="tl" rotWithShape="0">
              <a:srgbClr val="000000">
                <a:alpha val="43000"/>
              </a:srgbClr>
            </a:outer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baseline="0">
              <a:latin typeface="Calibri"/>
              <a:cs typeface="Calibri"/>
            </a:endParaRPr>
          </a:p>
        </p:txBody>
      </p:sp>
      <p:sp>
        <p:nvSpPr>
          <p:cNvPr id="35844" name="Rectangle 23"/>
          <p:cNvSpPr>
            <a:spLocks noChangeArrowheads="1"/>
          </p:cNvSpPr>
          <p:nvPr/>
        </p:nvSpPr>
        <p:spPr bwMode="auto">
          <a:xfrm rot="-3091188">
            <a:off x="959793" y="4354091"/>
            <a:ext cx="619125" cy="314325"/>
          </a:xfrm>
          <a:prstGeom prst="rect">
            <a:avLst/>
          </a:prstGeom>
          <a:solidFill>
            <a:srgbClr val="1269B0"/>
          </a:solidFill>
          <a:ln>
            <a:noFill/>
          </a:ln>
          <a:effectLst>
            <a:outerShdw blurRad="50800" dist="38100" dir="2700000" algn="tl" rotWithShape="0">
              <a:srgbClr val="000000">
                <a:alpha val="43000"/>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baseline="0">
              <a:latin typeface="Calibri"/>
              <a:cs typeface="Calibri"/>
            </a:endParaRPr>
          </a:p>
        </p:txBody>
      </p:sp>
      <p:sp>
        <p:nvSpPr>
          <p:cNvPr id="35845" name="Rectangle 24"/>
          <p:cNvSpPr>
            <a:spLocks noChangeArrowheads="1"/>
          </p:cNvSpPr>
          <p:nvPr/>
        </p:nvSpPr>
        <p:spPr bwMode="auto">
          <a:xfrm rot="-1481869">
            <a:off x="3664893" y="2544341"/>
            <a:ext cx="619125" cy="314325"/>
          </a:xfrm>
          <a:prstGeom prst="rect">
            <a:avLst/>
          </a:prstGeom>
          <a:solidFill>
            <a:srgbClr val="1269B0"/>
          </a:solidFill>
          <a:ln>
            <a:noFill/>
          </a:ln>
          <a:effectLst>
            <a:outerShdw blurRad="50800" dist="38100" dir="2700000" algn="tl" rotWithShape="0">
              <a:srgbClr val="000000">
                <a:alpha val="43000"/>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baseline="0">
              <a:latin typeface="Calibri"/>
              <a:cs typeface="Calibri"/>
            </a:endParaRPr>
          </a:p>
        </p:txBody>
      </p:sp>
      <p:sp>
        <p:nvSpPr>
          <p:cNvPr id="35846" name="Line 25"/>
          <p:cNvSpPr>
            <a:spLocks noChangeShapeType="1"/>
          </p:cNvSpPr>
          <p:nvPr/>
        </p:nvSpPr>
        <p:spPr bwMode="auto">
          <a:xfrm flipH="1">
            <a:off x="1464618" y="2849141"/>
            <a:ext cx="2228850" cy="1409700"/>
          </a:xfrm>
          <a:prstGeom prst="line">
            <a:avLst/>
          </a:prstGeom>
          <a:noFill/>
          <a:ln w="9525">
            <a:solidFill>
              <a:schemeClr val="tx1"/>
            </a:solidFill>
            <a:round/>
            <a:headEnd type="triangle" w="med" len="med"/>
            <a:tailEnd type="triangle" w="med" len="med"/>
          </a:ln>
          <a:effectLst>
            <a:outerShdw blurRad="50800" dist="38100" dir="2700000" algn="tl" rotWithShape="0">
              <a:srgbClr val="000000">
                <a:alpha val="43000"/>
              </a:srgbClr>
            </a:outerShdw>
          </a:effectLst>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47" name="Line 28"/>
          <p:cNvSpPr>
            <a:spLocks noChangeShapeType="1"/>
          </p:cNvSpPr>
          <p:nvPr/>
        </p:nvSpPr>
        <p:spPr bwMode="auto">
          <a:xfrm>
            <a:off x="2940993" y="3220616"/>
            <a:ext cx="104775" cy="152400"/>
          </a:xfrm>
          <a:prstGeom prst="line">
            <a:avLst/>
          </a:prstGeom>
          <a:noFill/>
          <a:ln w="9525">
            <a:solidFill>
              <a:schemeClr val="tx1"/>
            </a:solidFill>
            <a:round/>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48" name="Line 30"/>
          <p:cNvSpPr>
            <a:spLocks noChangeShapeType="1"/>
          </p:cNvSpPr>
          <p:nvPr/>
        </p:nvSpPr>
        <p:spPr bwMode="auto">
          <a:xfrm>
            <a:off x="4264968" y="2591966"/>
            <a:ext cx="619125"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49" name="Freeform 31"/>
          <p:cNvSpPr>
            <a:spLocks/>
          </p:cNvSpPr>
          <p:nvPr/>
        </p:nvSpPr>
        <p:spPr bwMode="auto">
          <a:xfrm>
            <a:off x="1064568" y="3449216"/>
            <a:ext cx="3781425" cy="1685925"/>
          </a:xfrm>
          <a:custGeom>
            <a:avLst/>
            <a:gdLst>
              <a:gd name="T0" fmla="*/ 0 w 2382"/>
              <a:gd name="T1" fmla="*/ 2056447348 h 1062"/>
              <a:gd name="T2" fmla="*/ 0 w 2382"/>
              <a:gd name="T3" fmla="*/ 2147483647 h 1062"/>
              <a:gd name="T4" fmla="*/ 2147483647 w 2382"/>
              <a:gd name="T5" fmla="*/ 2147483647 h 1062"/>
              <a:gd name="T6" fmla="*/ 2147483647 w 2382"/>
              <a:gd name="T7" fmla="*/ 0 h 1062"/>
              <a:gd name="T8" fmla="*/ 2147483647 w 2382"/>
              <a:gd name="T9" fmla="*/ 0 h 1062"/>
              <a:gd name="T10" fmla="*/ 0 60000 65536"/>
              <a:gd name="T11" fmla="*/ 0 60000 65536"/>
              <a:gd name="T12" fmla="*/ 0 60000 65536"/>
              <a:gd name="T13" fmla="*/ 0 60000 65536"/>
              <a:gd name="T14" fmla="*/ 0 60000 65536"/>
              <a:gd name="T15" fmla="*/ 0 w 2382"/>
              <a:gd name="T16" fmla="*/ 0 h 1062"/>
              <a:gd name="T17" fmla="*/ 2382 w 2382"/>
              <a:gd name="T18" fmla="*/ 1062 h 1062"/>
            </a:gdLst>
            <a:ahLst/>
            <a:cxnLst>
              <a:cxn ang="T10">
                <a:pos x="T0" y="T1"/>
              </a:cxn>
              <a:cxn ang="T11">
                <a:pos x="T2" y="T3"/>
              </a:cxn>
              <a:cxn ang="T12">
                <a:pos x="T4" y="T5"/>
              </a:cxn>
              <a:cxn ang="T13">
                <a:pos x="T6" y="T7"/>
              </a:cxn>
              <a:cxn ang="T14">
                <a:pos x="T8" y="T9"/>
              </a:cxn>
            </a:cxnLst>
            <a:rect l="T15" t="T16" r="T17" b="T18"/>
            <a:pathLst>
              <a:path w="2382" h="1062">
                <a:moveTo>
                  <a:pt x="0" y="816"/>
                </a:moveTo>
                <a:lnTo>
                  <a:pt x="0" y="1062"/>
                </a:lnTo>
                <a:lnTo>
                  <a:pt x="2148" y="1062"/>
                </a:lnTo>
                <a:lnTo>
                  <a:pt x="2148" y="0"/>
                </a:lnTo>
                <a:lnTo>
                  <a:pt x="2382" y="0"/>
                </a:lnTo>
              </a:path>
            </a:pathLst>
          </a:custGeom>
          <a:noFill/>
          <a:ln w="9525">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baseline="0">
              <a:latin typeface="Calibri"/>
              <a:cs typeface="Calibri"/>
            </a:endParaRPr>
          </a:p>
        </p:txBody>
      </p:sp>
      <p:sp>
        <p:nvSpPr>
          <p:cNvPr id="35850" name="Text Box 37"/>
          <p:cNvSpPr txBox="1">
            <a:spLocks noChangeArrowheads="1"/>
          </p:cNvSpPr>
          <p:nvPr/>
        </p:nvSpPr>
        <p:spPr bwMode="auto">
          <a:xfrm>
            <a:off x="4001443" y="2136354"/>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aseline="0">
                <a:latin typeface="Calibri"/>
                <a:cs typeface="Calibri"/>
              </a:rPr>
              <a:t>A</a:t>
            </a:r>
          </a:p>
        </p:txBody>
      </p:sp>
      <p:sp>
        <p:nvSpPr>
          <p:cNvPr id="35851" name="Text Box 38"/>
          <p:cNvSpPr txBox="1">
            <a:spLocks noChangeArrowheads="1"/>
          </p:cNvSpPr>
          <p:nvPr/>
        </p:nvSpPr>
        <p:spPr bwMode="auto">
          <a:xfrm>
            <a:off x="762943" y="4708104"/>
            <a:ext cx="3140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aseline="0">
                <a:latin typeface="Calibri"/>
                <a:cs typeface="Calibri"/>
              </a:rPr>
              <a:t>B</a:t>
            </a:r>
          </a:p>
        </p:txBody>
      </p:sp>
      <p:sp>
        <p:nvSpPr>
          <p:cNvPr id="35852" name="Freeform 21"/>
          <p:cNvSpPr>
            <a:spLocks/>
          </p:cNvSpPr>
          <p:nvPr/>
        </p:nvSpPr>
        <p:spPr bwMode="auto">
          <a:xfrm>
            <a:off x="5026968" y="2249066"/>
            <a:ext cx="2640013" cy="342900"/>
          </a:xfrm>
          <a:custGeom>
            <a:avLst/>
            <a:gdLst>
              <a:gd name="T0" fmla="*/ 0 w 2064"/>
              <a:gd name="T1" fmla="*/ 529232861 h 216"/>
              <a:gd name="T2" fmla="*/ 726400065 w 2064"/>
              <a:gd name="T3" fmla="*/ 529232861 h 216"/>
              <a:gd name="T4" fmla="*/ 726400065 w 2064"/>
              <a:gd name="T5" fmla="*/ 0 h 216"/>
              <a:gd name="T6" fmla="*/ 2147483647 w 2064"/>
              <a:gd name="T7" fmla="*/ 0 h 216"/>
              <a:gd name="T8" fmla="*/ 2147483647 w 2064"/>
              <a:gd name="T9" fmla="*/ 544353795 h 216"/>
              <a:gd name="T10" fmla="*/ 2147483647 w 2064"/>
              <a:gd name="T11" fmla="*/ 544353795 h 216"/>
              <a:gd name="T12" fmla="*/ 0 60000 65536"/>
              <a:gd name="T13" fmla="*/ 0 60000 65536"/>
              <a:gd name="T14" fmla="*/ 0 60000 65536"/>
              <a:gd name="T15" fmla="*/ 0 60000 65536"/>
              <a:gd name="T16" fmla="*/ 0 60000 65536"/>
              <a:gd name="T17" fmla="*/ 0 60000 65536"/>
              <a:gd name="T18" fmla="*/ 0 w 2064"/>
              <a:gd name="T19" fmla="*/ 0 h 216"/>
              <a:gd name="T20" fmla="*/ 2064 w 2064"/>
              <a:gd name="T21" fmla="*/ 216 h 216"/>
            </a:gdLst>
            <a:ahLst/>
            <a:cxnLst>
              <a:cxn ang="T12">
                <a:pos x="T0" y="T1"/>
              </a:cxn>
              <a:cxn ang="T13">
                <a:pos x="T2" y="T3"/>
              </a:cxn>
              <a:cxn ang="T14">
                <a:pos x="T4" y="T5"/>
              </a:cxn>
              <a:cxn ang="T15">
                <a:pos x="T6" y="T7"/>
              </a:cxn>
              <a:cxn ang="T16">
                <a:pos x="T8" y="T9"/>
              </a:cxn>
              <a:cxn ang="T17">
                <a:pos x="T10" y="T11"/>
              </a:cxn>
            </a:cxnLst>
            <a:rect l="T18" t="T19" r="T20" b="T21"/>
            <a:pathLst>
              <a:path w="2064" h="216">
                <a:moveTo>
                  <a:pt x="0" y="210"/>
                </a:moveTo>
                <a:lnTo>
                  <a:pt x="444" y="210"/>
                </a:lnTo>
                <a:lnTo>
                  <a:pt x="444" y="0"/>
                </a:lnTo>
                <a:lnTo>
                  <a:pt x="1434" y="0"/>
                </a:lnTo>
                <a:lnTo>
                  <a:pt x="1434" y="216"/>
                </a:lnTo>
                <a:lnTo>
                  <a:pt x="2064" y="216"/>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baseline="0">
              <a:latin typeface="Calibri"/>
              <a:cs typeface="Calibri"/>
            </a:endParaRPr>
          </a:p>
        </p:txBody>
      </p:sp>
      <p:sp>
        <p:nvSpPr>
          <p:cNvPr id="35853" name="Freeform 32"/>
          <p:cNvSpPr>
            <a:spLocks/>
          </p:cNvSpPr>
          <p:nvPr/>
        </p:nvSpPr>
        <p:spPr bwMode="auto">
          <a:xfrm>
            <a:off x="5373043" y="3201566"/>
            <a:ext cx="2638425" cy="342900"/>
          </a:xfrm>
          <a:custGeom>
            <a:avLst/>
            <a:gdLst>
              <a:gd name="T0" fmla="*/ 0 w 2064"/>
              <a:gd name="T1" fmla="*/ 529232861 h 216"/>
              <a:gd name="T2" fmla="*/ 725525945 w 2064"/>
              <a:gd name="T3" fmla="*/ 529232861 h 216"/>
              <a:gd name="T4" fmla="*/ 725525945 w 2064"/>
              <a:gd name="T5" fmla="*/ 0 h 216"/>
              <a:gd name="T6" fmla="*/ 2147483647 w 2064"/>
              <a:gd name="T7" fmla="*/ 0 h 216"/>
              <a:gd name="T8" fmla="*/ 2147483647 w 2064"/>
              <a:gd name="T9" fmla="*/ 544353795 h 216"/>
              <a:gd name="T10" fmla="*/ 2147483647 w 2064"/>
              <a:gd name="T11" fmla="*/ 544353795 h 216"/>
              <a:gd name="T12" fmla="*/ 0 60000 65536"/>
              <a:gd name="T13" fmla="*/ 0 60000 65536"/>
              <a:gd name="T14" fmla="*/ 0 60000 65536"/>
              <a:gd name="T15" fmla="*/ 0 60000 65536"/>
              <a:gd name="T16" fmla="*/ 0 60000 65536"/>
              <a:gd name="T17" fmla="*/ 0 60000 65536"/>
              <a:gd name="T18" fmla="*/ 0 w 2064"/>
              <a:gd name="T19" fmla="*/ 0 h 216"/>
              <a:gd name="T20" fmla="*/ 2064 w 2064"/>
              <a:gd name="T21" fmla="*/ 216 h 216"/>
            </a:gdLst>
            <a:ahLst/>
            <a:cxnLst>
              <a:cxn ang="T12">
                <a:pos x="T0" y="T1"/>
              </a:cxn>
              <a:cxn ang="T13">
                <a:pos x="T2" y="T3"/>
              </a:cxn>
              <a:cxn ang="T14">
                <a:pos x="T4" y="T5"/>
              </a:cxn>
              <a:cxn ang="T15">
                <a:pos x="T6" y="T7"/>
              </a:cxn>
              <a:cxn ang="T16">
                <a:pos x="T8" y="T9"/>
              </a:cxn>
              <a:cxn ang="T17">
                <a:pos x="T10" y="T11"/>
              </a:cxn>
            </a:cxnLst>
            <a:rect l="T18" t="T19" r="T20" b="T21"/>
            <a:pathLst>
              <a:path w="2064" h="216">
                <a:moveTo>
                  <a:pt x="0" y="210"/>
                </a:moveTo>
                <a:lnTo>
                  <a:pt x="444" y="210"/>
                </a:lnTo>
                <a:lnTo>
                  <a:pt x="444" y="0"/>
                </a:lnTo>
                <a:lnTo>
                  <a:pt x="1434" y="0"/>
                </a:lnTo>
                <a:lnTo>
                  <a:pt x="1434" y="216"/>
                </a:lnTo>
                <a:lnTo>
                  <a:pt x="2064" y="216"/>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baseline="0">
              <a:latin typeface="Calibri"/>
              <a:cs typeface="Calibri"/>
            </a:endParaRPr>
          </a:p>
        </p:txBody>
      </p:sp>
      <p:sp>
        <p:nvSpPr>
          <p:cNvPr id="35854" name="Freeform 34"/>
          <p:cNvSpPr>
            <a:spLocks/>
          </p:cNvSpPr>
          <p:nvPr/>
        </p:nvSpPr>
        <p:spPr bwMode="auto">
          <a:xfrm>
            <a:off x="5311131" y="4335041"/>
            <a:ext cx="2378075" cy="676275"/>
          </a:xfrm>
          <a:custGeom>
            <a:avLst/>
            <a:gdLst>
              <a:gd name="T0" fmla="*/ 0 w 1860"/>
              <a:gd name="T1" fmla="*/ 1058465719 h 426"/>
              <a:gd name="T2" fmla="*/ 392315948 w 1860"/>
              <a:gd name="T3" fmla="*/ 1058465719 h 426"/>
              <a:gd name="T4" fmla="*/ 392315948 w 1860"/>
              <a:gd name="T5" fmla="*/ 529232859 h 426"/>
              <a:gd name="T6" fmla="*/ 980791069 w 1860"/>
              <a:gd name="T7" fmla="*/ 529232859 h 426"/>
              <a:gd name="T8" fmla="*/ 980791069 w 1860"/>
              <a:gd name="T9" fmla="*/ 0 h 426"/>
              <a:gd name="T10" fmla="*/ 2010621611 w 1860"/>
              <a:gd name="T11" fmla="*/ 0 h 426"/>
              <a:gd name="T12" fmla="*/ 2010621611 w 1860"/>
              <a:gd name="T13" fmla="*/ 544353792 h 426"/>
              <a:gd name="T14" fmla="*/ 2147483647 w 1860"/>
              <a:gd name="T15" fmla="*/ 544353792 h 426"/>
              <a:gd name="T16" fmla="*/ 2147483647 w 1860"/>
              <a:gd name="T17" fmla="*/ 1073586652 h 426"/>
              <a:gd name="T18" fmla="*/ 2147483647 w 1860"/>
              <a:gd name="T19" fmla="*/ 1058465719 h 4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0"/>
              <a:gd name="T31" fmla="*/ 0 h 426"/>
              <a:gd name="T32" fmla="*/ 1860 w 1860"/>
              <a:gd name="T33" fmla="*/ 426 h 4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0" h="426">
                <a:moveTo>
                  <a:pt x="0" y="420"/>
                </a:moveTo>
                <a:lnTo>
                  <a:pt x="240" y="420"/>
                </a:lnTo>
                <a:lnTo>
                  <a:pt x="240" y="210"/>
                </a:lnTo>
                <a:lnTo>
                  <a:pt x="600" y="210"/>
                </a:lnTo>
                <a:lnTo>
                  <a:pt x="600" y="0"/>
                </a:lnTo>
                <a:lnTo>
                  <a:pt x="1230" y="0"/>
                </a:lnTo>
                <a:lnTo>
                  <a:pt x="1230" y="216"/>
                </a:lnTo>
                <a:lnTo>
                  <a:pt x="1590" y="216"/>
                </a:lnTo>
                <a:lnTo>
                  <a:pt x="1590" y="426"/>
                </a:lnTo>
                <a:lnTo>
                  <a:pt x="1860" y="42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baseline="0">
              <a:latin typeface="Calibri"/>
              <a:cs typeface="Calibri"/>
            </a:endParaRPr>
          </a:p>
        </p:txBody>
      </p:sp>
      <p:sp>
        <p:nvSpPr>
          <p:cNvPr id="35855" name="Rectangle 36"/>
          <p:cNvSpPr>
            <a:spLocks noChangeArrowheads="1"/>
          </p:cNvSpPr>
          <p:nvPr/>
        </p:nvSpPr>
        <p:spPr bwMode="auto">
          <a:xfrm>
            <a:off x="7911456" y="2430041"/>
            <a:ext cx="392112" cy="26479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baseline="0">
              <a:latin typeface="Calibri"/>
              <a:cs typeface="Calibri"/>
            </a:endParaRPr>
          </a:p>
        </p:txBody>
      </p:sp>
      <p:sp>
        <p:nvSpPr>
          <p:cNvPr id="35856" name="Line 42"/>
          <p:cNvSpPr>
            <a:spLocks noChangeShapeType="1"/>
          </p:cNvSpPr>
          <p:nvPr/>
        </p:nvSpPr>
        <p:spPr bwMode="auto">
          <a:xfrm>
            <a:off x="5465118" y="4516016"/>
            <a:ext cx="2124075"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57" name="Line 43"/>
          <p:cNvSpPr>
            <a:spLocks noChangeShapeType="1"/>
          </p:cNvSpPr>
          <p:nvPr/>
        </p:nvSpPr>
        <p:spPr bwMode="auto">
          <a:xfrm>
            <a:off x="6852593" y="2591966"/>
            <a:ext cx="126523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58" name="Line 46"/>
          <p:cNvSpPr>
            <a:spLocks noChangeShapeType="1"/>
          </p:cNvSpPr>
          <p:nvPr/>
        </p:nvSpPr>
        <p:spPr bwMode="auto">
          <a:xfrm>
            <a:off x="7205018" y="3544466"/>
            <a:ext cx="126523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59" name="Line 47"/>
          <p:cNvSpPr>
            <a:spLocks noChangeShapeType="1"/>
          </p:cNvSpPr>
          <p:nvPr/>
        </p:nvSpPr>
        <p:spPr bwMode="auto">
          <a:xfrm>
            <a:off x="7357418" y="5001791"/>
            <a:ext cx="126523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60" name="Rectangle 35"/>
          <p:cNvSpPr>
            <a:spLocks noChangeArrowheads="1"/>
          </p:cNvSpPr>
          <p:nvPr/>
        </p:nvSpPr>
        <p:spPr bwMode="auto">
          <a:xfrm>
            <a:off x="4893618" y="2449091"/>
            <a:ext cx="485775" cy="26479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baseline="0">
              <a:latin typeface="Calibri"/>
              <a:cs typeface="Calibri"/>
            </a:endParaRPr>
          </a:p>
        </p:txBody>
      </p:sp>
      <p:sp>
        <p:nvSpPr>
          <p:cNvPr id="35861" name="Rectangle 48"/>
          <p:cNvSpPr>
            <a:spLocks noChangeArrowheads="1"/>
          </p:cNvSpPr>
          <p:nvPr/>
        </p:nvSpPr>
        <p:spPr bwMode="auto">
          <a:xfrm>
            <a:off x="8122593" y="2544341"/>
            <a:ext cx="733425" cy="26479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baseline="0">
              <a:latin typeface="Calibri"/>
              <a:cs typeface="Calibri"/>
            </a:endParaRPr>
          </a:p>
        </p:txBody>
      </p:sp>
      <p:sp>
        <p:nvSpPr>
          <p:cNvPr id="35862" name="Text Box 39"/>
          <p:cNvSpPr txBox="1">
            <a:spLocks noChangeArrowheads="1"/>
          </p:cNvSpPr>
          <p:nvPr/>
        </p:nvSpPr>
        <p:spPr bwMode="auto">
          <a:xfrm>
            <a:off x="5039668" y="2421251"/>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aseline="0" dirty="0">
                <a:latin typeface="Calibri"/>
                <a:cs typeface="Calibri"/>
              </a:rPr>
              <a:t>A</a:t>
            </a:r>
          </a:p>
        </p:txBody>
      </p:sp>
      <p:sp>
        <p:nvSpPr>
          <p:cNvPr id="35863" name="Text Box 40"/>
          <p:cNvSpPr txBox="1">
            <a:spLocks noChangeArrowheads="1"/>
          </p:cNvSpPr>
          <p:nvPr/>
        </p:nvSpPr>
        <p:spPr bwMode="auto">
          <a:xfrm>
            <a:off x="5039594" y="3357355"/>
            <a:ext cx="3140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aseline="0">
                <a:latin typeface="Calibri"/>
                <a:cs typeface="Calibri"/>
              </a:rPr>
              <a:t>B</a:t>
            </a:r>
          </a:p>
        </p:txBody>
      </p:sp>
      <p:sp>
        <p:nvSpPr>
          <p:cNvPr id="35864" name="Text Box 41"/>
          <p:cNvSpPr txBox="1">
            <a:spLocks noChangeArrowheads="1"/>
          </p:cNvSpPr>
          <p:nvPr/>
        </p:nvSpPr>
        <p:spPr bwMode="auto">
          <a:xfrm>
            <a:off x="4820593" y="4841454"/>
            <a:ext cx="5688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aseline="0">
                <a:latin typeface="Calibri"/>
                <a:cs typeface="Calibri"/>
              </a:rPr>
              <a:t>A+B</a:t>
            </a:r>
          </a:p>
        </p:txBody>
      </p:sp>
      <p:sp>
        <p:nvSpPr>
          <p:cNvPr id="35865" name="Line 49"/>
          <p:cNvSpPr>
            <a:spLocks noChangeShapeType="1"/>
          </p:cNvSpPr>
          <p:nvPr/>
        </p:nvSpPr>
        <p:spPr bwMode="auto">
          <a:xfrm>
            <a:off x="5579418" y="2144291"/>
            <a:ext cx="1276350" cy="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66" name="Line 50"/>
          <p:cNvSpPr>
            <a:spLocks noChangeShapeType="1"/>
          </p:cNvSpPr>
          <p:nvPr/>
        </p:nvSpPr>
        <p:spPr bwMode="auto">
          <a:xfrm>
            <a:off x="5636568" y="5297066"/>
            <a:ext cx="2486025" cy="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67" name="Text Box 51"/>
          <p:cNvSpPr txBox="1">
            <a:spLocks noChangeArrowheads="1"/>
          </p:cNvSpPr>
          <p:nvPr/>
        </p:nvSpPr>
        <p:spPr bwMode="auto">
          <a:xfrm>
            <a:off x="5649268" y="5393904"/>
            <a:ext cx="244169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aseline="0" dirty="0">
                <a:latin typeface="Calibri"/>
                <a:cs typeface="Calibri"/>
              </a:rPr>
              <a:t>Coincidence window 2</a:t>
            </a:r>
            <a:r>
              <a:rPr lang="en-US" sz="1800" baseline="0" dirty="0">
                <a:latin typeface="Symbol" charset="2"/>
                <a:cs typeface="Symbol" charset="2"/>
              </a:rPr>
              <a:t>t</a:t>
            </a:r>
          </a:p>
        </p:txBody>
      </p:sp>
      <p:sp>
        <p:nvSpPr>
          <p:cNvPr id="35868" name="Text Box 52"/>
          <p:cNvSpPr txBox="1">
            <a:spLocks noChangeArrowheads="1"/>
          </p:cNvSpPr>
          <p:nvPr/>
        </p:nvSpPr>
        <p:spPr bwMode="auto">
          <a:xfrm>
            <a:off x="6125518" y="1849016"/>
            <a:ext cx="2872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600" baseline="0" dirty="0">
                <a:latin typeface="Symbol" charset="2"/>
                <a:cs typeface="Symbol" charset="2"/>
              </a:rPr>
              <a:t>t</a:t>
            </a:r>
          </a:p>
        </p:txBody>
      </p:sp>
      <p:sp>
        <p:nvSpPr>
          <p:cNvPr id="35869" name="Line 53"/>
          <p:cNvSpPr>
            <a:spLocks noChangeShapeType="1"/>
          </p:cNvSpPr>
          <p:nvPr/>
        </p:nvSpPr>
        <p:spPr bwMode="auto">
          <a:xfrm>
            <a:off x="7522518" y="4525541"/>
            <a:ext cx="0" cy="47625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5870" name="Text Box 54"/>
          <p:cNvSpPr txBox="1">
            <a:spLocks noChangeArrowheads="1"/>
          </p:cNvSpPr>
          <p:nvPr/>
        </p:nvSpPr>
        <p:spPr bwMode="auto">
          <a:xfrm>
            <a:off x="7582843" y="4568404"/>
            <a:ext cx="100259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600" baseline="0">
                <a:latin typeface="Calibri"/>
                <a:cs typeface="Calibri"/>
              </a:rPr>
              <a:t>threshold</a:t>
            </a:r>
          </a:p>
        </p:txBody>
      </p:sp>
      <p:sp>
        <p:nvSpPr>
          <p:cNvPr id="32" name="Title 29"/>
          <p:cNvSpPr>
            <a:spLocks noGrp="1"/>
          </p:cNvSpPr>
          <p:nvPr>
            <p:ph type="title"/>
          </p:nvPr>
        </p:nvSpPr>
        <p:spPr/>
        <p:txBody>
          <a:bodyPr/>
          <a:lstStyle/>
          <a:p>
            <a:r>
              <a:rPr lang="en-US" dirty="0"/>
              <a:t>Coincidence detection</a:t>
            </a:r>
          </a:p>
        </p:txBody>
      </p:sp>
      <p:sp>
        <p:nvSpPr>
          <p:cNvPr id="34" name="Slide Number Placeholder 4">
            <a:extLst>
              <a:ext uri="{FF2B5EF4-FFF2-40B4-BE49-F238E27FC236}">
                <a16:creationId xmlns:a16="http://schemas.microsoft.com/office/drawing/2014/main" id="{2F473450-B871-B24F-8259-84D1D299C43F}"/>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37</a:t>
            </a:fld>
            <a:endParaRPr lang="en-US" dirty="0"/>
          </a:p>
        </p:txBody>
      </p:sp>
    </p:spTree>
    <p:extLst>
      <p:ext uri="{BB962C8B-B14F-4D97-AF65-F5344CB8AC3E}">
        <p14:creationId xmlns:p14="http://schemas.microsoft.com/office/powerpoint/2010/main" val="41086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1E3A48-3EDC-D04C-A15B-4AADC442B2AA}"/>
              </a:ext>
            </a:extLst>
          </p:cNvPr>
          <p:cNvSpPr/>
          <p:nvPr/>
        </p:nvSpPr>
        <p:spPr>
          <a:xfrm>
            <a:off x="356529" y="1508679"/>
            <a:ext cx="7959888" cy="2716385"/>
          </a:xfrm>
          <a:prstGeom prst="rect">
            <a:avLst/>
          </a:prstGeom>
        </p:spPr>
        <p:txBody>
          <a:bodyPr wrap="square">
            <a:spAutoFit/>
          </a:bodyPr>
          <a:lstStyle/>
          <a:p>
            <a:pPr lvl="0"/>
            <a:r>
              <a:rPr lang="en-US" sz="2200" b="1" dirty="0">
                <a:solidFill>
                  <a:srgbClr val="1269B0"/>
                </a:solidFill>
                <a:latin typeface="Calibri" panose="020F0502020204030204" pitchFamily="34" charset="0"/>
                <a:cs typeface="Calibri" panose="020F0502020204030204" pitchFamily="34" charset="0"/>
              </a:rPr>
              <a:t>What is the maximum possible time difference of scintillation events in this example?</a:t>
            </a:r>
          </a:p>
          <a:p>
            <a:pPr lvl="0"/>
            <a:endParaRPr lang="en-US" sz="1801" b="1" dirty="0">
              <a:solidFill>
                <a:srgbClr val="1269B0"/>
              </a:solidFill>
              <a:latin typeface="Calibri" panose="020F0502020204030204" pitchFamily="34" charset="0"/>
              <a:cs typeface="Calibri" panose="020F0502020204030204" pitchFamily="34" charset="0"/>
            </a:endParaRPr>
          </a:p>
          <a:p>
            <a:pPr lvl="0"/>
            <a:endParaRPr kumimoji="0" lang="en-US" sz="1351" b="1" i="0" u="none" strike="noStrike" kern="1200" cap="none" spc="0" normalizeH="0" baseline="0" noProof="0" dirty="0">
              <a:ln>
                <a:noFill/>
              </a:ln>
              <a:solidFill>
                <a:srgbClr val="1269B0"/>
              </a:solidFill>
              <a:effectLst/>
              <a:uLnTx/>
              <a:uFillTx/>
              <a:latin typeface="Calibri" panose="020F0502020204030204" pitchFamily="34" charset="0"/>
              <a:ea typeface="+mn-ea"/>
              <a:cs typeface="Calibri" panose="020F0502020204030204" pitchFamily="34" charset="0"/>
            </a:endParaRPr>
          </a:p>
          <a:p>
            <a:pPr lvl="1">
              <a:spcAft>
                <a:spcPts val="600"/>
              </a:spcAft>
            </a:pPr>
            <a:r>
              <a:rPr lang="en-US" sz="2000" dirty="0">
                <a:solidFill>
                  <a:srgbClr val="1269B0"/>
                </a:solidFill>
                <a:latin typeface="Calibri" panose="020F0502020204030204" pitchFamily="34" charset="0"/>
                <a:cs typeface="Calibri" panose="020F0502020204030204" pitchFamily="34" charset="0"/>
              </a:rPr>
              <a:t>• 12 ns</a:t>
            </a:r>
          </a:p>
          <a:p>
            <a:pPr lvl="1">
              <a:spcAft>
                <a:spcPts val="600"/>
              </a:spcAft>
            </a:pPr>
            <a:r>
              <a:rPr lang="en-US" sz="2000" dirty="0">
                <a:solidFill>
                  <a:srgbClr val="1269B0"/>
                </a:solidFill>
                <a:latin typeface="Calibri" panose="020F0502020204030204" pitchFamily="34" charset="0"/>
                <a:cs typeface="Calibri" panose="020F0502020204030204" pitchFamily="34" charset="0"/>
              </a:rPr>
              <a:t>• 24 ns</a:t>
            </a:r>
          </a:p>
          <a:p>
            <a:pPr lvl="1">
              <a:spcAft>
                <a:spcPts val="600"/>
              </a:spcAft>
            </a:pPr>
            <a:r>
              <a:rPr lang="en-US" sz="2000" dirty="0">
                <a:solidFill>
                  <a:srgbClr val="1269B0"/>
                </a:solidFill>
                <a:latin typeface="Calibri" panose="020F0502020204030204" pitchFamily="34" charset="0"/>
                <a:cs typeface="Calibri" panose="020F0502020204030204" pitchFamily="34" charset="0"/>
              </a:rPr>
              <a:t>• 1.2 ns</a:t>
            </a:r>
          </a:p>
          <a:p>
            <a:pPr lvl="1">
              <a:spcAft>
                <a:spcPts val="600"/>
              </a:spcAft>
            </a:pPr>
            <a:r>
              <a:rPr lang="en-US" sz="2000" dirty="0">
                <a:solidFill>
                  <a:srgbClr val="1269B0"/>
                </a:solidFill>
                <a:latin typeface="Calibri" panose="020F0502020204030204" pitchFamily="34" charset="0"/>
                <a:cs typeface="Calibri" panose="020F0502020204030204" pitchFamily="34" charset="0"/>
              </a:rPr>
              <a:t>• 2.4 ns</a:t>
            </a:r>
          </a:p>
        </p:txBody>
      </p:sp>
      <p:sp>
        <p:nvSpPr>
          <p:cNvPr id="2" name="Title 1"/>
          <p:cNvSpPr>
            <a:spLocks noGrp="1"/>
          </p:cNvSpPr>
          <p:nvPr>
            <p:ph type="title"/>
          </p:nvPr>
        </p:nvSpPr>
        <p:spPr/>
        <p:txBody>
          <a:bodyPr/>
          <a:lstStyle/>
          <a:p>
            <a:r>
              <a:rPr lang="en-US">
                <a:latin typeface="Calibri"/>
                <a:cs typeface="Calibri"/>
              </a:rPr>
              <a:t>Clicker Activity </a:t>
            </a:r>
            <a:r>
              <a:rPr lang="en-US" b="0">
                <a:latin typeface="Calibri"/>
                <a:cs typeface="Calibri"/>
              </a:rPr>
              <a:t>(5 min)</a:t>
            </a:r>
          </a:p>
        </p:txBody>
      </p:sp>
      <p:sp>
        <p:nvSpPr>
          <p:cNvPr id="3" name="Slide Number Placeholder 2">
            <a:extLst>
              <a:ext uri="{FF2B5EF4-FFF2-40B4-BE49-F238E27FC236}">
                <a16:creationId xmlns:a16="http://schemas.microsoft.com/office/drawing/2014/main" id="{5101B1BA-38D0-404A-871B-6158407740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en-GB"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4" descr="Image result for eth edu app">
            <a:extLst>
              <a:ext uri="{FF2B5EF4-FFF2-40B4-BE49-F238E27FC236}">
                <a16:creationId xmlns:a16="http://schemas.microsoft.com/office/drawing/2014/main" id="{B088ABF4-3F11-1B40-8114-7EA9E7C4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D9BF1B-E09E-1A4A-8173-8446BF0C8084}"/>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sp>
        <p:nvSpPr>
          <p:cNvPr id="485" name="Oval 484">
            <a:extLst>
              <a:ext uri="{FF2B5EF4-FFF2-40B4-BE49-F238E27FC236}">
                <a16:creationId xmlns:a16="http://schemas.microsoft.com/office/drawing/2014/main" id="{95A593D1-2923-E949-A07D-07DD32184CEA}"/>
              </a:ext>
            </a:extLst>
          </p:cNvPr>
          <p:cNvSpPr/>
          <p:nvPr/>
        </p:nvSpPr>
        <p:spPr bwMode="auto">
          <a:xfrm>
            <a:off x="4657036" y="3161196"/>
            <a:ext cx="2058731" cy="1214817"/>
          </a:xfrm>
          <a:prstGeom prst="ellipse">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486" name="Isosceles Triangle 12">
            <a:extLst>
              <a:ext uri="{FF2B5EF4-FFF2-40B4-BE49-F238E27FC236}">
                <a16:creationId xmlns:a16="http://schemas.microsoft.com/office/drawing/2014/main" id="{E6737CD6-18E3-2949-B779-E865042C5DB8}"/>
              </a:ext>
            </a:extLst>
          </p:cNvPr>
          <p:cNvSpPr/>
          <p:nvPr/>
        </p:nvSpPr>
        <p:spPr bwMode="auto">
          <a:xfrm>
            <a:off x="5549343" y="3232167"/>
            <a:ext cx="228764" cy="197210"/>
          </a:xfrm>
          <a:prstGeom prst="triangle">
            <a:avLst/>
          </a:prstGeom>
          <a:solidFill>
            <a:schemeClr val="bg1">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487" name="Oval 486">
            <a:extLst>
              <a:ext uri="{FF2B5EF4-FFF2-40B4-BE49-F238E27FC236}">
                <a16:creationId xmlns:a16="http://schemas.microsoft.com/office/drawing/2014/main" id="{2065388E-04F6-5249-91F2-17939434E10B}"/>
              </a:ext>
            </a:extLst>
          </p:cNvPr>
          <p:cNvSpPr/>
          <p:nvPr/>
        </p:nvSpPr>
        <p:spPr bwMode="auto">
          <a:xfrm>
            <a:off x="5319617" y="3366295"/>
            <a:ext cx="709907" cy="709907"/>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488" name="AutoShape 22">
            <a:extLst>
              <a:ext uri="{FF2B5EF4-FFF2-40B4-BE49-F238E27FC236}">
                <a16:creationId xmlns:a16="http://schemas.microsoft.com/office/drawing/2014/main" id="{BBEA1588-E818-9A42-8974-6FF93F301AA2}"/>
              </a:ext>
            </a:extLst>
          </p:cNvPr>
          <p:cNvSpPr>
            <a:spLocks noChangeArrowheads="1"/>
          </p:cNvSpPr>
          <p:nvPr/>
        </p:nvSpPr>
        <p:spPr bwMode="auto">
          <a:xfrm>
            <a:off x="3958750" y="2159033"/>
            <a:ext cx="3409950" cy="30765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01" y="10800"/>
                </a:moveTo>
                <a:cubicBezTo>
                  <a:pt x="1901" y="15715"/>
                  <a:pt x="5885" y="19699"/>
                  <a:pt x="10800" y="19699"/>
                </a:cubicBezTo>
                <a:cubicBezTo>
                  <a:pt x="15715" y="19699"/>
                  <a:pt x="19699" y="15715"/>
                  <a:pt x="19699" y="10800"/>
                </a:cubicBezTo>
                <a:cubicBezTo>
                  <a:pt x="19699" y="5885"/>
                  <a:pt x="15715" y="1901"/>
                  <a:pt x="10800" y="1901"/>
                </a:cubicBezTo>
                <a:cubicBezTo>
                  <a:pt x="5885" y="1901"/>
                  <a:pt x="1901" y="5885"/>
                  <a:pt x="1901" y="10800"/>
                </a:cubicBezTo>
                <a:close/>
              </a:path>
            </a:pathLst>
          </a:custGeom>
          <a:solidFill>
            <a:srgbClr val="C0C0C0"/>
          </a:solidFill>
          <a:ln>
            <a:noFill/>
          </a:ln>
          <a:effectLst>
            <a:outerShdw blurRad="50800" dist="38100" dir="2700000" algn="tl" rotWithShape="0">
              <a:srgbClr val="000000">
                <a:alpha val="43000"/>
              </a:srgbClr>
            </a:outer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baseline="0">
              <a:latin typeface="Calibri"/>
              <a:cs typeface="Calibri"/>
            </a:endParaRPr>
          </a:p>
        </p:txBody>
      </p:sp>
      <p:cxnSp>
        <p:nvCxnSpPr>
          <p:cNvPr id="489" name="Straight Arrow Connector 488">
            <a:extLst>
              <a:ext uri="{FF2B5EF4-FFF2-40B4-BE49-F238E27FC236}">
                <a16:creationId xmlns:a16="http://schemas.microsoft.com/office/drawing/2014/main" id="{D77F24FE-9B60-2C45-99D3-F73326435220}"/>
              </a:ext>
            </a:extLst>
          </p:cNvPr>
          <p:cNvCxnSpPr/>
          <p:nvPr/>
        </p:nvCxnSpPr>
        <p:spPr bwMode="auto">
          <a:xfrm flipV="1">
            <a:off x="4275462" y="5669714"/>
            <a:ext cx="2776526" cy="23665"/>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490" name="TextBox 489">
            <a:extLst>
              <a:ext uri="{FF2B5EF4-FFF2-40B4-BE49-F238E27FC236}">
                <a16:creationId xmlns:a16="http://schemas.microsoft.com/office/drawing/2014/main" id="{B9D6354E-7D92-B646-ACA7-AB7A6764762D}"/>
              </a:ext>
            </a:extLst>
          </p:cNvPr>
          <p:cNvSpPr txBox="1"/>
          <p:nvPr/>
        </p:nvSpPr>
        <p:spPr>
          <a:xfrm>
            <a:off x="5254424" y="5338401"/>
            <a:ext cx="818603" cy="400110"/>
          </a:xfrm>
          <a:prstGeom prst="rect">
            <a:avLst/>
          </a:prstGeom>
          <a:noFill/>
        </p:spPr>
        <p:txBody>
          <a:bodyPr wrap="none" rtlCol="0">
            <a:spAutoFit/>
          </a:bodyPr>
          <a:lstStyle/>
          <a:p>
            <a:r>
              <a:rPr lang="en-US" baseline="0" dirty="0">
                <a:latin typeface="Calibri"/>
              </a:rPr>
              <a:t>45 cm</a:t>
            </a:r>
          </a:p>
        </p:txBody>
      </p:sp>
      <p:cxnSp>
        <p:nvCxnSpPr>
          <p:cNvPr id="491" name="Straight Arrow Connector 490">
            <a:extLst>
              <a:ext uri="{FF2B5EF4-FFF2-40B4-BE49-F238E27FC236}">
                <a16:creationId xmlns:a16="http://schemas.microsoft.com/office/drawing/2014/main" id="{E3951363-951D-544E-A9DE-E4FC5469DDE3}"/>
              </a:ext>
            </a:extLst>
          </p:cNvPr>
          <p:cNvCxnSpPr/>
          <p:nvPr/>
        </p:nvCxnSpPr>
        <p:spPr bwMode="auto">
          <a:xfrm>
            <a:off x="4657036" y="3082309"/>
            <a:ext cx="2058731"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492" name="TextBox 491">
            <a:extLst>
              <a:ext uri="{FF2B5EF4-FFF2-40B4-BE49-F238E27FC236}">
                <a16:creationId xmlns:a16="http://schemas.microsoft.com/office/drawing/2014/main" id="{371A2638-8F4F-D94B-B4F4-D442293E8AD6}"/>
              </a:ext>
            </a:extLst>
          </p:cNvPr>
          <p:cNvSpPr txBox="1"/>
          <p:nvPr/>
        </p:nvSpPr>
        <p:spPr>
          <a:xfrm>
            <a:off x="5349514" y="2769300"/>
            <a:ext cx="628422" cy="307777"/>
          </a:xfrm>
          <a:prstGeom prst="rect">
            <a:avLst/>
          </a:prstGeom>
          <a:noFill/>
        </p:spPr>
        <p:txBody>
          <a:bodyPr wrap="none" rtlCol="0">
            <a:spAutoFit/>
          </a:bodyPr>
          <a:lstStyle/>
          <a:p>
            <a:r>
              <a:rPr lang="en-US" sz="1400" baseline="0" dirty="0">
                <a:latin typeface="Calibri"/>
              </a:rPr>
              <a:t>35 cm</a:t>
            </a:r>
          </a:p>
        </p:txBody>
      </p:sp>
      <p:cxnSp>
        <p:nvCxnSpPr>
          <p:cNvPr id="493" name="Straight Arrow Connector 492">
            <a:extLst>
              <a:ext uri="{FF2B5EF4-FFF2-40B4-BE49-F238E27FC236}">
                <a16:creationId xmlns:a16="http://schemas.microsoft.com/office/drawing/2014/main" id="{8160000A-E6E1-3941-AAE7-7FF1F059574C}"/>
              </a:ext>
            </a:extLst>
          </p:cNvPr>
          <p:cNvCxnSpPr/>
          <p:nvPr/>
        </p:nvCxnSpPr>
        <p:spPr bwMode="auto">
          <a:xfrm flipH="1">
            <a:off x="6783802" y="3145419"/>
            <a:ext cx="22676" cy="1233078"/>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494" name="TextBox 493">
            <a:extLst>
              <a:ext uri="{FF2B5EF4-FFF2-40B4-BE49-F238E27FC236}">
                <a16:creationId xmlns:a16="http://schemas.microsoft.com/office/drawing/2014/main" id="{8DA9931A-9352-7B41-8657-1AAA140C2B88}"/>
              </a:ext>
            </a:extLst>
          </p:cNvPr>
          <p:cNvSpPr txBox="1"/>
          <p:nvPr/>
        </p:nvSpPr>
        <p:spPr>
          <a:xfrm rot="16200000">
            <a:off x="6597266" y="3560662"/>
            <a:ext cx="628422" cy="307777"/>
          </a:xfrm>
          <a:prstGeom prst="rect">
            <a:avLst/>
          </a:prstGeom>
          <a:noFill/>
        </p:spPr>
        <p:txBody>
          <a:bodyPr wrap="none" rtlCol="0">
            <a:spAutoFit/>
          </a:bodyPr>
          <a:lstStyle/>
          <a:p>
            <a:r>
              <a:rPr lang="en-US" sz="1400" baseline="0" dirty="0">
                <a:latin typeface="Calibri"/>
              </a:rPr>
              <a:t>25 cm</a:t>
            </a:r>
          </a:p>
        </p:txBody>
      </p:sp>
      <p:cxnSp>
        <p:nvCxnSpPr>
          <p:cNvPr id="495" name="Straight Connector 494">
            <a:extLst>
              <a:ext uri="{FF2B5EF4-FFF2-40B4-BE49-F238E27FC236}">
                <a16:creationId xmlns:a16="http://schemas.microsoft.com/office/drawing/2014/main" id="{13C85212-D4FF-314E-BC7C-E112AF7F1C0B}"/>
              </a:ext>
            </a:extLst>
          </p:cNvPr>
          <p:cNvCxnSpPr/>
          <p:nvPr/>
        </p:nvCxnSpPr>
        <p:spPr bwMode="auto">
          <a:xfrm flipV="1">
            <a:off x="4270532" y="3566027"/>
            <a:ext cx="0" cy="214565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C5C1433B-7184-A941-B32E-2624FD662740}"/>
              </a:ext>
            </a:extLst>
          </p:cNvPr>
          <p:cNvCxnSpPr/>
          <p:nvPr/>
        </p:nvCxnSpPr>
        <p:spPr bwMode="auto">
          <a:xfrm flipV="1">
            <a:off x="7065365" y="3566027"/>
            <a:ext cx="0" cy="21456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97" name="TextBox 496">
            <a:extLst>
              <a:ext uri="{FF2B5EF4-FFF2-40B4-BE49-F238E27FC236}">
                <a16:creationId xmlns:a16="http://schemas.microsoft.com/office/drawing/2014/main" id="{876B880A-E694-F24A-A088-90105823107E}"/>
              </a:ext>
            </a:extLst>
          </p:cNvPr>
          <p:cNvSpPr txBox="1"/>
          <p:nvPr/>
        </p:nvSpPr>
        <p:spPr>
          <a:xfrm>
            <a:off x="5088494" y="2159366"/>
            <a:ext cx="1150463" cy="307777"/>
          </a:xfrm>
          <a:prstGeom prst="rect">
            <a:avLst/>
          </a:prstGeom>
          <a:noFill/>
        </p:spPr>
        <p:txBody>
          <a:bodyPr wrap="none" rtlCol="0">
            <a:spAutoFit/>
          </a:bodyPr>
          <a:lstStyle/>
          <a:p>
            <a:r>
              <a:rPr lang="en-US" sz="1400" b="0" baseline="0" dirty="0">
                <a:latin typeface="Calibri"/>
              </a:rPr>
              <a:t>Detector ring</a:t>
            </a:r>
          </a:p>
        </p:txBody>
      </p:sp>
      <p:sp>
        <p:nvSpPr>
          <p:cNvPr id="498" name="TextBox 497">
            <a:extLst>
              <a:ext uri="{FF2B5EF4-FFF2-40B4-BE49-F238E27FC236}">
                <a16:creationId xmlns:a16="http://schemas.microsoft.com/office/drawing/2014/main" id="{B942D89F-2FC4-3A45-A8B0-FD8209A679C4}"/>
              </a:ext>
            </a:extLst>
          </p:cNvPr>
          <p:cNvSpPr txBox="1"/>
          <p:nvPr/>
        </p:nvSpPr>
        <p:spPr>
          <a:xfrm>
            <a:off x="5103315" y="4370649"/>
            <a:ext cx="1120820" cy="307777"/>
          </a:xfrm>
          <a:prstGeom prst="rect">
            <a:avLst/>
          </a:prstGeom>
          <a:noFill/>
        </p:spPr>
        <p:txBody>
          <a:bodyPr wrap="none" rtlCol="0">
            <a:spAutoFit/>
          </a:bodyPr>
          <a:lstStyle/>
          <a:p>
            <a:r>
              <a:rPr lang="en-US" sz="1400" b="0" baseline="0" dirty="0">
                <a:latin typeface="Calibri"/>
              </a:rPr>
              <a:t>Human body</a:t>
            </a:r>
          </a:p>
        </p:txBody>
      </p:sp>
      <p:cxnSp>
        <p:nvCxnSpPr>
          <p:cNvPr id="499" name="Straight Connector 498">
            <a:extLst>
              <a:ext uri="{FF2B5EF4-FFF2-40B4-BE49-F238E27FC236}">
                <a16:creationId xmlns:a16="http://schemas.microsoft.com/office/drawing/2014/main" id="{1CC27BAC-B513-004C-9DDC-E9622521E3E3}"/>
              </a:ext>
            </a:extLst>
          </p:cNvPr>
          <p:cNvCxnSpPr/>
          <p:nvPr/>
        </p:nvCxnSpPr>
        <p:spPr bwMode="auto">
          <a:xfrm flipV="1">
            <a:off x="6712942" y="3029614"/>
            <a:ext cx="0" cy="9516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0" name="Straight Connector 499">
            <a:extLst>
              <a:ext uri="{FF2B5EF4-FFF2-40B4-BE49-F238E27FC236}">
                <a16:creationId xmlns:a16="http://schemas.microsoft.com/office/drawing/2014/main" id="{CBFB791D-87E2-D741-9129-A23DA40F2CB3}"/>
              </a:ext>
            </a:extLst>
          </p:cNvPr>
          <p:cNvCxnSpPr/>
          <p:nvPr/>
        </p:nvCxnSpPr>
        <p:spPr bwMode="auto">
          <a:xfrm flipV="1">
            <a:off x="4656741" y="3029614"/>
            <a:ext cx="0" cy="9516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1" name="Straight Connector 500">
            <a:extLst>
              <a:ext uri="{FF2B5EF4-FFF2-40B4-BE49-F238E27FC236}">
                <a16:creationId xmlns:a16="http://schemas.microsoft.com/office/drawing/2014/main" id="{97474E00-EFCA-364D-816E-604DA711D2AA}"/>
              </a:ext>
            </a:extLst>
          </p:cNvPr>
          <p:cNvCxnSpPr/>
          <p:nvPr/>
        </p:nvCxnSpPr>
        <p:spPr bwMode="auto">
          <a:xfrm>
            <a:off x="5634811" y="3152982"/>
            <a:ext cx="1199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2" name="Straight Connector 501">
            <a:extLst>
              <a:ext uri="{FF2B5EF4-FFF2-40B4-BE49-F238E27FC236}">
                <a16:creationId xmlns:a16="http://schemas.microsoft.com/office/drawing/2014/main" id="{805EAD28-0751-D74F-837F-74F9F8838D83}"/>
              </a:ext>
            </a:extLst>
          </p:cNvPr>
          <p:cNvCxnSpPr/>
          <p:nvPr/>
        </p:nvCxnSpPr>
        <p:spPr bwMode="auto">
          <a:xfrm>
            <a:off x="5634811" y="4386097"/>
            <a:ext cx="1199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77746673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2" descr="oc16$0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385" y="1307306"/>
            <a:ext cx="4832350" cy="486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Line 4"/>
          <p:cNvSpPr>
            <a:spLocks noChangeShapeType="1"/>
          </p:cNvSpPr>
          <p:nvPr/>
        </p:nvSpPr>
        <p:spPr bwMode="auto">
          <a:xfrm>
            <a:off x="5668987" y="3942790"/>
            <a:ext cx="2082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1029" name="Line 5"/>
          <p:cNvSpPr>
            <a:spLocks noChangeShapeType="1"/>
          </p:cNvSpPr>
          <p:nvPr/>
        </p:nvSpPr>
        <p:spPr bwMode="auto">
          <a:xfrm flipV="1">
            <a:off x="5834087" y="3193490"/>
            <a:ext cx="1409700" cy="8763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1030" name="Line 6"/>
          <p:cNvSpPr>
            <a:spLocks noChangeShapeType="1"/>
          </p:cNvSpPr>
          <p:nvPr/>
        </p:nvSpPr>
        <p:spPr bwMode="auto">
          <a:xfrm>
            <a:off x="5897587" y="2075890"/>
            <a:ext cx="1689100" cy="2667000"/>
          </a:xfrm>
          <a:prstGeom prst="line">
            <a:avLst/>
          </a:prstGeom>
          <a:noFill/>
          <a:ln w="38100">
            <a:solidFill>
              <a:srgbClr val="1269B0"/>
            </a:solidFill>
            <a:round/>
            <a:headEnd/>
            <a:tailEnd/>
          </a:ln>
          <a:extLst>
            <a:ext uri="{909E8E84-426E-40dd-AFC4-6F175D3DCCD1}">
              <a14:hiddenFill xmlns=""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1031" name="Line 9"/>
          <p:cNvSpPr>
            <a:spLocks noChangeShapeType="1"/>
          </p:cNvSpPr>
          <p:nvPr/>
        </p:nvSpPr>
        <p:spPr bwMode="auto">
          <a:xfrm flipV="1">
            <a:off x="6075387" y="2177490"/>
            <a:ext cx="0" cy="22479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1032" name="Line 10"/>
          <p:cNvSpPr>
            <a:spLocks noChangeShapeType="1"/>
          </p:cNvSpPr>
          <p:nvPr/>
        </p:nvSpPr>
        <p:spPr bwMode="auto">
          <a:xfrm>
            <a:off x="6011887" y="3663390"/>
            <a:ext cx="901700"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1033" name="Line 11"/>
          <p:cNvSpPr>
            <a:spLocks noChangeShapeType="1"/>
          </p:cNvSpPr>
          <p:nvPr/>
        </p:nvSpPr>
        <p:spPr bwMode="auto">
          <a:xfrm flipV="1">
            <a:off x="6900887" y="3637990"/>
            <a:ext cx="12700" cy="3556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1034" name="Line 12"/>
          <p:cNvSpPr>
            <a:spLocks noChangeShapeType="1"/>
          </p:cNvSpPr>
          <p:nvPr/>
        </p:nvSpPr>
        <p:spPr bwMode="auto">
          <a:xfrm flipH="1" flipV="1">
            <a:off x="6418287" y="3206190"/>
            <a:ext cx="495300" cy="76200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1035" name="Arc 15"/>
          <p:cNvSpPr>
            <a:spLocks/>
          </p:cNvSpPr>
          <p:nvPr/>
        </p:nvSpPr>
        <p:spPr bwMode="auto">
          <a:xfrm>
            <a:off x="5834087" y="3261753"/>
            <a:ext cx="1536700" cy="668337"/>
          </a:xfrm>
          <a:custGeom>
            <a:avLst/>
            <a:gdLst>
              <a:gd name="T0" fmla="*/ 2147483647 w 21600"/>
              <a:gd name="T1" fmla="*/ 0 h 10921"/>
              <a:gd name="T2" fmla="*/ 2147483647 w 21600"/>
              <a:gd name="T3" fmla="*/ 2147483647 h 10921"/>
              <a:gd name="T4" fmla="*/ 0 w 21600"/>
              <a:gd name="T5" fmla="*/ 2147483647 h 10921"/>
              <a:gd name="T6" fmla="*/ 0 60000 65536"/>
              <a:gd name="T7" fmla="*/ 0 60000 65536"/>
              <a:gd name="T8" fmla="*/ 0 60000 65536"/>
              <a:gd name="T9" fmla="*/ 0 w 21600"/>
              <a:gd name="T10" fmla="*/ 0 h 10921"/>
              <a:gd name="T11" fmla="*/ 21600 w 21600"/>
              <a:gd name="T12" fmla="*/ 10921 h 10921"/>
            </a:gdLst>
            <a:ahLst/>
            <a:cxnLst>
              <a:cxn ang="T6">
                <a:pos x="T0" y="T1"/>
              </a:cxn>
              <a:cxn ang="T7">
                <a:pos x="T2" y="T3"/>
              </a:cxn>
              <a:cxn ang="T8">
                <a:pos x="T4" y="T5"/>
              </a:cxn>
            </a:cxnLst>
            <a:rect l="T9" t="T10" r="T11" b="T12"/>
            <a:pathLst>
              <a:path w="21600" h="10921" fill="none" extrusionOk="0">
                <a:moveTo>
                  <a:pt x="18635" y="0"/>
                </a:moveTo>
                <a:cubicBezTo>
                  <a:pt x="20576" y="3312"/>
                  <a:pt x="21600" y="7081"/>
                  <a:pt x="21600" y="10921"/>
                </a:cubicBezTo>
              </a:path>
              <a:path w="21600" h="10921" stroke="0" extrusionOk="0">
                <a:moveTo>
                  <a:pt x="18635" y="0"/>
                </a:moveTo>
                <a:cubicBezTo>
                  <a:pt x="20576" y="3312"/>
                  <a:pt x="21600" y="7081"/>
                  <a:pt x="21600" y="10921"/>
                </a:cubicBezTo>
                <a:lnTo>
                  <a:pt x="0" y="10921"/>
                </a:lnTo>
                <a:close/>
              </a:path>
            </a:pathLst>
          </a:custGeom>
          <a:noFill/>
          <a:ln w="9525">
            <a:solidFill>
              <a:schemeClr val="tx1"/>
            </a:solidFill>
            <a:round/>
            <a:headEnd type="arrow" w="med" len="me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036" name="Text Box 16"/>
          <p:cNvSpPr txBox="1">
            <a:spLocks noChangeArrowheads="1"/>
          </p:cNvSpPr>
          <p:nvPr/>
        </p:nvSpPr>
        <p:spPr bwMode="auto">
          <a:xfrm>
            <a:off x="7291412" y="3304615"/>
            <a:ext cx="34496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de-CH" b="0" dirty="0">
                <a:latin typeface="Symbol" pitchFamily="2" charset="2"/>
                <a:cs typeface="Calibri" panose="020F0502020204030204" pitchFamily="34" charset="0"/>
              </a:rPr>
              <a:t>f</a:t>
            </a:r>
            <a:endParaRPr lang="en-US" b="0" dirty="0">
              <a:latin typeface="Symbol" pitchFamily="2" charset="2"/>
              <a:cs typeface="Calibri" panose="020F0502020204030204" pitchFamily="34" charset="0"/>
            </a:endParaRPr>
          </a:p>
        </p:txBody>
      </p:sp>
      <p:sp>
        <p:nvSpPr>
          <p:cNvPr id="1037" name="Line 17"/>
          <p:cNvSpPr>
            <a:spLocks noChangeShapeType="1"/>
          </p:cNvSpPr>
          <p:nvPr/>
        </p:nvSpPr>
        <p:spPr bwMode="auto">
          <a:xfrm flipV="1">
            <a:off x="6075387" y="3472890"/>
            <a:ext cx="711200" cy="444500"/>
          </a:xfrm>
          <a:prstGeom prst="line">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1038" name="Text Box 18"/>
          <p:cNvSpPr txBox="1">
            <a:spLocks noChangeArrowheads="1"/>
          </p:cNvSpPr>
          <p:nvPr/>
        </p:nvSpPr>
        <p:spPr bwMode="auto">
          <a:xfrm>
            <a:off x="6186512" y="3349065"/>
            <a:ext cx="29046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de-CH" b="0">
                <a:latin typeface="Calibri" panose="020F0502020204030204" pitchFamily="34" charset="0"/>
                <a:cs typeface="Calibri" panose="020F0502020204030204" pitchFamily="34" charset="0"/>
              </a:rPr>
              <a:t>r</a:t>
            </a:r>
            <a:endParaRPr lang="en-US" b="0">
              <a:latin typeface="Calibri" panose="020F0502020204030204" pitchFamily="34" charset="0"/>
              <a:cs typeface="Calibri" panose="020F0502020204030204" pitchFamily="34" charset="0"/>
            </a:endParaRPr>
          </a:p>
        </p:txBody>
      </p:sp>
      <p:sp>
        <p:nvSpPr>
          <p:cNvPr id="1039" name="Text Box 19"/>
          <p:cNvSpPr txBox="1">
            <a:spLocks noChangeArrowheads="1"/>
          </p:cNvSpPr>
          <p:nvPr/>
        </p:nvSpPr>
        <p:spPr bwMode="auto">
          <a:xfrm>
            <a:off x="6377012" y="3898340"/>
            <a:ext cx="2840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de-CH" sz="1800" b="0">
                <a:latin typeface="Calibri" panose="020F0502020204030204" pitchFamily="34" charset="0"/>
                <a:cs typeface="Calibri" panose="020F0502020204030204" pitchFamily="34" charset="0"/>
              </a:rPr>
              <a:t>x</a:t>
            </a:r>
            <a:endParaRPr lang="en-US" sz="1800" b="0">
              <a:latin typeface="Calibri" panose="020F0502020204030204" pitchFamily="34" charset="0"/>
              <a:cs typeface="Calibri" panose="020F0502020204030204" pitchFamily="34" charset="0"/>
            </a:endParaRPr>
          </a:p>
        </p:txBody>
      </p:sp>
      <p:sp>
        <p:nvSpPr>
          <p:cNvPr id="1040" name="Text Box 20"/>
          <p:cNvSpPr txBox="1">
            <a:spLocks noChangeArrowheads="1"/>
          </p:cNvSpPr>
          <p:nvPr/>
        </p:nvSpPr>
        <p:spPr bwMode="auto">
          <a:xfrm>
            <a:off x="5805512" y="3606240"/>
            <a:ext cx="2872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de-CH" sz="1800" b="0">
                <a:latin typeface="Calibri" panose="020F0502020204030204" pitchFamily="34" charset="0"/>
                <a:cs typeface="Calibri" panose="020F0502020204030204" pitchFamily="34" charset="0"/>
              </a:rPr>
              <a:t>y</a:t>
            </a:r>
            <a:endParaRPr lang="en-US" sz="1800" b="0">
              <a:latin typeface="Calibri" panose="020F0502020204030204" pitchFamily="34" charset="0"/>
              <a:cs typeface="Calibri" panose="020F0502020204030204" pitchFamily="34" charset="0"/>
            </a:endParaRPr>
          </a:p>
        </p:txBody>
      </p:sp>
      <p:sp>
        <p:nvSpPr>
          <p:cNvPr id="1041" name="Rectangle 22"/>
          <p:cNvSpPr>
            <a:spLocks noChangeArrowheads="1"/>
          </p:cNvSpPr>
          <p:nvPr/>
        </p:nvSpPr>
        <p:spPr bwMode="auto">
          <a:xfrm>
            <a:off x="0" y="41798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de-CH"/>
          </a:p>
        </p:txBody>
      </p:sp>
      <p:sp>
        <p:nvSpPr>
          <p:cNvPr id="1043" name="Line 24"/>
          <p:cNvSpPr>
            <a:spLocks noChangeShapeType="1"/>
          </p:cNvSpPr>
          <p:nvPr/>
        </p:nvSpPr>
        <p:spPr bwMode="auto">
          <a:xfrm flipH="1">
            <a:off x="6726262" y="3639578"/>
            <a:ext cx="228600" cy="176212"/>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323850" y="620714"/>
            <a:ext cx="8496300" cy="589753"/>
          </a:xfrm>
        </p:spPr>
        <p:txBody>
          <a:bodyPr/>
          <a:lstStyle/>
          <a:p>
            <a:r>
              <a:rPr lang="en-US" dirty="0"/>
              <a:t>Line of Response (</a:t>
            </a:r>
            <a:r>
              <a:rPr lang="en-US" dirty="0" err="1"/>
              <a:t>LoR</a:t>
            </a:r>
            <a:r>
              <a:rPr lang="en-US" dirty="0"/>
              <a:t>)</a:t>
            </a:r>
          </a:p>
        </p:txBody>
      </p:sp>
      <p:sp>
        <p:nvSpPr>
          <p:cNvPr id="20" name="Slide Number Placeholder 4">
            <a:extLst>
              <a:ext uri="{FF2B5EF4-FFF2-40B4-BE49-F238E27FC236}">
                <a16:creationId xmlns:a16="http://schemas.microsoft.com/office/drawing/2014/main" id="{DAE655F2-EE47-4040-934F-4C1E76BC911B}"/>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39</a:t>
            </a:fld>
            <a:endParaRPr lang="en-US"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434D9C6-C6E1-2A4C-AF5E-E69671D2BB3B}"/>
                  </a:ext>
                </a:extLst>
              </p:cNvPr>
              <p:cNvSpPr txBox="1"/>
              <p:nvPr/>
            </p:nvSpPr>
            <p:spPr>
              <a:xfrm>
                <a:off x="5232163" y="5065216"/>
                <a:ext cx="3528082" cy="492443"/>
              </a:xfrm>
              <a:prstGeom prst="rect">
                <a:avLst/>
              </a:prstGeom>
              <a:noFill/>
            </p:spPr>
            <p:txBody>
              <a:bodyPr wrap="none" rtlCol="0">
                <a:spAutoFit/>
              </a:bodyPr>
              <a:lstStyle/>
              <a:p>
                <a14:m>
                  <m:oMath xmlns:m="http://schemas.openxmlformats.org/officeDocument/2006/math">
                    <m:r>
                      <a:rPr lang="de-CH" sz="2600" b="1" i="0" smtClean="0">
                        <a:solidFill>
                          <a:srgbClr val="1269B0"/>
                        </a:solidFill>
                        <a:latin typeface="Cambria Math" panose="02040503050406030204" pitchFamily="18" charset="0"/>
                        <a:cs typeface="Calibri" panose="020F0502020204030204" pitchFamily="34" charset="0"/>
                      </a:rPr>
                      <m:t>𝐫</m:t>
                    </m:r>
                    <m:r>
                      <a:rPr lang="de-CH" sz="2600" b="1" i="0" smtClean="0">
                        <a:solidFill>
                          <a:srgbClr val="1269B0"/>
                        </a:solidFill>
                        <a:latin typeface="Cambria Math" panose="02040503050406030204" pitchFamily="18" charset="0"/>
                        <a:cs typeface="Calibri" panose="020F0502020204030204" pitchFamily="34" charset="0"/>
                      </a:rPr>
                      <m:t>=</m:t>
                    </m:r>
                    <m:r>
                      <a:rPr lang="de-CH" sz="2600" b="1" i="0" smtClean="0">
                        <a:solidFill>
                          <a:srgbClr val="1269B0"/>
                        </a:solidFill>
                        <a:latin typeface="Cambria Math" panose="02040503050406030204" pitchFamily="18" charset="0"/>
                        <a:cs typeface="Calibri" panose="020F0502020204030204" pitchFamily="34" charset="0"/>
                      </a:rPr>
                      <m:t>𝐱</m:t>
                    </m:r>
                    <m:r>
                      <a:rPr lang="de-CH" sz="26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de-CH" sz="26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𝐜𝐨𝐬</m:t>
                    </m:r>
                    <m:r>
                      <a:rPr lang="de-CH" sz="26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𝛗</m:t>
                    </m:r>
                    <m:r>
                      <a:rPr lang="de-CH" sz="26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oMath>
                </a14:m>
                <a:r>
                  <a:rPr lang="de-CH" sz="2600" b="1" dirty="0">
                    <a:solidFill>
                      <a:srgbClr val="1269B0"/>
                    </a:solidFill>
                    <a:cs typeface="Calibri" panose="020F0502020204030204" pitchFamily="34" charset="0"/>
                  </a:rPr>
                  <a:t> </a:t>
                </a:r>
                <a14:m>
                  <m:oMath xmlns:m="http://schemas.openxmlformats.org/officeDocument/2006/math">
                    <m:r>
                      <a:rPr lang="de-CH" sz="26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𝐲</m:t>
                    </m:r>
                    <m:r>
                      <a:rPr lang="de-CH" sz="2600" b="1" i="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de-CH" sz="26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𝐬𝐢𝐧</m:t>
                    </m:r>
                    <m:r>
                      <a:rPr lang="de-CH" sz="2600" b="1" i="0">
                        <a:solidFill>
                          <a:srgbClr val="1269B0"/>
                        </a:solidFill>
                        <a:latin typeface="Cambria Math" panose="02040503050406030204" pitchFamily="18" charset="0"/>
                        <a:ea typeface="Cambria Math" panose="02040503050406030204" pitchFamily="18" charset="0"/>
                        <a:cs typeface="Calibri" panose="020F0502020204030204" pitchFamily="34" charset="0"/>
                      </a:rPr>
                      <m:t>𝛗</m:t>
                    </m:r>
                  </m:oMath>
                </a14:m>
                <a:endParaRPr lang="de-DE" sz="2600" b="1" dirty="0">
                  <a:solidFill>
                    <a:srgbClr val="1269B0"/>
                  </a:solidFill>
                  <a:latin typeface="Calibri" panose="020F0502020204030204" pitchFamily="34" charset="0"/>
                  <a:cs typeface="Calibri" panose="020F0502020204030204" pitchFamily="34" charset="0"/>
                </a:endParaRPr>
              </a:p>
            </p:txBody>
          </p:sp>
        </mc:Choice>
        <mc:Fallback>
          <p:sp>
            <p:nvSpPr>
              <p:cNvPr id="21" name="TextBox 20">
                <a:extLst>
                  <a:ext uri="{FF2B5EF4-FFF2-40B4-BE49-F238E27FC236}">
                    <a16:creationId xmlns:a16="http://schemas.microsoft.com/office/drawing/2014/main" id="{7434D9C6-C6E1-2A4C-AF5E-E69671D2BB3B}"/>
                  </a:ext>
                </a:extLst>
              </p:cNvPr>
              <p:cNvSpPr txBox="1">
                <a:spLocks noRot="1" noChangeAspect="1" noMove="1" noResize="1" noEditPoints="1" noAdjustHandles="1" noChangeArrowheads="1" noChangeShapeType="1" noTextEdit="1"/>
              </p:cNvSpPr>
              <p:nvPr/>
            </p:nvSpPr>
            <p:spPr>
              <a:xfrm>
                <a:off x="5232163" y="5065216"/>
                <a:ext cx="3528082" cy="492443"/>
              </a:xfrm>
              <a:prstGeom prst="rect">
                <a:avLst/>
              </a:prstGeom>
              <a:blipFill>
                <a:blip r:embed="rId4"/>
                <a:stretch>
                  <a:fillRect t="-10000" b="-27500"/>
                </a:stretch>
              </a:blipFill>
            </p:spPr>
            <p:txBody>
              <a:bodyPr/>
              <a:lstStyle/>
              <a:p>
                <a:r>
                  <a:rPr lang="en-US">
                    <a:noFill/>
                  </a:rPr>
                  <a:t> </a:t>
                </a:r>
              </a:p>
            </p:txBody>
          </p:sp>
        </mc:Fallback>
      </mc:AlternateContent>
    </p:spTree>
    <p:extLst>
      <p:ext uri="{BB962C8B-B14F-4D97-AF65-F5344CB8AC3E}">
        <p14:creationId xmlns:p14="http://schemas.microsoft.com/office/powerpoint/2010/main" val="27560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BA439-6C69-6B48-800C-730D3C5D07EA}"/>
              </a:ext>
            </a:extLst>
          </p:cNvPr>
          <p:cNvSpPr>
            <a:spLocks noGrp="1"/>
          </p:cNvSpPr>
          <p:nvPr>
            <p:ph idx="1"/>
          </p:nvPr>
        </p:nvSpPr>
        <p:spPr>
          <a:xfrm>
            <a:off x="323850" y="1439158"/>
            <a:ext cx="8496300" cy="4967958"/>
          </a:xfrm>
        </p:spPr>
        <p:txBody>
          <a:bodyPr/>
          <a:lstStyle/>
          <a:p>
            <a:pPr>
              <a:lnSpc>
                <a:spcPct val="150000"/>
              </a:lnSpc>
            </a:pPr>
            <a:r>
              <a:rPr lang="en-US" dirty="0">
                <a:latin typeface="Calibri" pitchFamily="34" charset="0"/>
              </a:rPr>
              <a:t>Exogenous tracer as only source of imaging signal </a:t>
            </a:r>
          </a:p>
          <a:p>
            <a:pPr lvl="1">
              <a:lnSpc>
                <a:spcPct val="150000"/>
              </a:lnSpc>
            </a:pPr>
            <a:r>
              <a:rPr lang="en-US" dirty="0">
                <a:latin typeface="Calibri" pitchFamily="34" charset="0"/>
                <a:sym typeface="Symbol" pitchFamily="18" charset="2"/>
              </a:rPr>
              <a:t>distribution of radiotracer in tissue upon intravenous injection</a:t>
            </a:r>
          </a:p>
          <a:p>
            <a:pPr lvl="1">
              <a:lnSpc>
                <a:spcPct val="150000"/>
              </a:lnSpc>
            </a:pPr>
            <a:r>
              <a:rPr lang="en-US" dirty="0">
                <a:latin typeface="Calibri" pitchFamily="34" charset="0"/>
              </a:rPr>
              <a:t>radiotracer are compounds that contain metastable/instable nucleus</a:t>
            </a:r>
          </a:p>
          <a:p>
            <a:pPr lvl="1">
              <a:lnSpc>
                <a:spcPct val="150000"/>
              </a:lnSpc>
            </a:pPr>
            <a:r>
              <a:rPr lang="en-US" dirty="0">
                <a:latin typeface="Symbol" pitchFamily="18" charset="2"/>
              </a:rPr>
              <a:t>g</a:t>
            </a:r>
            <a:r>
              <a:rPr lang="en-US" dirty="0">
                <a:latin typeface="Calibri" pitchFamily="34" charset="0"/>
              </a:rPr>
              <a:t>-emitter or positron emitter</a:t>
            </a:r>
          </a:p>
          <a:p>
            <a:pPr lvl="1">
              <a:lnSpc>
                <a:spcPct val="150000"/>
              </a:lnSpc>
            </a:pPr>
            <a:r>
              <a:rPr lang="en-US" dirty="0">
                <a:latin typeface="Calibri" pitchFamily="34" charset="0"/>
              </a:rPr>
              <a:t>tracer concentration: </a:t>
            </a:r>
            <a:r>
              <a:rPr lang="en-US" b="1" dirty="0" err="1">
                <a:solidFill>
                  <a:srgbClr val="1269B0"/>
                </a:solidFill>
                <a:latin typeface="Calibri" pitchFamily="34" charset="0"/>
              </a:rPr>
              <a:t>pmol</a:t>
            </a:r>
            <a:r>
              <a:rPr lang="en-US" b="1" dirty="0">
                <a:solidFill>
                  <a:srgbClr val="1269B0"/>
                </a:solidFill>
                <a:latin typeface="Calibri" pitchFamily="34" charset="0"/>
              </a:rPr>
              <a:t> - nmol </a:t>
            </a:r>
          </a:p>
          <a:p>
            <a:pPr marL="0" indent="0">
              <a:lnSpc>
                <a:spcPct val="150000"/>
              </a:lnSpc>
              <a:buNone/>
            </a:pPr>
            <a:r>
              <a:rPr lang="en-US" b="1" dirty="0">
                <a:solidFill>
                  <a:srgbClr val="1269B0"/>
                </a:solidFill>
                <a:latin typeface="Calibri" pitchFamily="34" charset="0"/>
              </a:rPr>
              <a:t>▶︎ Molecular and perfusion imaging</a:t>
            </a:r>
          </a:p>
          <a:p>
            <a:pPr lvl="1">
              <a:lnSpc>
                <a:spcPct val="150000"/>
              </a:lnSpc>
            </a:pPr>
            <a:endParaRPr lang="en-US" dirty="0">
              <a:latin typeface="Calibri" pitchFamily="34" charset="0"/>
            </a:endParaRPr>
          </a:p>
          <a:p>
            <a:pPr lvl="1">
              <a:lnSpc>
                <a:spcPct val="150000"/>
              </a:lnSpc>
            </a:pPr>
            <a:endParaRPr lang="en-US" dirty="0">
              <a:latin typeface="Calibri" pitchFamily="34" charset="0"/>
            </a:endParaRPr>
          </a:p>
          <a:p>
            <a:pPr>
              <a:lnSpc>
                <a:spcPct val="150000"/>
              </a:lnSpc>
            </a:pPr>
            <a:endParaRPr lang="en-US" dirty="0"/>
          </a:p>
        </p:txBody>
      </p:sp>
      <p:sp>
        <p:nvSpPr>
          <p:cNvPr id="2" name="Title 1"/>
          <p:cNvSpPr>
            <a:spLocks noGrp="1"/>
          </p:cNvSpPr>
          <p:nvPr>
            <p:ph type="title"/>
          </p:nvPr>
        </p:nvSpPr>
        <p:spPr/>
        <p:txBody>
          <a:bodyPr/>
          <a:lstStyle/>
          <a:p>
            <a:r>
              <a:rPr lang="en-US"/>
              <a:t>Nuclear imaging</a:t>
            </a:r>
          </a:p>
        </p:txBody>
      </p:sp>
      <p:pic>
        <p:nvPicPr>
          <p:cNvPr id="10" name="Picture 44">
            <a:extLst>
              <a:ext uri="{FF2B5EF4-FFF2-40B4-BE49-F238E27FC236}">
                <a16:creationId xmlns:a16="http://schemas.microsoft.com/office/drawing/2014/main" id="{676ABB99-6DB8-DD44-BF3B-4B98E67700BD}"/>
              </a:ext>
            </a:extLst>
          </p:cNvPr>
          <p:cNvPicPr>
            <a:picLocks noChangeAspect="1" noChangeArrowheads="1"/>
          </p:cNvPicPr>
          <p:nvPr/>
        </p:nvPicPr>
        <p:blipFill>
          <a:blip r:embed="rId3" cstate="print">
            <a:grayscl/>
          </a:blip>
          <a:srcRect/>
          <a:stretch>
            <a:fillRect/>
          </a:stretch>
        </p:blipFill>
        <p:spPr bwMode="auto">
          <a:xfrm>
            <a:off x="5652120" y="3356992"/>
            <a:ext cx="2519689" cy="262528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1" name="Slide Number Placeholder 4">
            <a:extLst>
              <a:ext uri="{FF2B5EF4-FFF2-40B4-BE49-F238E27FC236}">
                <a16:creationId xmlns:a16="http://schemas.microsoft.com/office/drawing/2014/main" id="{0F482A28-6246-9C42-ADBB-3A7A45EDAB25}"/>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4</a:t>
            </a:fld>
            <a:endParaRPr lang="en-US"/>
          </a:p>
        </p:txBody>
      </p:sp>
    </p:spTree>
    <p:extLst>
      <p:ext uri="{BB962C8B-B14F-4D97-AF65-F5344CB8AC3E}">
        <p14:creationId xmlns:p14="http://schemas.microsoft.com/office/powerpoint/2010/main" val="320052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620714"/>
            <a:ext cx="8496300" cy="589753"/>
          </a:xfrm>
        </p:spPr>
        <p:txBody>
          <a:bodyPr/>
          <a:lstStyle/>
          <a:p>
            <a:r>
              <a:rPr lang="en-US" dirty="0"/>
              <a:t>Image reconstruction</a:t>
            </a:r>
          </a:p>
        </p:txBody>
      </p:sp>
      <p:sp>
        <p:nvSpPr>
          <p:cNvPr id="20" name="Slide Number Placeholder 4">
            <a:extLst>
              <a:ext uri="{FF2B5EF4-FFF2-40B4-BE49-F238E27FC236}">
                <a16:creationId xmlns:a16="http://schemas.microsoft.com/office/drawing/2014/main" id="{DAE655F2-EE47-4040-934F-4C1E76BC911B}"/>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40</a:t>
            </a:fld>
            <a:endParaRPr lang="en-US" dirty="0"/>
          </a:p>
        </p:txBody>
      </p:sp>
      <p:grpSp>
        <p:nvGrpSpPr>
          <p:cNvPr id="22" name="Group 21">
            <a:extLst>
              <a:ext uri="{FF2B5EF4-FFF2-40B4-BE49-F238E27FC236}">
                <a16:creationId xmlns:a16="http://schemas.microsoft.com/office/drawing/2014/main" id="{73A87A95-FF3E-3C40-93CC-76121293CA40}"/>
              </a:ext>
            </a:extLst>
          </p:cNvPr>
          <p:cNvGrpSpPr/>
          <p:nvPr/>
        </p:nvGrpSpPr>
        <p:grpSpPr>
          <a:xfrm>
            <a:off x="870323" y="1992053"/>
            <a:ext cx="3537503" cy="3644430"/>
            <a:chOff x="2448256" y="1268760"/>
            <a:chExt cx="4590175" cy="4728920"/>
          </a:xfrm>
        </p:grpSpPr>
        <p:sp>
          <p:nvSpPr>
            <p:cNvPr id="23" name="Oval 22">
              <a:extLst>
                <a:ext uri="{FF2B5EF4-FFF2-40B4-BE49-F238E27FC236}">
                  <a16:creationId xmlns:a16="http://schemas.microsoft.com/office/drawing/2014/main" id="{3AC42818-C091-B949-81F2-A023102112A9}"/>
                </a:ext>
              </a:extLst>
            </p:cNvPr>
            <p:cNvSpPr/>
            <p:nvPr/>
          </p:nvSpPr>
          <p:spPr>
            <a:xfrm rot="2738654">
              <a:off x="4537671" y="2648911"/>
              <a:ext cx="694992" cy="1594918"/>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4D5593B-F6D9-2F46-9514-53326A4A9A11}"/>
                </a:ext>
              </a:extLst>
            </p:cNvPr>
            <p:cNvCxnSpPr/>
            <p:nvPr/>
          </p:nvCxnSpPr>
          <p:spPr>
            <a:xfrm flipV="1">
              <a:off x="4572000" y="1419795"/>
              <a:ext cx="0" cy="4018410"/>
            </a:xfrm>
            <a:prstGeom prst="straightConnector1">
              <a:avLst/>
            </a:prstGeom>
            <a:ln>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7918BD9-0199-8947-9618-30536840C511}"/>
                </a:ext>
              </a:extLst>
            </p:cNvPr>
            <p:cNvCxnSpPr/>
            <p:nvPr/>
          </p:nvCxnSpPr>
          <p:spPr>
            <a:xfrm rot="5400000" flipV="1">
              <a:off x="4572000" y="1481016"/>
              <a:ext cx="0" cy="4018410"/>
            </a:xfrm>
            <a:prstGeom prst="straightConnector1">
              <a:avLst/>
            </a:prstGeom>
            <a:ln>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200F7E84-0DF5-E945-87FA-3FC218D4F8E4}"/>
                </a:ext>
              </a:extLst>
            </p:cNvPr>
            <p:cNvSpPr txBox="1"/>
            <p:nvPr/>
          </p:nvSpPr>
          <p:spPr>
            <a:xfrm>
              <a:off x="6372974" y="3491716"/>
              <a:ext cx="287258" cy="369332"/>
            </a:xfrm>
            <a:prstGeom prst="rect">
              <a:avLst/>
            </a:prstGeom>
            <a:noFill/>
          </p:spPr>
          <p:txBody>
            <a:bodyPr wrap="none" rtlCol="0">
              <a:spAutoFit/>
            </a:bodyPr>
            <a:lstStyle/>
            <a:p>
              <a:r>
                <a:rPr lang="en-US" dirty="0"/>
                <a:t>x</a:t>
              </a:r>
            </a:p>
          </p:txBody>
        </p:sp>
        <p:sp>
          <p:nvSpPr>
            <p:cNvPr id="27" name="TextBox 26">
              <a:extLst>
                <a:ext uri="{FF2B5EF4-FFF2-40B4-BE49-F238E27FC236}">
                  <a16:creationId xmlns:a16="http://schemas.microsoft.com/office/drawing/2014/main" id="{4B35005F-1A36-8547-B25E-F94957104854}"/>
                </a:ext>
              </a:extLst>
            </p:cNvPr>
            <p:cNvSpPr txBox="1"/>
            <p:nvPr/>
          </p:nvSpPr>
          <p:spPr>
            <a:xfrm>
              <a:off x="4596018" y="1268760"/>
              <a:ext cx="289149" cy="369332"/>
            </a:xfrm>
            <a:prstGeom prst="rect">
              <a:avLst/>
            </a:prstGeom>
            <a:noFill/>
          </p:spPr>
          <p:txBody>
            <a:bodyPr wrap="none" rtlCol="0">
              <a:spAutoFit/>
            </a:bodyPr>
            <a:lstStyle/>
            <a:p>
              <a:r>
                <a:rPr lang="en-US" dirty="0"/>
                <a:t>y</a:t>
              </a:r>
            </a:p>
          </p:txBody>
        </p:sp>
        <p:grpSp>
          <p:nvGrpSpPr>
            <p:cNvPr id="28" name="Group 27">
              <a:extLst>
                <a:ext uri="{FF2B5EF4-FFF2-40B4-BE49-F238E27FC236}">
                  <a16:creationId xmlns:a16="http://schemas.microsoft.com/office/drawing/2014/main" id="{275D9B9F-0D54-6848-9937-DA9A5F11EB63}"/>
                </a:ext>
              </a:extLst>
            </p:cNvPr>
            <p:cNvGrpSpPr/>
            <p:nvPr/>
          </p:nvGrpSpPr>
          <p:grpSpPr>
            <a:xfrm rot="19623869">
              <a:off x="2528731" y="1417711"/>
              <a:ext cx="4097220" cy="4025378"/>
              <a:chOff x="3138859" y="1572195"/>
              <a:chExt cx="4097220" cy="4025378"/>
            </a:xfrm>
          </p:grpSpPr>
          <p:cxnSp>
            <p:nvCxnSpPr>
              <p:cNvPr id="35" name="Straight Arrow Connector 34">
                <a:extLst>
                  <a:ext uri="{FF2B5EF4-FFF2-40B4-BE49-F238E27FC236}">
                    <a16:creationId xmlns:a16="http://schemas.microsoft.com/office/drawing/2014/main" id="{3A963D7F-FBC8-D44D-9186-429E47EFDB8D}"/>
                  </a:ext>
                </a:extLst>
              </p:cNvPr>
              <p:cNvCxnSpPr/>
              <p:nvPr/>
            </p:nvCxnSpPr>
            <p:spPr>
              <a:xfrm>
                <a:off x="5148064" y="1572195"/>
                <a:ext cx="0" cy="4018410"/>
              </a:xfrm>
              <a:prstGeom prst="straightConnector1">
                <a:avLst/>
              </a:prstGeom>
              <a:ln>
                <a:solidFill>
                  <a:srgbClr val="1269B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71A3E19-9D1C-0D4C-B403-9F0AD745734D}"/>
                  </a:ext>
                </a:extLst>
              </p:cNvPr>
              <p:cNvCxnSpPr/>
              <p:nvPr/>
            </p:nvCxnSpPr>
            <p:spPr>
              <a:xfrm rot="5400000" flipV="1">
                <a:off x="5148064" y="1633416"/>
                <a:ext cx="0" cy="4018410"/>
              </a:xfrm>
              <a:prstGeom prst="straightConnector1">
                <a:avLst/>
              </a:prstGeom>
              <a:ln>
                <a:solidFill>
                  <a:srgbClr val="1269B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9A8EDA9-B9CA-6644-9F57-7EC8B832DC2B}"/>
                  </a:ext>
                </a:extLst>
              </p:cNvPr>
              <p:cNvSpPr txBox="1"/>
              <p:nvPr/>
            </p:nvSpPr>
            <p:spPr>
              <a:xfrm>
                <a:off x="6927141" y="3610708"/>
                <a:ext cx="308938" cy="436148"/>
              </a:xfrm>
              <a:prstGeom prst="rect">
                <a:avLst/>
              </a:prstGeom>
              <a:noFill/>
            </p:spPr>
            <p:txBody>
              <a:bodyPr wrap="none" rtlCol="0">
                <a:spAutoFit/>
              </a:bodyPr>
              <a:lstStyle/>
              <a:p>
                <a:r>
                  <a:rPr lang="en-US" dirty="0">
                    <a:solidFill>
                      <a:srgbClr val="1269B0"/>
                    </a:solidFill>
                  </a:rPr>
                  <a:t>r</a:t>
                </a:r>
              </a:p>
            </p:txBody>
          </p:sp>
          <p:sp>
            <p:nvSpPr>
              <p:cNvPr id="38" name="TextBox 37">
                <a:extLst>
                  <a:ext uri="{FF2B5EF4-FFF2-40B4-BE49-F238E27FC236}">
                    <a16:creationId xmlns:a16="http://schemas.microsoft.com/office/drawing/2014/main" id="{DEF2F702-61D7-7042-963D-6DABE8D2118F}"/>
                  </a:ext>
                </a:extLst>
              </p:cNvPr>
              <p:cNvSpPr txBox="1"/>
              <p:nvPr/>
            </p:nvSpPr>
            <p:spPr>
              <a:xfrm>
                <a:off x="5189281" y="5161425"/>
                <a:ext cx="354370" cy="436148"/>
              </a:xfrm>
              <a:prstGeom prst="rect">
                <a:avLst/>
              </a:prstGeom>
              <a:noFill/>
            </p:spPr>
            <p:txBody>
              <a:bodyPr wrap="none" rtlCol="0">
                <a:spAutoFit/>
              </a:bodyPr>
              <a:lstStyle/>
              <a:p>
                <a:r>
                  <a:rPr lang="en-US" dirty="0">
                    <a:solidFill>
                      <a:srgbClr val="1269B0"/>
                    </a:solidFill>
                  </a:rPr>
                  <a:t>s</a:t>
                </a:r>
              </a:p>
            </p:txBody>
          </p:sp>
        </p:grpSp>
        <p:sp>
          <p:nvSpPr>
            <p:cNvPr id="29" name="Oval 28">
              <a:extLst>
                <a:ext uri="{FF2B5EF4-FFF2-40B4-BE49-F238E27FC236}">
                  <a16:creationId xmlns:a16="http://schemas.microsoft.com/office/drawing/2014/main" id="{CE302F59-D639-224A-BE95-94FEE9AC90E6}"/>
                </a:ext>
              </a:extLst>
            </p:cNvPr>
            <p:cNvSpPr/>
            <p:nvPr/>
          </p:nvSpPr>
          <p:spPr>
            <a:xfrm>
              <a:off x="3332020" y="1638092"/>
              <a:ext cx="277824" cy="277824"/>
            </a:xfrm>
            <a:prstGeom prst="ellipse">
              <a:avLst/>
            </a:prstGeom>
            <a:solidFill>
              <a:srgbClr val="1269B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32E2054-0E74-D14D-BC4F-12A0D3C9A3B0}"/>
                </a:ext>
              </a:extLst>
            </p:cNvPr>
            <p:cNvSpPr txBox="1"/>
            <p:nvPr/>
          </p:nvSpPr>
          <p:spPr>
            <a:xfrm rot="19643711">
              <a:off x="2448256" y="1280414"/>
              <a:ext cx="1568845" cy="436148"/>
            </a:xfrm>
            <a:prstGeom prst="rect">
              <a:avLst/>
            </a:prstGeom>
            <a:noFill/>
          </p:spPr>
          <p:txBody>
            <a:bodyPr wrap="none" rtlCol="0">
              <a:spAutoFit/>
            </a:bodyPr>
            <a:lstStyle/>
            <a:p>
              <a:r>
                <a:rPr lang="en-US" dirty="0">
                  <a:solidFill>
                    <a:srgbClr val="1269B0"/>
                  </a:solidFill>
                  <a:latin typeface="Calibri" panose="020F0502020204030204" pitchFamily="34" charset="0"/>
                  <a:cs typeface="Calibri" panose="020F0502020204030204" pitchFamily="34" charset="0"/>
                </a:rPr>
                <a:t>X-ray source</a:t>
              </a:r>
            </a:p>
          </p:txBody>
        </p:sp>
        <p:cxnSp>
          <p:nvCxnSpPr>
            <p:cNvPr id="31" name="Straight Arrow Connector 30">
              <a:extLst>
                <a:ext uri="{FF2B5EF4-FFF2-40B4-BE49-F238E27FC236}">
                  <a16:creationId xmlns:a16="http://schemas.microsoft.com/office/drawing/2014/main" id="{7FBFAD39-69A2-B54D-947D-6A58D0849C77}"/>
                </a:ext>
              </a:extLst>
            </p:cNvPr>
            <p:cNvCxnSpPr>
              <a:cxnSpLocks/>
            </p:cNvCxnSpPr>
            <p:nvPr/>
          </p:nvCxnSpPr>
          <p:spPr>
            <a:xfrm flipV="1">
              <a:off x="4433357" y="4310091"/>
              <a:ext cx="2605074" cy="1687589"/>
            </a:xfrm>
            <a:prstGeom prst="straightConnector1">
              <a:avLst/>
            </a:prstGeom>
            <a:ln w="76200" cmpd="sng">
              <a:solidFill>
                <a:srgbClr val="1269B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03023CA2-D169-B644-AF0E-B2EA422B3300}"/>
                </a:ext>
              </a:extLst>
            </p:cNvPr>
            <p:cNvSpPr txBox="1"/>
            <p:nvPr/>
          </p:nvSpPr>
          <p:spPr>
            <a:xfrm rot="19618379">
              <a:off x="5250696" y="5205069"/>
              <a:ext cx="1247868" cy="436148"/>
            </a:xfrm>
            <a:prstGeom prst="rect">
              <a:avLst/>
            </a:prstGeom>
            <a:noFill/>
          </p:spPr>
          <p:txBody>
            <a:bodyPr wrap="none" rtlCol="0">
              <a:spAutoFit/>
            </a:bodyPr>
            <a:lstStyle/>
            <a:p>
              <a:r>
                <a:rPr lang="en-US" dirty="0">
                  <a:solidFill>
                    <a:srgbClr val="1269B0"/>
                  </a:solidFill>
                </a:rPr>
                <a:t>Detector</a:t>
              </a:r>
            </a:p>
          </p:txBody>
        </p:sp>
        <p:sp>
          <p:nvSpPr>
            <p:cNvPr id="33" name="TextBox 32">
              <a:extLst>
                <a:ext uri="{FF2B5EF4-FFF2-40B4-BE49-F238E27FC236}">
                  <a16:creationId xmlns:a16="http://schemas.microsoft.com/office/drawing/2014/main" id="{92D62FE9-471F-6E49-BFA8-69763F9FCE12}"/>
                </a:ext>
              </a:extLst>
            </p:cNvPr>
            <p:cNvSpPr txBox="1"/>
            <p:nvPr/>
          </p:nvSpPr>
          <p:spPr>
            <a:xfrm>
              <a:off x="4987589" y="3140968"/>
              <a:ext cx="300082" cy="307777"/>
            </a:xfrm>
            <a:prstGeom prst="rect">
              <a:avLst/>
            </a:prstGeom>
            <a:noFill/>
          </p:spPr>
          <p:txBody>
            <a:bodyPr wrap="none" rtlCol="0">
              <a:spAutoFit/>
            </a:bodyPr>
            <a:lstStyle/>
            <a:p>
              <a:r>
                <a:rPr lang="en-US" sz="1400" dirty="0">
                  <a:latin typeface="Symbol" charset="2"/>
                  <a:cs typeface="Symbol" charset="2"/>
                </a:rPr>
                <a:t>f</a:t>
              </a:r>
            </a:p>
          </p:txBody>
        </p:sp>
        <p:sp>
          <p:nvSpPr>
            <p:cNvPr id="34" name="Arc 33">
              <a:extLst>
                <a:ext uri="{FF2B5EF4-FFF2-40B4-BE49-F238E27FC236}">
                  <a16:creationId xmlns:a16="http://schemas.microsoft.com/office/drawing/2014/main" id="{119C5657-21E0-FE49-8EA2-7F5F83B75B1D}"/>
                </a:ext>
              </a:extLst>
            </p:cNvPr>
            <p:cNvSpPr/>
            <p:nvPr/>
          </p:nvSpPr>
          <p:spPr>
            <a:xfrm>
              <a:off x="4436660" y="3030910"/>
              <a:ext cx="897014" cy="921611"/>
            </a:xfrm>
            <a:prstGeom prst="arc">
              <a:avLst>
                <a:gd name="adj1" fmla="val 18824457"/>
                <a:gd name="adj2" fmla="val 21342410"/>
              </a:avLst>
            </a:prstGeom>
            <a:ln w="12700" cmpd="sng">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C7CF13C-1670-ED4A-99D9-1B53A9614339}"/>
              </a:ext>
            </a:extLst>
          </p:cNvPr>
          <p:cNvGrpSpPr/>
          <p:nvPr/>
        </p:nvGrpSpPr>
        <p:grpSpPr>
          <a:xfrm>
            <a:off x="5023821" y="1992053"/>
            <a:ext cx="3170546" cy="3349633"/>
            <a:chOff x="2562795" y="1268760"/>
            <a:chExt cx="4114020" cy="4346399"/>
          </a:xfrm>
        </p:grpSpPr>
        <p:sp>
          <p:nvSpPr>
            <p:cNvPr id="41" name="Oval 40">
              <a:extLst>
                <a:ext uri="{FF2B5EF4-FFF2-40B4-BE49-F238E27FC236}">
                  <a16:creationId xmlns:a16="http://schemas.microsoft.com/office/drawing/2014/main" id="{8BDC8C1E-F804-B449-9B4E-709B268FE155}"/>
                </a:ext>
              </a:extLst>
            </p:cNvPr>
            <p:cNvSpPr/>
            <p:nvPr/>
          </p:nvSpPr>
          <p:spPr>
            <a:xfrm rot="2738654">
              <a:off x="4537671" y="2648911"/>
              <a:ext cx="694992" cy="1594918"/>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A495270F-68BA-6E44-B470-E72E8209A5D6}"/>
                </a:ext>
              </a:extLst>
            </p:cNvPr>
            <p:cNvCxnSpPr/>
            <p:nvPr/>
          </p:nvCxnSpPr>
          <p:spPr>
            <a:xfrm flipV="1">
              <a:off x="4572000" y="1419795"/>
              <a:ext cx="0" cy="4018410"/>
            </a:xfrm>
            <a:prstGeom prst="straightConnector1">
              <a:avLst/>
            </a:prstGeom>
            <a:ln>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7826B37-72E9-9E40-AD7F-AC3965612603}"/>
                </a:ext>
              </a:extLst>
            </p:cNvPr>
            <p:cNvCxnSpPr/>
            <p:nvPr/>
          </p:nvCxnSpPr>
          <p:spPr>
            <a:xfrm rot="5400000" flipV="1">
              <a:off x="4572000" y="1481016"/>
              <a:ext cx="0" cy="4018410"/>
            </a:xfrm>
            <a:prstGeom prst="straightConnector1">
              <a:avLst/>
            </a:prstGeom>
            <a:ln>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6E9AE7BA-683F-BD46-9552-1D3DF61AACF9}"/>
                </a:ext>
              </a:extLst>
            </p:cNvPr>
            <p:cNvSpPr txBox="1"/>
            <p:nvPr/>
          </p:nvSpPr>
          <p:spPr>
            <a:xfrm>
              <a:off x="6372974" y="3491716"/>
              <a:ext cx="287258" cy="369332"/>
            </a:xfrm>
            <a:prstGeom prst="rect">
              <a:avLst/>
            </a:prstGeom>
            <a:noFill/>
          </p:spPr>
          <p:txBody>
            <a:bodyPr wrap="none" rtlCol="0">
              <a:spAutoFit/>
            </a:bodyPr>
            <a:lstStyle/>
            <a:p>
              <a:r>
                <a:rPr lang="en-US" dirty="0"/>
                <a:t>x</a:t>
              </a:r>
            </a:p>
          </p:txBody>
        </p:sp>
        <p:sp>
          <p:nvSpPr>
            <p:cNvPr id="45" name="TextBox 44">
              <a:extLst>
                <a:ext uri="{FF2B5EF4-FFF2-40B4-BE49-F238E27FC236}">
                  <a16:creationId xmlns:a16="http://schemas.microsoft.com/office/drawing/2014/main" id="{93E00672-EFFC-E248-9603-B46891B6C3F7}"/>
                </a:ext>
              </a:extLst>
            </p:cNvPr>
            <p:cNvSpPr txBox="1"/>
            <p:nvPr/>
          </p:nvSpPr>
          <p:spPr>
            <a:xfrm>
              <a:off x="4596018" y="1268760"/>
              <a:ext cx="289149" cy="369332"/>
            </a:xfrm>
            <a:prstGeom prst="rect">
              <a:avLst/>
            </a:prstGeom>
            <a:noFill/>
          </p:spPr>
          <p:txBody>
            <a:bodyPr wrap="none" rtlCol="0">
              <a:spAutoFit/>
            </a:bodyPr>
            <a:lstStyle/>
            <a:p>
              <a:r>
                <a:rPr lang="en-US" dirty="0"/>
                <a:t>y</a:t>
              </a:r>
            </a:p>
          </p:txBody>
        </p:sp>
        <p:grpSp>
          <p:nvGrpSpPr>
            <p:cNvPr id="46" name="Group 45">
              <a:extLst>
                <a:ext uri="{FF2B5EF4-FFF2-40B4-BE49-F238E27FC236}">
                  <a16:creationId xmlns:a16="http://schemas.microsoft.com/office/drawing/2014/main" id="{0FE55790-D2DB-2F46-84F7-25E51FF2C3FF}"/>
                </a:ext>
              </a:extLst>
            </p:cNvPr>
            <p:cNvGrpSpPr/>
            <p:nvPr/>
          </p:nvGrpSpPr>
          <p:grpSpPr>
            <a:xfrm rot="19623869">
              <a:off x="2579595" y="1402675"/>
              <a:ext cx="4097220" cy="4212484"/>
              <a:chOff x="3138859" y="1572195"/>
              <a:chExt cx="4097220" cy="4212484"/>
            </a:xfrm>
          </p:grpSpPr>
          <p:cxnSp>
            <p:nvCxnSpPr>
              <p:cNvPr id="53" name="Straight Arrow Connector 52">
                <a:extLst>
                  <a:ext uri="{FF2B5EF4-FFF2-40B4-BE49-F238E27FC236}">
                    <a16:creationId xmlns:a16="http://schemas.microsoft.com/office/drawing/2014/main" id="{5688CC54-425B-8F46-8F48-19A6DCAAF8EE}"/>
                  </a:ext>
                </a:extLst>
              </p:cNvPr>
              <p:cNvCxnSpPr/>
              <p:nvPr/>
            </p:nvCxnSpPr>
            <p:spPr>
              <a:xfrm>
                <a:off x="5148064" y="1572195"/>
                <a:ext cx="0" cy="4018410"/>
              </a:xfrm>
              <a:prstGeom prst="straightConnector1">
                <a:avLst/>
              </a:prstGeom>
              <a:ln w="57150">
                <a:solidFill>
                  <a:srgbClr val="1269B0"/>
                </a:solidFill>
                <a:prstDash val="solid"/>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7BA094E-6B82-5F40-AFED-6AF35DEA2B5D}"/>
                  </a:ext>
                </a:extLst>
              </p:cNvPr>
              <p:cNvCxnSpPr/>
              <p:nvPr/>
            </p:nvCxnSpPr>
            <p:spPr>
              <a:xfrm rot="5400000" flipV="1">
                <a:off x="5148064" y="1633416"/>
                <a:ext cx="0" cy="4018410"/>
              </a:xfrm>
              <a:prstGeom prst="straightConnector1">
                <a:avLst/>
              </a:prstGeom>
              <a:ln>
                <a:solidFill>
                  <a:srgbClr val="1269B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A81ED2C9-D0F2-D94D-8A81-3FFA34A132A5}"/>
                  </a:ext>
                </a:extLst>
              </p:cNvPr>
              <p:cNvSpPr txBox="1"/>
              <p:nvPr/>
            </p:nvSpPr>
            <p:spPr>
              <a:xfrm>
                <a:off x="6927141" y="3610708"/>
                <a:ext cx="308938" cy="436148"/>
              </a:xfrm>
              <a:prstGeom prst="rect">
                <a:avLst/>
              </a:prstGeom>
              <a:noFill/>
            </p:spPr>
            <p:txBody>
              <a:bodyPr wrap="none" rtlCol="0">
                <a:spAutoFit/>
              </a:bodyPr>
              <a:lstStyle/>
              <a:p>
                <a:r>
                  <a:rPr lang="en-US" dirty="0">
                    <a:solidFill>
                      <a:srgbClr val="1269B0"/>
                    </a:solidFill>
                  </a:rPr>
                  <a:t>r</a:t>
                </a:r>
              </a:p>
            </p:txBody>
          </p:sp>
          <p:sp>
            <p:nvSpPr>
              <p:cNvPr id="56" name="TextBox 55">
                <a:extLst>
                  <a:ext uri="{FF2B5EF4-FFF2-40B4-BE49-F238E27FC236}">
                    <a16:creationId xmlns:a16="http://schemas.microsoft.com/office/drawing/2014/main" id="{6E72911B-5E73-394B-9569-C19D68A9245A}"/>
                  </a:ext>
                </a:extLst>
              </p:cNvPr>
              <p:cNvSpPr txBox="1"/>
              <p:nvPr/>
            </p:nvSpPr>
            <p:spPr>
              <a:xfrm>
                <a:off x="5149557" y="5348531"/>
                <a:ext cx="403821" cy="436148"/>
              </a:xfrm>
              <a:prstGeom prst="rect">
                <a:avLst/>
              </a:prstGeom>
              <a:noFill/>
            </p:spPr>
            <p:txBody>
              <a:bodyPr wrap="square" rtlCol="0">
                <a:spAutoFit/>
              </a:bodyPr>
              <a:lstStyle/>
              <a:p>
                <a:r>
                  <a:rPr lang="en-US" dirty="0">
                    <a:solidFill>
                      <a:srgbClr val="1269B0"/>
                    </a:solidFill>
                  </a:rPr>
                  <a:t>s</a:t>
                </a:r>
              </a:p>
            </p:txBody>
          </p:sp>
        </p:grpSp>
        <p:sp>
          <p:nvSpPr>
            <p:cNvPr id="51" name="TextBox 50">
              <a:extLst>
                <a:ext uri="{FF2B5EF4-FFF2-40B4-BE49-F238E27FC236}">
                  <a16:creationId xmlns:a16="http://schemas.microsoft.com/office/drawing/2014/main" id="{ECA946F1-90FD-8243-B9B6-7F6FF173DB1A}"/>
                </a:ext>
              </a:extLst>
            </p:cNvPr>
            <p:cNvSpPr txBox="1"/>
            <p:nvPr/>
          </p:nvSpPr>
          <p:spPr>
            <a:xfrm>
              <a:off x="4987589" y="3140968"/>
              <a:ext cx="300082" cy="307777"/>
            </a:xfrm>
            <a:prstGeom prst="rect">
              <a:avLst/>
            </a:prstGeom>
            <a:noFill/>
          </p:spPr>
          <p:txBody>
            <a:bodyPr wrap="none" rtlCol="0">
              <a:spAutoFit/>
            </a:bodyPr>
            <a:lstStyle/>
            <a:p>
              <a:r>
                <a:rPr lang="en-US" sz="1400" dirty="0">
                  <a:latin typeface="Symbol" charset="2"/>
                  <a:cs typeface="Symbol" charset="2"/>
                </a:rPr>
                <a:t>f</a:t>
              </a:r>
            </a:p>
          </p:txBody>
        </p:sp>
        <p:sp>
          <p:nvSpPr>
            <p:cNvPr id="52" name="Arc 51">
              <a:extLst>
                <a:ext uri="{FF2B5EF4-FFF2-40B4-BE49-F238E27FC236}">
                  <a16:creationId xmlns:a16="http://schemas.microsoft.com/office/drawing/2014/main" id="{2A3CF11E-EBA9-9649-83A3-49B4092FC4CD}"/>
                </a:ext>
              </a:extLst>
            </p:cNvPr>
            <p:cNvSpPr/>
            <p:nvPr/>
          </p:nvSpPr>
          <p:spPr>
            <a:xfrm>
              <a:off x="4436660" y="3030910"/>
              <a:ext cx="897014" cy="921611"/>
            </a:xfrm>
            <a:prstGeom prst="arc">
              <a:avLst>
                <a:gd name="adj1" fmla="val 18824457"/>
                <a:gd name="adj2" fmla="val 21342410"/>
              </a:avLst>
            </a:prstGeom>
            <a:ln w="12700" cmpd="sng">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 name="Donut 3">
            <a:extLst>
              <a:ext uri="{FF2B5EF4-FFF2-40B4-BE49-F238E27FC236}">
                <a16:creationId xmlns:a16="http://schemas.microsoft.com/office/drawing/2014/main" id="{1A3B74CA-9FE8-354D-A24E-AAA81C687688}"/>
              </a:ext>
            </a:extLst>
          </p:cNvPr>
          <p:cNvSpPr/>
          <p:nvPr/>
        </p:nvSpPr>
        <p:spPr>
          <a:xfrm>
            <a:off x="5220072" y="2360774"/>
            <a:ext cx="2712194" cy="2712194"/>
          </a:xfrm>
          <a:prstGeom prst="donut">
            <a:avLst>
              <a:gd name="adj" fmla="val 4162"/>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0" name="TextBox 59">
            <a:extLst>
              <a:ext uri="{FF2B5EF4-FFF2-40B4-BE49-F238E27FC236}">
                <a16:creationId xmlns:a16="http://schemas.microsoft.com/office/drawing/2014/main" id="{7D28D055-0552-CA45-B54F-E96B68AAC306}"/>
              </a:ext>
            </a:extLst>
          </p:cNvPr>
          <p:cNvSpPr txBox="1"/>
          <p:nvPr/>
        </p:nvSpPr>
        <p:spPr>
          <a:xfrm>
            <a:off x="5837992" y="5233258"/>
            <a:ext cx="1505540" cy="369332"/>
          </a:xfrm>
          <a:prstGeom prst="rect">
            <a:avLst/>
          </a:prstGeom>
          <a:noFill/>
        </p:spPr>
        <p:txBody>
          <a:bodyPr wrap="none" rtlCol="0">
            <a:spAutoFit/>
          </a:bodyPr>
          <a:lstStyle/>
          <a:p>
            <a:r>
              <a:rPr lang="en-US" dirty="0">
                <a:solidFill>
                  <a:srgbClr val="1269B0"/>
                </a:solidFill>
              </a:rPr>
              <a:t>Detector ring</a:t>
            </a:r>
          </a:p>
        </p:txBody>
      </p:sp>
      <p:sp>
        <p:nvSpPr>
          <p:cNvPr id="61" name="Oval 60">
            <a:extLst>
              <a:ext uri="{FF2B5EF4-FFF2-40B4-BE49-F238E27FC236}">
                <a16:creationId xmlns:a16="http://schemas.microsoft.com/office/drawing/2014/main" id="{9F6F5775-80CF-CD4F-AEA0-83BA8CCE3612}"/>
              </a:ext>
            </a:extLst>
          </p:cNvPr>
          <p:cNvSpPr/>
          <p:nvPr/>
        </p:nvSpPr>
        <p:spPr>
          <a:xfrm>
            <a:off x="6600193" y="3789713"/>
            <a:ext cx="214110" cy="214110"/>
          </a:xfrm>
          <a:prstGeom prst="ellipse">
            <a:avLst/>
          </a:prstGeom>
          <a:solidFill>
            <a:srgbClr val="1269B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A86C8583-BEA7-F14A-A9BB-914714B72D5A}"/>
              </a:ext>
            </a:extLst>
          </p:cNvPr>
          <p:cNvSpPr txBox="1"/>
          <p:nvPr/>
        </p:nvSpPr>
        <p:spPr>
          <a:xfrm rot="19643711">
            <a:off x="6620526" y="4036124"/>
            <a:ext cx="535724" cy="369332"/>
          </a:xfrm>
          <a:prstGeom prst="rect">
            <a:avLst/>
          </a:prstGeom>
          <a:solidFill>
            <a:schemeClr val="bg1"/>
          </a:solidFill>
        </p:spPr>
        <p:txBody>
          <a:bodyPr wrap="none" rtlCol="0">
            <a:spAutoFit/>
          </a:bodyPr>
          <a:lstStyle/>
          <a:p>
            <a:r>
              <a:rPr lang="en-US" b="1" dirty="0" err="1">
                <a:solidFill>
                  <a:srgbClr val="1269B0"/>
                </a:solidFill>
                <a:latin typeface="Calibri" panose="020F0502020204030204" pitchFamily="34" charset="0"/>
                <a:cs typeface="Calibri" panose="020F0502020204030204" pitchFamily="34" charset="0"/>
              </a:rPr>
              <a:t>LoR</a:t>
            </a:r>
            <a:endParaRPr lang="en-US" b="1" dirty="0">
              <a:solidFill>
                <a:srgbClr val="1269B0"/>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E1803EE4-55EF-8C4A-ADB8-BAB638773205}"/>
              </a:ext>
            </a:extLst>
          </p:cNvPr>
          <p:cNvSpPr/>
          <p:nvPr/>
        </p:nvSpPr>
        <p:spPr>
          <a:xfrm>
            <a:off x="2314010" y="5954592"/>
            <a:ext cx="4515980" cy="461665"/>
          </a:xfrm>
          <a:prstGeom prst="rect">
            <a:avLst/>
          </a:prstGeom>
          <a:solidFill>
            <a:schemeClr val="bg1"/>
          </a:solidFill>
        </p:spPr>
        <p:txBody>
          <a:bodyPr wrap="none">
            <a:spAutoFit/>
          </a:bodyPr>
          <a:lstStyle/>
          <a:p>
            <a:r>
              <a:rPr lang="en-US" sz="2400" b="1" dirty="0">
                <a:solidFill>
                  <a:srgbClr val="1269B0"/>
                </a:solidFill>
                <a:latin typeface="Calibri" pitchFamily="34" charset="0"/>
              </a:rPr>
              <a:t>▶︎ Image reconstruction using FBP</a:t>
            </a:r>
          </a:p>
        </p:txBody>
      </p:sp>
      <p:sp>
        <p:nvSpPr>
          <p:cNvPr id="7" name="TextBox 6">
            <a:extLst>
              <a:ext uri="{FF2B5EF4-FFF2-40B4-BE49-F238E27FC236}">
                <a16:creationId xmlns:a16="http://schemas.microsoft.com/office/drawing/2014/main" id="{965B2337-F089-8145-8CCE-DEB203191139}"/>
              </a:ext>
            </a:extLst>
          </p:cNvPr>
          <p:cNvSpPr txBox="1"/>
          <p:nvPr/>
        </p:nvSpPr>
        <p:spPr>
          <a:xfrm>
            <a:off x="2255930" y="1292084"/>
            <a:ext cx="502061" cy="461665"/>
          </a:xfrm>
          <a:prstGeom prst="rect">
            <a:avLst/>
          </a:prstGeom>
          <a:noFill/>
        </p:spPr>
        <p:txBody>
          <a:bodyPr wrap="none" rtlCol="0">
            <a:spAutoFit/>
          </a:bodyPr>
          <a:lstStyle/>
          <a:p>
            <a:r>
              <a:rPr lang="de-DE" sz="2400" b="1" dirty="0">
                <a:solidFill>
                  <a:srgbClr val="1269B0"/>
                </a:solidFill>
                <a:latin typeface="Calibri" panose="020F0502020204030204" pitchFamily="34" charset="0"/>
                <a:cs typeface="Calibri" panose="020F0502020204030204" pitchFamily="34" charset="0"/>
              </a:rPr>
              <a:t>CT</a:t>
            </a:r>
          </a:p>
        </p:txBody>
      </p:sp>
      <p:sp>
        <p:nvSpPr>
          <p:cNvPr id="65" name="TextBox 64">
            <a:extLst>
              <a:ext uri="{FF2B5EF4-FFF2-40B4-BE49-F238E27FC236}">
                <a16:creationId xmlns:a16="http://schemas.microsoft.com/office/drawing/2014/main" id="{517A289B-E2D3-2643-B33F-30083DC9ED70}"/>
              </a:ext>
            </a:extLst>
          </p:cNvPr>
          <p:cNvSpPr txBox="1"/>
          <p:nvPr/>
        </p:nvSpPr>
        <p:spPr>
          <a:xfrm>
            <a:off x="6223328" y="1298465"/>
            <a:ext cx="651140" cy="461665"/>
          </a:xfrm>
          <a:prstGeom prst="rect">
            <a:avLst/>
          </a:prstGeom>
          <a:noFill/>
        </p:spPr>
        <p:txBody>
          <a:bodyPr wrap="none" rtlCol="0">
            <a:spAutoFit/>
          </a:bodyPr>
          <a:lstStyle/>
          <a:p>
            <a:r>
              <a:rPr lang="de-DE" sz="2400" b="1" dirty="0">
                <a:solidFill>
                  <a:srgbClr val="1269B0"/>
                </a:solidFill>
                <a:latin typeface="Calibri" panose="020F0502020204030204" pitchFamily="34" charset="0"/>
                <a:cs typeface="Calibri" panose="020F0502020204030204" pitchFamily="34" charset="0"/>
              </a:rPr>
              <a:t>PET</a:t>
            </a:r>
          </a:p>
        </p:txBody>
      </p:sp>
      <p:sp>
        <p:nvSpPr>
          <p:cNvPr id="47" name="AutoShape 10">
            <a:hlinkClick r:id="rId3" action="ppaction://hlinksldjump" highlightClick="1"/>
            <a:extLst>
              <a:ext uri="{FF2B5EF4-FFF2-40B4-BE49-F238E27FC236}">
                <a16:creationId xmlns:a16="http://schemas.microsoft.com/office/drawing/2014/main" id="{958982CA-B1B5-EE40-BCB8-6FB0F37E2955}"/>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402436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0" grpId="0"/>
      <p:bldP spid="61" grpId="0" animBg="1"/>
      <p:bldP spid="62" grpId="0" animBg="1"/>
      <p:bldP spid="63" grpId="0" animBg="1"/>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897" name="Group 601"/>
          <p:cNvGraphicFramePr>
            <a:graphicFrameLocks noGrp="1"/>
          </p:cNvGraphicFramePr>
          <p:nvPr>
            <p:extLst>
              <p:ext uri="{D42A27DB-BD31-4B8C-83A1-F6EECF244321}">
                <p14:modId xmlns:p14="http://schemas.microsoft.com/office/powerpoint/2010/main" val="4276461082"/>
              </p:ext>
            </p:extLst>
          </p:nvPr>
        </p:nvGraphicFramePr>
        <p:xfrm>
          <a:off x="791580" y="1988840"/>
          <a:ext cx="7560840" cy="3480816"/>
        </p:xfrm>
        <a:graphic>
          <a:graphicData uri="http://schemas.openxmlformats.org/drawingml/2006/table">
            <a:tbl>
              <a:tblPr>
                <a:effectLst/>
              </a:tblPr>
              <a:tblGrid>
                <a:gridCol w="2732020">
                  <a:extLst>
                    <a:ext uri="{9D8B030D-6E8A-4147-A177-3AD203B41FA5}">
                      <a16:colId xmlns:a16="http://schemas.microsoft.com/office/drawing/2014/main" val="20000"/>
                    </a:ext>
                  </a:extLst>
                </a:gridCol>
                <a:gridCol w="1150788">
                  <a:extLst>
                    <a:ext uri="{9D8B030D-6E8A-4147-A177-3AD203B41FA5}">
                      <a16:colId xmlns:a16="http://schemas.microsoft.com/office/drawing/2014/main" val="20001"/>
                    </a:ext>
                  </a:extLst>
                </a:gridCol>
                <a:gridCol w="1067135">
                  <a:extLst>
                    <a:ext uri="{9D8B030D-6E8A-4147-A177-3AD203B41FA5}">
                      <a16:colId xmlns:a16="http://schemas.microsoft.com/office/drawing/2014/main" val="20002"/>
                    </a:ext>
                  </a:extLst>
                </a:gridCol>
                <a:gridCol w="960081">
                  <a:extLst>
                    <a:ext uri="{9D8B030D-6E8A-4147-A177-3AD203B41FA5}">
                      <a16:colId xmlns:a16="http://schemas.microsoft.com/office/drawing/2014/main" val="20003"/>
                    </a:ext>
                  </a:extLst>
                </a:gridCol>
                <a:gridCol w="1650816">
                  <a:extLst>
                    <a:ext uri="{9D8B030D-6E8A-4147-A177-3AD203B41FA5}">
                      <a16:colId xmlns:a16="http://schemas.microsoft.com/office/drawing/2014/main" val="20005"/>
                    </a:ext>
                  </a:extLst>
                </a:gridCol>
              </a:tblGrid>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dirty="0">
                          <a:ln>
                            <a:noFill/>
                          </a:ln>
                          <a:solidFill>
                            <a:srgbClr val="1269B0"/>
                          </a:solidFill>
                          <a:effectLst/>
                          <a:latin typeface="Calibri"/>
                          <a:cs typeface="Calibri"/>
                        </a:rPr>
                        <a:t>Scintillation crystal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dirty="0">
                          <a:ln>
                            <a:noFill/>
                          </a:ln>
                          <a:solidFill>
                            <a:srgbClr val="1269B0"/>
                          </a:solidFill>
                          <a:effectLst/>
                          <a:latin typeface="Calibri"/>
                          <a:cs typeface="Calibri"/>
                        </a:rPr>
                        <a:t>Density</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dirty="0">
                          <a:ln>
                            <a:noFill/>
                          </a:ln>
                          <a:solidFill>
                            <a:srgbClr val="1269B0"/>
                          </a:solidFill>
                          <a:effectLst/>
                          <a:latin typeface="Calibri"/>
                          <a:cs typeface="Calibri"/>
                        </a:rPr>
                        <a:t>g/cm</a:t>
                      </a:r>
                      <a:r>
                        <a:rPr kumimoji="0" lang="en-US" sz="1800" b="1" i="0" u="none" strike="noStrike" cap="none" normalizeH="0" baseline="30000" noProof="0" dirty="0">
                          <a:ln>
                            <a:noFill/>
                          </a:ln>
                          <a:solidFill>
                            <a:srgbClr val="1269B0"/>
                          </a:solidFill>
                          <a:effectLst/>
                          <a:latin typeface="Calibri"/>
                          <a:cs typeface="Calibri"/>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dirty="0">
                          <a:ln>
                            <a:noFill/>
                          </a:ln>
                          <a:solidFill>
                            <a:srgbClr val="1269B0"/>
                          </a:solidFill>
                          <a:effectLst/>
                          <a:latin typeface="Calibri"/>
                          <a:cs typeface="Calibri"/>
                        </a:rPr>
                        <a:t>Light </a:t>
                      </a:r>
                      <a:r>
                        <a:rPr kumimoji="0" lang="en-US" sz="1800" b="1" i="0" u="none" strike="noStrike" cap="none" normalizeH="0" baseline="0" noProof="0" dirty="0">
                          <a:ln>
                            <a:noFill/>
                          </a:ln>
                          <a:solidFill>
                            <a:srgbClr val="1269B0"/>
                          </a:solidFill>
                          <a:effectLst/>
                          <a:latin typeface="Symbol" charset="2"/>
                          <a:cs typeface="Symbol" charset="2"/>
                        </a:rPr>
                        <a:t>f</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dirty="0">
                          <a:ln>
                            <a:noFill/>
                          </a:ln>
                          <a:solidFill>
                            <a:srgbClr val="1269B0"/>
                          </a:solidFill>
                          <a:effectLst/>
                          <a:latin typeface="Calibri"/>
                          <a:cs typeface="Calibri"/>
                        </a:rPr>
                        <a:t>per 511 </a:t>
                      </a:r>
                      <a:r>
                        <a:rPr kumimoji="0" lang="en-US" sz="1800" b="1" i="0" u="none" strike="noStrike" cap="none" normalizeH="0" baseline="0" noProof="0" dirty="0" err="1">
                          <a:ln>
                            <a:noFill/>
                          </a:ln>
                          <a:solidFill>
                            <a:srgbClr val="1269B0"/>
                          </a:solidFill>
                          <a:effectLst/>
                          <a:latin typeface="Calibri"/>
                          <a:cs typeface="Calibri"/>
                        </a:rPr>
                        <a:t>keV</a:t>
                      </a:r>
                      <a:endParaRPr kumimoji="0" lang="en-US" sz="1800" b="1" i="0" u="none" strike="noStrike" cap="none" normalizeH="0" baseline="0" noProof="0" dirty="0">
                        <a:ln>
                          <a:noFill/>
                        </a:ln>
                        <a:solidFill>
                          <a:srgbClr val="1269B0"/>
                        </a:solidFill>
                        <a:effectLst/>
                        <a:latin typeface="Calibri"/>
                        <a:cs typeface="Calibri"/>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dirty="0">
                          <a:ln>
                            <a:noFill/>
                          </a:ln>
                          <a:solidFill>
                            <a:srgbClr val="1269B0"/>
                          </a:solidFill>
                          <a:effectLst/>
                          <a:latin typeface="Calibri"/>
                          <a:cs typeface="Calibri"/>
                        </a:rPr>
                        <a:t>Decay </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dirty="0">
                          <a:ln>
                            <a:noFill/>
                          </a:ln>
                          <a:solidFill>
                            <a:srgbClr val="1269B0"/>
                          </a:solidFill>
                          <a:effectLst/>
                          <a:latin typeface="Calibri"/>
                          <a:cs typeface="Calibri"/>
                        </a:rPr>
                        <a:t>time (ns)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dirty="0">
                          <a:ln>
                            <a:noFill/>
                          </a:ln>
                          <a:solidFill>
                            <a:srgbClr val="1269B0"/>
                          </a:solidFill>
                          <a:effectLst/>
                          <a:latin typeface="Calibri"/>
                          <a:cs typeface="Calibri"/>
                        </a:rPr>
                        <a:t>Linear </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noProof="0" dirty="0">
                          <a:ln>
                            <a:noFill/>
                          </a:ln>
                          <a:solidFill>
                            <a:srgbClr val="1269B0"/>
                          </a:solidFill>
                          <a:effectLst/>
                          <a:latin typeface="Calibri"/>
                          <a:cs typeface="Calibri"/>
                        </a:rPr>
                        <a:t>attenuation (cm</a:t>
                      </a:r>
                      <a:r>
                        <a:rPr kumimoji="0" lang="en-US" sz="1800" b="1" i="0" u="none" strike="noStrike" cap="none" normalizeH="0" baseline="30000" noProof="0" dirty="0">
                          <a:ln>
                            <a:noFill/>
                          </a:ln>
                          <a:solidFill>
                            <a:srgbClr val="1269B0"/>
                          </a:solidFill>
                          <a:effectLst/>
                          <a:latin typeface="Calibri"/>
                          <a:cs typeface="Calibri"/>
                        </a:rPr>
                        <a:t>-1</a:t>
                      </a:r>
                      <a:r>
                        <a:rPr kumimoji="0" lang="en-US" sz="1800" b="1" i="0" u="none" strike="noStrike" cap="none" normalizeH="0" baseline="0" noProof="0" dirty="0">
                          <a:ln>
                            <a:noFill/>
                          </a:ln>
                          <a:solidFill>
                            <a:srgbClr val="1269B0"/>
                          </a:solidFill>
                          <a:effectLst/>
                          <a:latin typeface="Calibri"/>
                          <a:cs typeface="Calibri"/>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a:ln>
                            <a:noFill/>
                          </a:ln>
                          <a:solidFill>
                            <a:schemeClr val="tx1"/>
                          </a:solidFill>
                          <a:effectLst/>
                          <a:latin typeface="Calibri"/>
                          <a:cs typeface="Calibri"/>
                        </a:rPr>
                        <a:t>Sodium Iodide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err="1">
                          <a:ln>
                            <a:noFill/>
                          </a:ln>
                          <a:solidFill>
                            <a:schemeClr val="tx1"/>
                          </a:solidFill>
                          <a:effectLst/>
                          <a:latin typeface="Calibri"/>
                          <a:cs typeface="Calibri"/>
                        </a:rPr>
                        <a:t>NaI</a:t>
                      </a:r>
                      <a:r>
                        <a:rPr kumimoji="0" lang="en-US" sz="1600" b="0" i="0" u="none" strike="noStrike" cap="none" normalizeH="0" baseline="0" noProof="0" dirty="0">
                          <a:ln>
                            <a:noFill/>
                          </a:ln>
                          <a:solidFill>
                            <a:schemeClr val="tx1"/>
                          </a:solidFill>
                          <a:effectLst/>
                          <a:latin typeface="Calibri"/>
                          <a:cs typeface="Calibri"/>
                        </a:rPr>
                        <a:t>(</a:t>
                      </a:r>
                      <a:r>
                        <a:rPr kumimoji="0" lang="en-US" sz="1600" b="0" i="0" u="none" strike="noStrike" cap="none" normalizeH="0" baseline="0" noProof="0" dirty="0" err="1">
                          <a:ln>
                            <a:noFill/>
                          </a:ln>
                          <a:solidFill>
                            <a:schemeClr val="tx1"/>
                          </a:solidFill>
                          <a:effectLst/>
                          <a:latin typeface="Calibri"/>
                          <a:cs typeface="Calibri"/>
                        </a:rPr>
                        <a:t>Tl</a:t>
                      </a:r>
                      <a:r>
                        <a:rPr kumimoji="0" lang="en-US" sz="1600" b="0" i="0" u="none" strike="noStrike" cap="none" normalizeH="0" baseline="0" noProof="0" dirty="0">
                          <a:ln>
                            <a:noFill/>
                          </a:ln>
                          <a:solidFill>
                            <a:schemeClr val="tx1"/>
                          </a:solidFill>
                          <a:effectLst/>
                          <a:latin typeface="Calibri"/>
                          <a:cs typeface="Calibri"/>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a:ln>
                            <a:noFill/>
                          </a:ln>
                          <a:solidFill>
                            <a:schemeClr val="tx1"/>
                          </a:solidFill>
                          <a:effectLst/>
                          <a:latin typeface="Calibri"/>
                          <a:cs typeface="Calibri"/>
                        </a:rPr>
                        <a:t>3.67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19400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230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a:ln>
                            <a:noFill/>
                          </a:ln>
                          <a:solidFill>
                            <a:schemeClr val="tx1"/>
                          </a:solidFill>
                          <a:effectLst/>
                          <a:latin typeface="Calibri"/>
                          <a:cs typeface="Calibri"/>
                        </a:rPr>
                        <a:t>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5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Bismuth Germanate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BGO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7.13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4200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a:ln>
                            <a:noFill/>
                          </a:ln>
                          <a:solidFill>
                            <a:schemeClr val="tx1"/>
                          </a:solidFill>
                          <a:effectLst/>
                          <a:latin typeface="Calibri"/>
                          <a:cs typeface="Calibri"/>
                        </a:rPr>
                        <a:t>0.96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Lutetium Orthosilicate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LSO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7.40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13000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a:ln>
                            <a:noFill/>
                          </a:ln>
                          <a:solidFill>
                            <a:schemeClr val="tx1"/>
                          </a:solidFill>
                          <a:effectLst/>
                          <a:latin typeface="Calibri"/>
                          <a:cs typeface="Calibri"/>
                        </a:rPr>
                        <a:t>0.88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5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a:ln>
                            <a:noFill/>
                          </a:ln>
                          <a:solidFill>
                            <a:schemeClr val="tx1"/>
                          </a:solidFill>
                          <a:effectLst/>
                          <a:latin typeface="Calibri"/>
                          <a:cs typeface="Calibri"/>
                        </a:rPr>
                        <a:t>Gadolinium </a:t>
                      </a:r>
                      <a:r>
                        <a:rPr kumimoji="0" lang="en-US" sz="1600" b="0" i="0" u="none" strike="noStrike" cap="none" normalizeH="0" baseline="0" noProof="0" dirty="0" err="1">
                          <a:ln>
                            <a:noFill/>
                          </a:ln>
                          <a:solidFill>
                            <a:schemeClr val="tx1"/>
                          </a:solidFill>
                          <a:effectLst/>
                          <a:latin typeface="Calibri"/>
                          <a:cs typeface="Calibri"/>
                        </a:rPr>
                        <a:t>Orthosilicate</a:t>
                      </a:r>
                      <a:endParaRPr kumimoji="0" lang="en-US" sz="1600" b="0" i="0" u="none" strike="noStrike" cap="none" normalizeH="0" baseline="0" noProof="0" dirty="0">
                        <a:ln>
                          <a:noFill/>
                        </a:ln>
                        <a:solidFill>
                          <a:schemeClr val="tx1"/>
                        </a:solidFill>
                        <a:effectLst/>
                        <a:latin typeface="Calibri"/>
                        <a:cs typeface="Calibri"/>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a:ln>
                            <a:noFill/>
                          </a:ln>
                          <a:solidFill>
                            <a:schemeClr val="tx1"/>
                          </a:solidFill>
                          <a:effectLst/>
                          <a:latin typeface="Calibri"/>
                          <a:cs typeface="Calibri"/>
                        </a:rPr>
                        <a:t>GSO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a:ln>
                            <a:noFill/>
                          </a:ln>
                          <a:solidFill>
                            <a:schemeClr val="tx1"/>
                          </a:solidFill>
                          <a:effectLst/>
                          <a:latin typeface="Calibri"/>
                          <a:cs typeface="Calibri"/>
                        </a:rPr>
                        <a:t>6.71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4600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a:ln>
                            <a:noFill/>
                          </a:ln>
                          <a:solidFill>
                            <a:schemeClr val="tx1"/>
                          </a:solidFill>
                          <a:effectLst/>
                          <a:latin typeface="Calibri"/>
                          <a:cs typeface="Calibri"/>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noProof="0" dirty="0">
                          <a:ln>
                            <a:noFill/>
                          </a:ln>
                          <a:solidFill>
                            <a:schemeClr val="tx1"/>
                          </a:solidFill>
                          <a:effectLst/>
                          <a:latin typeface="Calibri"/>
                          <a:cs typeface="Calibri"/>
                        </a:rPr>
                        <a:t>0.70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Scintillation crystals</a:t>
            </a:r>
          </a:p>
        </p:txBody>
      </p:sp>
      <p:sp>
        <p:nvSpPr>
          <p:cNvPr id="4" name="Slide Number Placeholder 4">
            <a:extLst>
              <a:ext uri="{FF2B5EF4-FFF2-40B4-BE49-F238E27FC236}">
                <a16:creationId xmlns:a16="http://schemas.microsoft.com/office/drawing/2014/main" id="{245DF994-830F-A143-8DEF-7A8F06ECC0A7}"/>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41</a:t>
            </a:fld>
            <a:endParaRPr lang="en-US" dirty="0"/>
          </a:p>
        </p:txBody>
      </p:sp>
    </p:spTree>
    <p:extLst>
      <p:ext uri="{BB962C8B-B14F-4D97-AF65-F5344CB8AC3E}">
        <p14:creationId xmlns:p14="http://schemas.microsoft.com/office/powerpoint/2010/main" val="180298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3" descr="oc16$004"/>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61000"/>
                    </a14:imgEffect>
                  </a14:imgLayer>
                </a14:imgProps>
              </a:ext>
            </a:extLst>
          </a:blip>
          <a:srcRect l="38852" r="5942"/>
          <a:stretch>
            <a:fillRect/>
          </a:stretch>
        </p:blipFill>
        <p:spPr bwMode="auto">
          <a:xfrm>
            <a:off x="2571252" y="1484784"/>
            <a:ext cx="3038475" cy="4464050"/>
          </a:xfrm>
          <a:prstGeom prst="rect">
            <a:avLst/>
          </a:prstGeom>
          <a:noFill/>
          <a:ln w="9525">
            <a:noFill/>
            <a:miter lim="800000"/>
            <a:headEnd/>
            <a:tailEnd/>
          </a:ln>
        </p:spPr>
      </p:pic>
      <p:sp>
        <p:nvSpPr>
          <p:cNvPr id="13317" name="Text Box 4"/>
          <p:cNvSpPr txBox="1">
            <a:spLocks noChangeArrowheads="1"/>
          </p:cNvSpPr>
          <p:nvPr/>
        </p:nvSpPr>
        <p:spPr bwMode="auto">
          <a:xfrm>
            <a:off x="1106653" y="1642522"/>
            <a:ext cx="1897634" cy="584775"/>
          </a:xfrm>
          <a:prstGeom prst="rect">
            <a:avLst/>
          </a:prstGeom>
          <a:noFill/>
          <a:ln w="9525">
            <a:noFill/>
            <a:miter lim="800000"/>
            <a:headEnd/>
            <a:tailEnd/>
          </a:ln>
        </p:spPr>
        <p:txBody>
          <a:bodyPr wrap="none">
            <a:spAutoFit/>
          </a:bodyPr>
          <a:lstStyle/>
          <a:p>
            <a:pPr algn="ctr"/>
            <a:r>
              <a:rPr lang="en-US" sz="1600" baseline="0" dirty="0">
                <a:latin typeface="Calibri"/>
                <a:cs typeface="Calibri"/>
              </a:rPr>
              <a:t>Block of scintillation </a:t>
            </a:r>
            <a:br>
              <a:rPr lang="en-US" sz="1600" baseline="0" dirty="0">
                <a:latin typeface="Calibri"/>
                <a:cs typeface="Calibri"/>
              </a:rPr>
            </a:br>
            <a:r>
              <a:rPr lang="en-US" sz="1600" baseline="0" dirty="0">
                <a:latin typeface="Calibri"/>
                <a:cs typeface="Calibri"/>
              </a:rPr>
              <a:t>crystal</a:t>
            </a:r>
          </a:p>
        </p:txBody>
      </p:sp>
      <p:sp>
        <p:nvSpPr>
          <p:cNvPr id="13318" name="Text Box 5"/>
          <p:cNvSpPr txBox="1">
            <a:spLocks noChangeArrowheads="1"/>
          </p:cNvSpPr>
          <p:nvPr/>
        </p:nvSpPr>
        <p:spPr bwMode="auto">
          <a:xfrm>
            <a:off x="857421" y="2674228"/>
            <a:ext cx="1713831" cy="338554"/>
          </a:xfrm>
          <a:prstGeom prst="rect">
            <a:avLst/>
          </a:prstGeom>
          <a:noFill/>
          <a:ln w="9525">
            <a:noFill/>
            <a:miter lim="800000"/>
            <a:headEnd/>
            <a:tailEnd/>
          </a:ln>
        </p:spPr>
        <p:txBody>
          <a:bodyPr wrap="none">
            <a:spAutoFit/>
          </a:bodyPr>
          <a:lstStyle/>
          <a:p>
            <a:pPr algn="r"/>
            <a:r>
              <a:rPr lang="en-US" sz="1600" baseline="0" dirty="0">
                <a:latin typeface="Calibri"/>
                <a:cs typeface="Calibri"/>
              </a:rPr>
              <a:t>Reflector material</a:t>
            </a:r>
          </a:p>
        </p:txBody>
      </p:sp>
      <p:sp>
        <p:nvSpPr>
          <p:cNvPr id="13319" name="Text Box 6"/>
          <p:cNvSpPr txBox="1">
            <a:spLocks noChangeArrowheads="1"/>
          </p:cNvSpPr>
          <p:nvPr/>
        </p:nvSpPr>
        <p:spPr bwMode="auto">
          <a:xfrm>
            <a:off x="396884" y="3500909"/>
            <a:ext cx="2255837" cy="584776"/>
          </a:xfrm>
          <a:prstGeom prst="rect">
            <a:avLst/>
          </a:prstGeom>
          <a:noFill/>
          <a:ln w="9525">
            <a:noFill/>
            <a:miter lim="800000"/>
            <a:headEnd/>
            <a:tailEnd/>
          </a:ln>
        </p:spPr>
        <p:txBody>
          <a:bodyPr>
            <a:spAutoFit/>
          </a:bodyPr>
          <a:lstStyle/>
          <a:p>
            <a:pPr algn="r"/>
            <a:r>
              <a:rPr lang="en-US" sz="1600" baseline="0" dirty="0">
                <a:latin typeface="Calibri"/>
                <a:cs typeface="Calibri"/>
              </a:rPr>
              <a:t>Four single channel photomultiplier tubes</a:t>
            </a:r>
          </a:p>
        </p:txBody>
      </p:sp>
      <p:grpSp>
        <p:nvGrpSpPr>
          <p:cNvPr id="2" name="Group 12"/>
          <p:cNvGrpSpPr>
            <a:grpSpLocks/>
          </p:cNvGrpSpPr>
          <p:nvPr/>
        </p:nvGrpSpPr>
        <p:grpSpPr bwMode="auto">
          <a:xfrm>
            <a:off x="6300192" y="1806451"/>
            <a:ext cx="1498600" cy="1381125"/>
            <a:chOff x="4217" y="1098"/>
            <a:chExt cx="1347" cy="1326"/>
          </a:xfrm>
          <a:effectLst/>
        </p:grpSpPr>
        <p:sp>
          <p:nvSpPr>
            <p:cNvPr id="13331" name="Rectangle 9"/>
            <p:cNvSpPr>
              <a:spLocks noChangeArrowheads="1"/>
            </p:cNvSpPr>
            <p:nvPr/>
          </p:nvSpPr>
          <p:spPr bwMode="auto">
            <a:xfrm>
              <a:off x="4217" y="1098"/>
              <a:ext cx="1347" cy="1326"/>
            </a:xfrm>
            <a:prstGeom prst="rect">
              <a:avLst/>
            </a:prstGeom>
            <a:solidFill>
              <a:schemeClr val="bg1"/>
            </a:solidFill>
            <a:ln w="9525">
              <a:solidFill>
                <a:schemeClr val="tx1"/>
              </a:solidFill>
              <a:miter lim="800000"/>
              <a:headEnd/>
              <a:tailEnd/>
            </a:ln>
          </p:spPr>
          <p:txBody>
            <a:bodyPr wrap="none" anchor="ctr"/>
            <a:lstStyle/>
            <a:p>
              <a:endParaRPr lang="en-US" baseline="0">
                <a:latin typeface="Calibri"/>
                <a:cs typeface="Calibri"/>
              </a:endParaRPr>
            </a:p>
          </p:txBody>
        </p:sp>
        <p:sp>
          <p:nvSpPr>
            <p:cNvPr id="13332" name="Line 10"/>
            <p:cNvSpPr>
              <a:spLocks noChangeShapeType="1"/>
            </p:cNvSpPr>
            <p:nvPr/>
          </p:nvSpPr>
          <p:spPr bwMode="auto">
            <a:xfrm>
              <a:off x="4217" y="1750"/>
              <a:ext cx="1337" cy="0"/>
            </a:xfrm>
            <a:prstGeom prst="line">
              <a:avLst/>
            </a:prstGeom>
            <a:noFill/>
            <a:ln w="9525">
              <a:solidFill>
                <a:schemeClr val="tx1"/>
              </a:solidFill>
              <a:round/>
              <a:headEnd/>
              <a:tailEnd/>
            </a:ln>
          </p:spPr>
          <p:txBody>
            <a:bodyPr/>
            <a:lstStyle/>
            <a:p>
              <a:endParaRPr lang="en-US" baseline="0">
                <a:latin typeface="Calibri"/>
                <a:cs typeface="Calibri"/>
              </a:endParaRPr>
            </a:p>
          </p:txBody>
        </p:sp>
        <p:sp>
          <p:nvSpPr>
            <p:cNvPr id="13333" name="Line 11"/>
            <p:cNvSpPr>
              <a:spLocks noChangeShapeType="1"/>
            </p:cNvSpPr>
            <p:nvPr/>
          </p:nvSpPr>
          <p:spPr bwMode="auto">
            <a:xfrm flipH="1">
              <a:off x="4891" y="1098"/>
              <a:ext cx="11" cy="1326"/>
            </a:xfrm>
            <a:prstGeom prst="line">
              <a:avLst/>
            </a:prstGeom>
            <a:noFill/>
            <a:ln w="9525">
              <a:solidFill>
                <a:schemeClr val="tx1"/>
              </a:solidFill>
              <a:round/>
              <a:headEnd/>
              <a:tailEnd/>
            </a:ln>
          </p:spPr>
          <p:txBody>
            <a:bodyPr/>
            <a:lstStyle/>
            <a:p>
              <a:endParaRPr lang="en-US" baseline="0">
                <a:latin typeface="Calibri"/>
                <a:cs typeface="Calibri"/>
              </a:endParaRPr>
            </a:p>
          </p:txBody>
        </p:sp>
      </p:grpSp>
      <p:graphicFrame>
        <p:nvGraphicFramePr>
          <p:cNvPr id="13314" name="Object 16"/>
          <p:cNvGraphicFramePr>
            <a:graphicFrameLocks noChangeAspect="1"/>
          </p:cNvGraphicFramePr>
          <p:nvPr>
            <p:extLst>
              <p:ext uri="{D42A27DB-BD31-4B8C-83A1-F6EECF244321}">
                <p14:modId xmlns:p14="http://schemas.microsoft.com/office/powerpoint/2010/main" val="1072473339"/>
              </p:ext>
            </p:extLst>
          </p:nvPr>
        </p:nvGraphicFramePr>
        <p:xfrm>
          <a:off x="5956029" y="4189724"/>
          <a:ext cx="2200275" cy="887412"/>
        </p:xfrm>
        <a:graphic>
          <a:graphicData uri="http://schemas.openxmlformats.org/presentationml/2006/ole">
            <mc:AlternateContent xmlns:mc="http://schemas.openxmlformats.org/markup-compatibility/2006">
              <mc:Choice xmlns:v="urn:schemas-microsoft-com:vml" Requires="v">
                <p:oleObj spid="_x0000_s75823" name="Equation" r:id="rId6" imgW="1261440" imgH="493560" progId="Equation.3">
                  <p:embed/>
                </p:oleObj>
              </mc:Choice>
              <mc:Fallback>
                <p:oleObj name="Equation" r:id="rId6" imgW="1261440" imgH="493560" progId="Equation.3">
                  <p:embed/>
                  <p:pic>
                    <p:nvPicPr>
                      <p:cNvPr id="13314"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6029" y="4189724"/>
                        <a:ext cx="2200275" cy="8874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3315" name="Object 21"/>
          <p:cNvGraphicFramePr>
            <a:graphicFrameLocks noChangeAspect="1"/>
          </p:cNvGraphicFramePr>
          <p:nvPr>
            <p:extLst>
              <p:ext uri="{D42A27DB-BD31-4B8C-83A1-F6EECF244321}">
                <p14:modId xmlns:p14="http://schemas.microsoft.com/office/powerpoint/2010/main" val="4181818118"/>
              </p:ext>
            </p:extLst>
          </p:nvPr>
        </p:nvGraphicFramePr>
        <p:xfrm>
          <a:off x="5949679" y="5075549"/>
          <a:ext cx="2197100" cy="887412"/>
        </p:xfrm>
        <a:graphic>
          <a:graphicData uri="http://schemas.openxmlformats.org/presentationml/2006/ole">
            <mc:AlternateContent xmlns:mc="http://schemas.openxmlformats.org/markup-compatibility/2006">
              <mc:Choice xmlns:v="urn:schemas-microsoft-com:vml" Requires="v">
                <p:oleObj spid="_x0000_s75824" name="Equation" r:id="rId8" imgW="1261440" imgH="493560" progId="Equation.3">
                  <p:embed/>
                </p:oleObj>
              </mc:Choice>
              <mc:Fallback>
                <p:oleObj name="Equation" r:id="rId8" imgW="1261440" imgH="493560" progId="Equation.3">
                  <p:embed/>
                  <p:pic>
                    <p:nvPicPr>
                      <p:cNvPr id="13315"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679" y="5075549"/>
                        <a:ext cx="2197100" cy="8874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3325" name="Text Box 23"/>
          <p:cNvSpPr txBox="1">
            <a:spLocks noChangeArrowheads="1"/>
          </p:cNvSpPr>
          <p:nvPr/>
        </p:nvSpPr>
        <p:spPr bwMode="auto">
          <a:xfrm>
            <a:off x="7243167" y="1971551"/>
            <a:ext cx="389850" cy="369332"/>
          </a:xfrm>
          <a:prstGeom prst="rect">
            <a:avLst/>
          </a:prstGeom>
          <a:noFill/>
          <a:ln w="9525">
            <a:noFill/>
            <a:miter lim="800000"/>
            <a:headEnd/>
            <a:tailEnd/>
          </a:ln>
          <a:effectLst/>
        </p:spPr>
        <p:txBody>
          <a:bodyPr wrap="none">
            <a:spAutoFit/>
          </a:bodyPr>
          <a:lstStyle/>
          <a:p>
            <a:r>
              <a:rPr lang="en-US" sz="1800" b="1" baseline="0" dirty="0">
                <a:latin typeface="Calibri"/>
                <a:cs typeface="Calibri"/>
              </a:rPr>
              <a:t>S</a:t>
            </a:r>
            <a:r>
              <a:rPr lang="en-US" sz="1800" b="1" baseline="-25000" dirty="0">
                <a:latin typeface="Calibri"/>
                <a:cs typeface="Calibri"/>
              </a:rPr>
              <a:t>A</a:t>
            </a:r>
          </a:p>
        </p:txBody>
      </p:sp>
      <p:sp>
        <p:nvSpPr>
          <p:cNvPr id="13326" name="Text Box 24"/>
          <p:cNvSpPr txBox="1">
            <a:spLocks noChangeArrowheads="1"/>
          </p:cNvSpPr>
          <p:nvPr/>
        </p:nvSpPr>
        <p:spPr bwMode="auto">
          <a:xfrm>
            <a:off x="6481167" y="2674228"/>
            <a:ext cx="390777" cy="369332"/>
          </a:xfrm>
          <a:prstGeom prst="rect">
            <a:avLst/>
          </a:prstGeom>
          <a:noFill/>
          <a:ln w="9525">
            <a:noFill/>
            <a:miter lim="800000"/>
            <a:headEnd/>
            <a:tailEnd/>
          </a:ln>
          <a:effectLst/>
        </p:spPr>
        <p:txBody>
          <a:bodyPr wrap="none">
            <a:spAutoFit/>
          </a:bodyPr>
          <a:lstStyle/>
          <a:p>
            <a:r>
              <a:rPr lang="en-US" sz="1800" b="1" baseline="0" dirty="0">
                <a:latin typeface="Calibri"/>
                <a:cs typeface="Calibri"/>
              </a:rPr>
              <a:t>S</a:t>
            </a:r>
            <a:r>
              <a:rPr lang="en-US" sz="1800" b="1" baseline="-25000" dirty="0">
                <a:latin typeface="Calibri"/>
                <a:cs typeface="Calibri"/>
              </a:rPr>
              <a:t>D</a:t>
            </a:r>
          </a:p>
        </p:txBody>
      </p:sp>
      <p:sp>
        <p:nvSpPr>
          <p:cNvPr id="13327" name="Text Box 25"/>
          <p:cNvSpPr txBox="1">
            <a:spLocks noChangeArrowheads="1"/>
          </p:cNvSpPr>
          <p:nvPr/>
        </p:nvSpPr>
        <p:spPr bwMode="auto">
          <a:xfrm>
            <a:off x="7236296" y="2674228"/>
            <a:ext cx="389850" cy="369332"/>
          </a:xfrm>
          <a:prstGeom prst="rect">
            <a:avLst/>
          </a:prstGeom>
          <a:noFill/>
          <a:ln w="9525">
            <a:noFill/>
            <a:miter lim="800000"/>
            <a:headEnd/>
            <a:tailEnd/>
          </a:ln>
          <a:effectLst/>
        </p:spPr>
        <p:txBody>
          <a:bodyPr wrap="none">
            <a:spAutoFit/>
          </a:bodyPr>
          <a:lstStyle/>
          <a:p>
            <a:r>
              <a:rPr lang="en-US" sz="1800" b="1" baseline="0" dirty="0">
                <a:latin typeface="Calibri"/>
                <a:cs typeface="Calibri"/>
              </a:rPr>
              <a:t>S</a:t>
            </a:r>
            <a:r>
              <a:rPr lang="en-US" sz="1800" b="1" baseline="-25000" dirty="0">
                <a:latin typeface="Calibri"/>
                <a:cs typeface="Calibri"/>
              </a:rPr>
              <a:t>B</a:t>
            </a:r>
          </a:p>
        </p:txBody>
      </p:sp>
      <p:sp>
        <p:nvSpPr>
          <p:cNvPr id="13328" name="Text Box 26"/>
          <p:cNvSpPr txBox="1">
            <a:spLocks noChangeArrowheads="1"/>
          </p:cNvSpPr>
          <p:nvPr/>
        </p:nvSpPr>
        <p:spPr bwMode="auto">
          <a:xfrm>
            <a:off x="6457354" y="1981076"/>
            <a:ext cx="377026" cy="369332"/>
          </a:xfrm>
          <a:prstGeom prst="rect">
            <a:avLst/>
          </a:prstGeom>
          <a:noFill/>
          <a:ln w="9525">
            <a:noFill/>
            <a:miter lim="800000"/>
            <a:headEnd/>
            <a:tailEnd/>
          </a:ln>
          <a:effectLst/>
        </p:spPr>
        <p:txBody>
          <a:bodyPr wrap="none">
            <a:spAutoFit/>
          </a:bodyPr>
          <a:lstStyle/>
          <a:p>
            <a:r>
              <a:rPr lang="en-US" sz="1800" b="1" baseline="0" dirty="0">
                <a:latin typeface="Calibri"/>
                <a:cs typeface="Calibri"/>
              </a:rPr>
              <a:t>S</a:t>
            </a:r>
            <a:r>
              <a:rPr lang="en-US" sz="1800" b="1" baseline="-25000" dirty="0">
                <a:latin typeface="Calibri"/>
                <a:cs typeface="Calibri"/>
              </a:rPr>
              <a:t>C</a:t>
            </a:r>
          </a:p>
        </p:txBody>
      </p:sp>
      <p:sp>
        <p:nvSpPr>
          <p:cNvPr id="13330" name="Text Box 28"/>
          <p:cNvSpPr txBox="1">
            <a:spLocks noChangeArrowheads="1"/>
          </p:cNvSpPr>
          <p:nvPr/>
        </p:nvSpPr>
        <p:spPr bwMode="auto">
          <a:xfrm>
            <a:off x="5650311" y="3663727"/>
            <a:ext cx="2811712" cy="400110"/>
          </a:xfrm>
          <a:prstGeom prst="rect">
            <a:avLst/>
          </a:prstGeom>
          <a:noFill/>
          <a:ln w="9525">
            <a:noFill/>
            <a:miter lim="800000"/>
            <a:headEnd/>
            <a:tailEnd/>
          </a:ln>
        </p:spPr>
        <p:txBody>
          <a:bodyPr wrap="none">
            <a:spAutoFit/>
          </a:bodyPr>
          <a:lstStyle/>
          <a:p>
            <a:r>
              <a:rPr lang="en-US" sz="2000" b="1" baseline="0" dirty="0">
                <a:solidFill>
                  <a:srgbClr val="1269B0"/>
                </a:solidFill>
                <a:latin typeface="Calibri"/>
                <a:cs typeface="Calibri"/>
              </a:rPr>
              <a:t>Geometrical information</a:t>
            </a:r>
          </a:p>
        </p:txBody>
      </p:sp>
      <p:sp>
        <p:nvSpPr>
          <p:cNvPr id="3" name="Title 2"/>
          <p:cNvSpPr>
            <a:spLocks noGrp="1"/>
          </p:cNvSpPr>
          <p:nvPr>
            <p:ph type="title"/>
          </p:nvPr>
        </p:nvSpPr>
        <p:spPr/>
        <p:txBody>
          <a:bodyPr/>
          <a:lstStyle/>
          <a:p>
            <a:r>
              <a:rPr lang="en-US" dirty="0">
                <a:cs typeface="Calibri"/>
              </a:rPr>
              <a:t>Detector</a:t>
            </a:r>
            <a:endParaRPr lang="en-US" dirty="0"/>
          </a:p>
        </p:txBody>
      </p:sp>
      <p:sp>
        <p:nvSpPr>
          <p:cNvPr id="18" name="Slide Number Placeholder 4">
            <a:extLst>
              <a:ext uri="{FF2B5EF4-FFF2-40B4-BE49-F238E27FC236}">
                <a16:creationId xmlns:a16="http://schemas.microsoft.com/office/drawing/2014/main" id="{833AA9BF-58C1-E54C-9171-AE4D41CED9CB}"/>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42</a:t>
            </a:fld>
            <a:endParaRPr lang="en-US" dirty="0"/>
          </a:p>
        </p:txBody>
      </p:sp>
    </p:spTree>
    <p:extLst>
      <p:ext uri="{BB962C8B-B14F-4D97-AF65-F5344CB8AC3E}">
        <p14:creationId xmlns:p14="http://schemas.microsoft.com/office/powerpoint/2010/main" val="408484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6" descr="oc16$005"/>
          <p:cNvPicPr>
            <a:picLocks noChangeAspect="1" noChangeArrowheads="1"/>
          </p:cNvPicPr>
          <p:nvPr/>
        </p:nvPicPr>
        <p:blipFill>
          <a:blip r:embed="rId4" cstate="print">
            <a:lum bright="-6000" contrast="12000"/>
          </a:blip>
          <a:srcRect/>
          <a:stretch>
            <a:fillRect/>
          </a:stretch>
        </p:blipFill>
        <p:spPr bwMode="auto">
          <a:xfrm>
            <a:off x="6353373" y="1681355"/>
            <a:ext cx="2251075" cy="2241550"/>
          </a:xfrm>
          <a:prstGeom prst="rect">
            <a:avLst/>
          </a:prstGeom>
          <a:noFill/>
          <a:ln w="9525">
            <a:noFill/>
            <a:miter lim="800000"/>
            <a:headEnd/>
            <a:tailEnd/>
          </a:ln>
        </p:spPr>
      </p:pic>
      <p:sp>
        <p:nvSpPr>
          <p:cNvPr id="14341" name="Text Box 7"/>
          <p:cNvSpPr txBox="1">
            <a:spLocks noChangeArrowheads="1"/>
          </p:cNvSpPr>
          <p:nvPr/>
        </p:nvSpPr>
        <p:spPr bwMode="auto">
          <a:xfrm>
            <a:off x="6494631" y="1355446"/>
            <a:ext cx="1731626" cy="369332"/>
          </a:xfrm>
          <a:prstGeom prst="rect">
            <a:avLst/>
          </a:prstGeom>
          <a:noFill/>
          <a:ln w="9525">
            <a:noFill/>
            <a:miter lim="800000"/>
            <a:headEnd/>
            <a:tailEnd/>
          </a:ln>
        </p:spPr>
        <p:txBody>
          <a:bodyPr wrap="none">
            <a:spAutoFit/>
          </a:bodyPr>
          <a:lstStyle/>
          <a:p>
            <a:pPr algn="ctr"/>
            <a:r>
              <a:rPr lang="en-US" sz="1800" b="1" baseline="0">
                <a:latin typeface="Calibri"/>
                <a:cs typeface="Calibri"/>
              </a:rPr>
              <a:t>Flood histogram</a:t>
            </a:r>
          </a:p>
        </p:txBody>
      </p:sp>
      <p:graphicFrame>
        <p:nvGraphicFramePr>
          <p:cNvPr id="14338" name="Object 8"/>
          <p:cNvGraphicFramePr>
            <a:graphicFrameLocks noChangeAspect="1"/>
          </p:cNvGraphicFramePr>
          <p:nvPr>
            <p:extLst>
              <p:ext uri="{D42A27DB-BD31-4B8C-83A1-F6EECF244321}">
                <p14:modId xmlns:p14="http://schemas.microsoft.com/office/powerpoint/2010/main" val="1193835814"/>
              </p:ext>
            </p:extLst>
          </p:nvPr>
        </p:nvGraphicFramePr>
        <p:xfrm>
          <a:off x="3476625" y="2025371"/>
          <a:ext cx="2392363" cy="776288"/>
        </p:xfrm>
        <a:graphic>
          <a:graphicData uri="http://schemas.openxmlformats.org/presentationml/2006/ole">
            <mc:AlternateContent xmlns:mc="http://schemas.openxmlformats.org/markup-compatibility/2006">
              <mc:Choice xmlns:v="urn:schemas-microsoft-com:vml" Requires="v">
                <p:oleObj spid="_x0000_s76847" name="Equation" r:id="rId5" imgW="1371600" imgH="431640" progId="Equation.3">
                  <p:embed/>
                </p:oleObj>
              </mc:Choice>
              <mc:Fallback>
                <p:oleObj name="Equation" r:id="rId5" imgW="1371600" imgH="431640" progId="Equation.3">
                  <p:embed/>
                  <p:pic>
                    <p:nvPicPr>
                      <p:cNvPr id="14338" name="Object 8"/>
                      <p:cNvPicPr>
                        <a:picLocks noChangeAspect="1" noChangeArrowheads="1"/>
                      </p:cNvPicPr>
                      <p:nvPr/>
                    </p:nvPicPr>
                    <p:blipFill>
                      <a:blip r:embed="rId6"/>
                      <a:srcRect/>
                      <a:stretch>
                        <a:fillRect/>
                      </a:stretch>
                    </p:blipFill>
                    <p:spPr bwMode="auto">
                      <a:xfrm>
                        <a:off x="3476625" y="2025371"/>
                        <a:ext cx="2392363" cy="776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4339" name="Object 9"/>
          <p:cNvGraphicFramePr>
            <a:graphicFrameLocks noChangeAspect="1"/>
          </p:cNvGraphicFramePr>
          <p:nvPr>
            <p:extLst>
              <p:ext uri="{D42A27DB-BD31-4B8C-83A1-F6EECF244321}">
                <p14:modId xmlns:p14="http://schemas.microsoft.com/office/powerpoint/2010/main" val="2863654765"/>
              </p:ext>
            </p:extLst>
          </p:nvPr>
        </p:nvGraphicFramePr>
        <p:xfrm>
          <a:off x="3455144" y="3134338"/>
          <a:ext cx="2413000" cy="776288"/>
        </p:xfrm>
        <a:graphic>
          <a:graphicData uri="http://schemas.openxmlformats.org/presentationml/2006/ole">
            <mc:AlternateContent xmlns:mc="http://schemas.openxmlformats.org/markup-compatibility/2006">
              <mc:Choice xmlns:v="urn:schemas-microsoft-com:vml" Requires="v">
                <p:oleObj spid="_x0000_s76848" name="Equation" r:id="rId7" imgW="1384200" imgH="431640" progId="Equation.3">
                  <p:embed/>
                </p:oleObj>
              </mc:Choice>
              <mc:Fallback>
                <p:oleObj name="Equation" r:id="rId7" imgW="1384200" imgH="431640" progId="Equation.3">
                  <p:embed/>
                  <p:pic>
                    <p:nvPicPr>
                      <p:cNvPr id="14339" name="Object 9"/>
                      <p:cNvPicPr>
                        <a:picLocks noChangeAspect="1" noChangeArrowheads="1"/>
                      </p:cNvPicPr>
                      <p:nvPr/>
                    </p:nvPicPr>
                    <p:blipFill>
                      <a:blip r:embed="rId8"/>
                      <a:srcRect/>
                      <a:stretch>
                        <a:fillRect/>
                      </a:stretch>
                    </p:blipFill>
                    <p:spPr bwMode="auto">
                      <a:xfrm>
                        <a:off x="3455144" y="3134338"/>
                        <a:ext cx="2413000" cy="776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342" name="Text Box 10"/>
          <p:cNvSpPr txBox="1">
            <a:spLocks noChangeArrowheads="1"/>
          </p:cNvSpPr>
          <p:nvPr/>
        </p:nvSpPr>
        <p:spPr bwMode="auto">
          <a:xfrm>
            <a:off x="3491880" y="1240595"/>
            <a:ext cx="2250636" cy="584776"/>
          </a:xfrm>
          <a:prstGeom prst="rect">
            <a:avLst/>
          </a:prstGeom>
          <a:noFill/>
          <a:ln w="9525">
            <a:noFill/>
            <a:miter lim="800000"/>
            <a:headEnd/>
            <a:tailEnd/>
          </a:ln>
        </p:spPr>
        <p:txBody>
          <a:bodyPr wrap="none">
            <a:spAutoFit/>
          </a:bodyPr>
          <a:lstStyle/>
          <a:p>
            <a:pPr algn="ctr"/>
            <a:r>
              <a:rPr lang="en-US" sz="1600" b="1" baseline="0">
                <a:latin typeface="Calibri"/>
                <a:cs typeface="Calibri"/>
              </a:rPr>
              <a:t>Derivation of </a:t>
            </a:r>
          </a:p>
          <a:p>
            <a:pPr algn="ctr"/>
            <a:r>
              <a:rPr lang="en-US" sz="1600" b="1" baseline="0">
                <a:latin typeface="Calibri"/>
                <a:cs typeface="Calibri"/>
              </a:rPr>
              <a:t>geometrical information</a:t>
            </a:r>
          </a:p>
        </p:txBody>
      </p:sp>
      <p:sp>
        <p:nvSpPr>
          <p:cNvPr id="14344" name="Line 38"/>
          <p:cNvSpPr>
            <a:spLocks noChangeShapeType="1"/>
          </p:cNvSpPr>
          <p:nvPr/>
        </p:nvSpPr>
        <p:spPr bwMode="auto">
          <a:xfrm>
            <a:off x="3034680" y="2838171"/>
            <a:ext cx="457200" cy="0"/>
          </a:xfrm>
          <a:prstGeom prst="line">
            <a:avLst/>
          </a:prstGeom>
          <a:noFill/>
          <a:ln w="38100">
            <a:solidFill>
              <a:schemeClr val="tx1"/>
            </a:solidFill>
            <a:round/>
            <a:headEnd/>
            <a:tailEnd type="arrow" w="med" len="med"/>
          </a:ln>
        </p:spPr>
        <p:txBody>
          <a:bodyPr/>
          <a:lstStyle/>
          <a:p>
            <a:endParaRPr lang="en-US" baseline="0">
              <a:latin typeface="Calibri"/>
              <a:cs typeface="Calibri"/>
            </a:endParaRPr>
          </a:p>
        </p:txBody>
      </p:sp>
      <p:sp>
        <p:nvSpPr>
          <p:cNvPr id="14345" name="Line 39"/>
          <p:cNvSpPr>
            <a:spLocks noChangeShapeType="1"/>
          </p:cNvSpPr>
          <p:nvPr/>
        </p:nvSpPr>
        <p:spPr bwMode="auto">
          <a:xfrm>
            <a:off x="5842000" y="2838171"/>
            <a:ext cx="457200" cy="0"/>
          </a:xfrm>
          <a:prstGeom prst="line">
            <a:avLst/>
          </a:prstGeom>
          <a:noFill/>
          <a:ln w="38100">
            <a:solidFill>
              <a:schemeClr val="tx1"/>
            </a:solidFill>
            <a:round/>
            <a:headEnd/>
            <a:tailEnd type="arrow" w="med" len="med"/>
          </a:ln>
        </p:spPr>
        <p:txBody>
          <a:bodyPr/>
          <a:lstStyle/>
          <a:p>
            <a:endParaRPr lang="en-US" baseline="0">
              <a:latin typeface="Calibri"/>
              <a:cs typeface="Calibri"/>
            </a:endParaRPr>
          </a:p>
        </p:txBody>
      </p:sp>
      <p:sp>
        <p:nvSpPr>
          <p:cNvPr id="14346" name="Line 40"/>
          <p:cNvSpPr>
            <a:spLocks noChangeShapeType="1"/>
          </p:cNvSpPr>
          <p:nvPr/>
        </p:nvSpPr>
        <p:spPr bwMode="auto">
          <a:xfrm>
            <a:off x="3302748" y="5281755"/>
            <a:ext cx="2628900" cy="0"/>
          </a:xfrm>
          <a:prstGeom prst="line">
            <a:avLst/>
          </a:prstGeom>
          <a:noFill/>
          <a:ln w="38100">
            <a:solidFill>
              <a:srgbClr val="1269B0"/>
            </a:solidFill>
            <a:prstDash val="dash"/>
            <a:round/>
            <a:headEnd type="triangle" w="med" len="med"/>
            <a:tailEnd type="none" w="med" len="med"/>
          </a:ln>
        </p:spPr>
        <p:txBody>
          <a:bodyPr/>
          <a:lstStyle/>
          <a:p>
            <a:endParaRPr lang="en-US" baseline="0">
              <a:latin typeface="Calibri"/>
              <a:cs typeface="Calibri"/>
            </a:endParaRPr>
          </a:p>
        </p:txBody>
      </p:sp>
      <p:sp>
        <p:nvSpPr>
          <p:cNvPr id="14347" name="Text Box 41"/>
          <p:cNvSpPr txBox="1">
            <a:spLocks noChangeArrowheads="1"/>
          </p:cNvSpPr>
          <p:nvPr/>
        </p:nvSpPr>
        <p:spPr bwMode="auto">
          <a:xfrm>
            <a:off x="3864081" y="4860447"/>
            <a:ext cx="1415837" cy="430887"/>
          </a:xfrm>
          <a:prstGeom prst="rect">
            <a:avLst/>
          </a:prstGeom>
          <a:noFill/>
          <a:ln w="9525">
            <a:noFill/>
            <a:miter lim="800000"/>
            <a:headEnd/>
            <a:tailEnd/>
          </a:ln>
        </p:spPr>
        <p:txBody>
          <a:bodyPr wrap="none">
            <a:spAutoFit/>
          </a:bodyPr>
          <a:lstStyle/>
          <a:p>
            <a:r>
              <a:rPr lang="en-US" sz="2200" b="1" baseline="0" dirty="0">
                <a:solidFill>
                  <a:srgbClr val="1269B0"/>
                </a:solidFill>
                <a:latin typeface="Calibri"/>
                <a:cs typeface="Calibri"/>
              </a:rPr>
              <a:t>Correction</a:t>
            </a:r>
          </a:p>
        </p:txBody>
      </p:sp>
      <p:grpSp>
        <p:nvGrpSpPr>
          <p:cNvPr id="2" name="Group 49"/>
          <p:cNvGrpSpPr>
            <a:grpSpLocks/>
          </p:cNvGrpSpPr>
          <p:nvPr/>
        </p:nvGrpSpPr>
        <p:grpSpPr bwMode="auto">
          <a:xfrm>
            <a:off x="682005" y="1795185"/>
            <a:ext cx="2286000" cy="2109788"/>
            <a:chOff x="160" y="1655"/>
            <a:chExt cx="1440" cy="1329"/>
          </a:xfrm>
        </p:grpSpPr>
        <p:sp>
          <p:nvSpPr>
            <p:cNvPr id="14387" name="Oval 33"/>
            <p:cNvSpPr>
              <a:spLocks noChangeArrowheads="1"/>
            </p:cNvSpPr>
            <p:nvPr/>
          </p:nvSpPr>
          <p:spPr bwMode="auto">
            <a:xfrm>
              <a:off x="880" y="2320"/>
              <a:ext cx="712" cy="664"/>
            </a:xfrm>
            <a:prstGeom prst="ellipse">
              <a:avLst/>
            </a:prstGeom>
            <a:solidFill>
              <a:srgbClr val="BFBFBF"/>
            </a:solidFill>
            <a:ln w="9525">
              <a:noFill/>
              <a:round/>
              <a:headEnd/>
              <a:tailEnd/>
            </a:ln>
          </p:spPr>
          <p:txBody>
            <a:bodyPr wrap="none" anchor="ctr"/>
            <a:lstStyle/>
            <a:p>
              <a:endParaRPr lang="en-US" baseline="0">
                <a:latin typeface="Calibri"/>
                <a:cs typeface="Calibri"/>
              </a:endParaRPr>
            </a:p>
          </p:txBody>
        </p:sp>
        <p:sp>
          <p:nvSpPr>
            <p:cNvPr id="14388" name="Oval 34"/>
            <p:cNvSpPr>
              <a:spLocks noChangeArrowheads="1"/>
            </p:cNvSpPr>
            <p:nvPr/>
          </p:nvSpPr>
          <p:spPr bwMode="auto">
            <a:xfrm>
              <a:off x="160" y="2312"/>
              <a:ext cx="712" cy="664"/>
            </a:xfrm>
            <a:prstGeom prst="ellipse">
              <a:avLst/>
            </a:prstGeom>
            <a:solidFill>
              <a:schemeClr val="bg1">
                <a:lumMod val="75000"/>
              </a:schemeClr>
            </a:solidFill>
            <a:ln w="9525">
              <a:noFill/>
              <a:round/>
              <a:headEnd/>
              <a:tailEnd/>
            </a:ln>
          </p:spPr>
          <p:txBody>
            <a:bodyPr wrap="none" anchor="ctr"/>
            <a:lstStyle/>
            <a:p>
              <a:endParaRPr lang="en-US" baseline="0">
                <a:latin typeface="Calibri"/>
                <a:cs typeface="Calibri"/>
              </a:endParaRPr>
            </a:p>
          </p:txBody>
        </p:sp>
        <p:sp>
          <p:nvSpPr>
            <p:cNvPr id="14389" name="Oval 32"/>
            <p:cNvSpPr>
              <a:spLocks noChangeArrowheads="1"/>
            </p:cNvSpPr>
            <p:nvPr/>
          </p:nvSpPr>
          <p:spPr bwMode="auto">
            <a:xfrm>
              <a:off x="888" y="1664"/>
              <a:ext cx="712" cy="664"/>
            </a:xfrm>
            <a:prstGeom prst="ellipse">
              <a:avLst/>
            </a:prstGeom>
            <a:solidFill>
              <a:srgbClr val="BFBFBF"/>
            </a:solidFill>
            <a:ln w="9525">
              <a:noFill/>
              <a:round/>
              <a:headEnd/>
              <a:tailEnd/>
            </a:ln>
          </p:spPr>
          <p:txBody>
            <a:bodyPr wrap="none" anchor="ctr"/>
            <a:lstStyle/>
            <a:p>
              <a:endParaRPr lang="en-US" baseline="0">
                <a:latin typeface="Calibri"/>
                <a:cs typeface="Calibri"/>
              </a:endParaRPr>
            </a:p>
          </p:txBody>
        </p:sp>
        <p:sp>
          <p:nvSpPr>
            <p:cNvPr id="14390" name="Oval 31"/>
            <p:cNvSpPr>
              <a:spLocks noChangeArrowheads="1"/>
            </p:cNvSpPr>
            <p:nvPr/>
          </p:nvSpPr>
          <p:spPr bwMode="auto">
            <a:xfrm>
              <a:off x="168" y="1656"/>
              <a:ext cx="712" cy="664"/>
            </a:xfrm>
            <a:prstGeom prst="ellipse">
              <a:avLst/>
            </a:prstGeom>
            <a:solidFill>
              <a:srgbClr val="BFBFBF"/>
            </a:solidFill>
            <a:ln w="9525">
              <a:noFill/>
              <a:round/>
              <a:headEnd/>
              <a:tailEnd/>
            </a:ln>
          </p:spPr>
          <p:txBody>
            <a:bodyPr wrap="none" anchor="ctr"/>
            <a:lstStyle/>
            <a:p>
              <a:endParaRPr lang="en-US" baseline="0">
                <a:latin typeface="Calibri"/>
                <a:cs typeface="Calibri"/>
              </a:endParaRPr>
            </a:p>
          </p:txBody>
        </p:sp>
        <p:grpSp>
          <p:nvGrpSpPr>
            <p:cNvPr id="3" name="Group 30"/>
            <p:cNvGrpSpPr>
              <a:grpSpLocks/>
            </p:cNvGrpSpPr>
            <p:nvPr/>
          </p:nvGrpSpPr>
          <p:grpSpPr bwMode="auto">
            <a:xfrm>
              <a:off x="160" y="1655"/>
              <a:ext cx="1440" cy="1329"/>
              <a:chOff x="160" y="1655"/>
              <a:chExt cx="1440" cy="1329"/>
            </a:xfrm>
          </p:grpSpPr>
          <p:grpSp>
            <p:nvGrpSpPr>
              <p:cNvPr id="4" name="Group 19"/>
              <p:cNvGrpSpPr>
                <a:grpSpLocks/>
              </p:cNvGrpSpPr>
              <p:nvPr/>
            </p:nvGrpSpPr>
            <p:grpSpPr bwMode="auto">
              <a:xfrm>
                <a:off x="160" y="1656"/>
                <a:ext cx="1435" cy="1328"/>
                <a:chOff x="312" y="1696"/>
                <a:chExt cx="1344" cy="896"/>
              </a:xfrm>
            </p:grpSpPr>
            <p:sp>
              <p:nvSpPr>
                <p:cNvPr id="14406" name="Rectangle 11"/>
                <p:cNvSpPr>
                  <a:spLocks noChangeArrowheads="1"/>
                </p:cNvSpPr>
                <p:nvPr/>
              </p:nvSpPr>
              <p:spPr bwMode="auto">
                <a:xfrm>
                  <a:off x="312" y="1696"/>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07" name="Rectangle 12"/>
                <p:cNvSpPr>
                  <a:spLocks noChangeArrowheads="1"/>
                </p:cNvSpPr>
                <p:nvPr/>
              </p:nvSpPr>
              <p:spPr bwMode="auto">
                <a:xfrm>
                  <a:off x="312" y="1808"/>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08" name="Rectangle 13"/>
                <p:cNvSpPr>
                  <a:spLocks noChangeArrowheads="1"/>
                </p:cNvSpPr>
                <p:nvPr/>
              </p:nvSpPr>
              <p:spPr bwMode="auto">
                <a:xfrm>
                  <a:off x="312" y="1920"/>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09" name="Rectangle 14"/>
                <p:cNvSpPr>
                  <a:spLocks noChangeArrowheads="1"/>
                </p:cNvSpPr>
                <p:nvPr/>
              </p:nvSpPr>
              <p:spPr bwMode="auto">
                <a:xfrm>
                  <a:off x="312" y="2032"/>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10" name="Rectangle 15"/>
                <p:cNvSpPr>
                  <a:spLocks noChangeArrowheads="1"/>
                </p:cNvSpPr>
                <p:nvPr/>
              </p:nvSpPr>
              <p:spPr bwMode="auto">
                <a:xfrm>
                  <a:off x="312" y="2144"/>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11" name="Rectangle 16"/>
                <p:cNvSpPr>
                  <a:spLocks noChangeArrowheads="1"/>
                </p:cNvSpPr>
                <p:nvPr/>
              </p:nvSpPr>
              <p:spPr bwMode="auto">
                <a:xfrm>
                  <a:off x="312" y="2256"/>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12" name="Rectangle 17"/>
                <p:cNvSpPr>
                  <a:spLocks noChangeArrowheads="1"/>
                </p:cNvSpPr>
                <p:nvPr/>
              </p:nvSpPr>
              <p:spPr bwMode="auto">
                <a:xfrm>
                  <a:off x="312" y="2368"/>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13" name="Rectangle 18"/>
                <p:cNvSpPr>
                  <a:spLocks noChangeArrowheads="1"/>
                </p:cNvSpPr>
                <p:nvPr/>
              </p:nvSpPr>
              <p:spPr bwMode="auto">
                <a:xfrm>
                  <a:off x="312" y="2480"/>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grpSp>
          <p:grpSp>
            <p:nvGrpSpPr>
              <p:cNvPr id="5" name="Group 20"/>
              <p:cNvGrpSpPr>
                <a:grpSpLocks/>
              </p:cNvGrpSpPr>
              <p:nvPr/>
            </p:nvGrpSpPr>
            <p:grpSpPr bwMode="auto">
              <a:xfrm rot="-5400000">
                <a:off x="218" y="1602"/>
                <a:ext cx="1329" cy="1435"/>
                <a:chOff x="311" y="1696"/>
                <a:chExt cx="1345" cy="896"/>
              </a:xfrm>
            </p:grpSpPr>
            <p:sp>
              <p:nvSpPr>
                <p:cNvPr id="14398" name="Rectangle 21"/>
                <p:cNvSpPr>
                  <a:spLocks noChangeArrowheads="1"/>
                </p:cNvSpPr>
                <p:nvPr/>
              </p:nvSpPr>
              <p:spPr bwMode="auto">
                <a:xfrm>
                  <a:off x="312" y="1696"/>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99" name="Rectangle 22"/>
                <p:cNvSpPr>
                  <a:spLocks noChangeArrowheads="1"/>
                </p:cNvSpPr>
                <p:nvPr/>
              </p:nvSpPr>
              <p:spPr bwMode="auto">
                <a:xfrm>
                  <a:off x="312" y="1808"/>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00" name="Rectangle 23"/>
                <p:cNvSpPr>
                  <a:spLocks noChangeArrowheads="1"/>
                </p:cNvSpPr>
                <p:nvPr/>
              </p:nvSpPr>
              <p:spPr bwMode="auto">
                <a:xfrm>
                  <a:off x="312" y="1920"/>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01" name="Rectangle 24"/>
                <p:cNvSpPr>
                  <a:spLocks noChangeArrowheads="1"/>
                </p:cNvSpPr>
                <p:nvPr/>
              </p:nvSpPr>
              <p:spPr bwMode="auto">
                <a:xfrm>
                  <a:off x="312" y="2032"/>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02" name="Rectangle 25"/>
                <p:cNvSpPr>
                  <a:spLocks noChangeArrowheads="1"/>
                </p:cNvSpPr>
                <p:nvPr/>
              </p:nvSpPr>
              <p:spPr bwMode="auto">
                <a:xfrm>
                  <a:off x="312" y="2144"/>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03" name="Rectangle 26"/>
                <p:cNvSpPr>
                  <a:spLocks noChangeArrowheads="1"/>
                </p:cNvSpPr>
                <p:nvPr/>
              </p:nvSpPr>
              <p:spPr bwMode="auto">
                <a:xfrm>
                  <a:off x="312" y="2256"/>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04" name="Rectangle 27"/>
                <p:cNvSpPr>
                  <a:spLocks noChangeArrowheads="1"/>
                </p:cNvSpPr>
                <p:nvPr/>
              </p:nvSpPr>
              <p:spPr bwMode="auto">
                <a:xfrm>
                  <a:off x="312" y="2368"/>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405" name="Rectangle 28"/>
                <p:cNvSpPr>
                  <a:spLocks noChangeArrowheads="1"/>
                </p:cNvSpPr>
                <p:nvPr/>
              </p:nvSpPr>
              <p:spPr bwMode="auto">
                <a:xfrm>
                  <a:off x="311" y="2480"/>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grpSp>
        </p:grpSp>
        <p:sp>
          <p:nvSpPr>
            <p:cNvPr id="14392" name="Text Box 43"/>
            <p:cNvSpPr txBox="1">
              <a:spLocks noChangeArrowheads="1"/>
            </p:cNvSpPr>
            <p:nvPr/>
          </p:nvSpPr>
          <p:spPr bwMode="auto">
            <a:xfrm>
              <a:off x="392" y="1867"/>
              <a:ext cx="222" cy="252"/>
            </a:xfrm>
            <a:prstGeom prst="rect">
              <a:avLst/>
            </a:prstGeom>
            <a:noFill/>
            <a:ln w="9525">
              <a:noFill/>
              <a:miter lim="800000"/>
              <a:headEnd/>
              <a:tailEnd/>
            </a:ln>
          </p:spPr>
          <p:txBody>
            <a:bodyPr wrap="none">
              <a:spAutoFit/>
            </a:bodyPr>
            <a:lstStyle/>
            <a:p>
              <a:r>
                <a:rPr lang="en-US" b="1" baseline="0">
                  <a:latin typeface="Calibri"/>
                  <a:cs typeface="Calibri"/>
                </a:rPr>
                <a:t>A</a:t>
              </a:r>
            </a:p>
          </p:txBody>
        </p:sp>
        <p:sp>
          <p:nvSpPr>
            <p:cNvPr id="14393" name="Text Box 44"/>
            <p:cNvSpPr txBox="1">
              <a:spLocks noChangeArrowheads="1"/>
            </p:cNvSpPr>
            <p:nvPr/>
          </p:nvSpPr>
          <p:spPr bwMode="auto">
            <a:xfrm>
              <a:off x="1130" y="1843"/>
              <a:ext cx="207" cy="252"/>
            </a:xfrm>
            <a:prstGeom prst="rect">
              <a:avLst/>
            </a:prstGeom>
            <a:noFill/>
            <a:ln w="9525">
              <a:noFill/>
              <a:miter lim="800000"/>
              <a:headEnd/>
              <a:tailEnd/>
            </a:ln>
          </p:spPr>
          <p:txBody>
            <a:bodyPr wrap="none">
              <a:spAutoFit/>
            </a:bodyPr>
            <a:lstStyle/>
            <a:p>
              <a:r>
                <a:rPr lang="en-US" b="1" baseline="0">
                  <a:latin typeface="Calibri"/>
                  <a:cs typeface="Calibri"/>
                </a:rPr>
                <a:t>B</a:t>
              </a:r>
            </a:p>
          </p:txBody>
        </p:sp>
        <p:sp>
          <p:nvSpPr>
            <p:cNvPr id="14394" name="Text Box 45"/>
            <p:cNvSpPr txBox="1">
              <a:spLocks noChangeArrowheads="1"/>
            </p:cNvSpPr>
            <p:nvPr/>
          </p:nvSpPr>
          <p:spPr bwMode="auto">
            <a:xfrm>
              <a:off x="410" y="2515"/>
              <a:ext cx="202" cy="252"/>
            </a:xfrm>
            <a:prstGeom prst="rect">
              <a:avLst/>
            </a:prstGeom>
            <a:noFill/>
            <a:ln w="9525">
              <a:noFill/>
              <a:miter lim="800000"/>
              <a:headEnd/>
              <a:tailEnd/>
            </a:ln>
          </p:spPr>
          <p:txBody>
            <a:bodyPr wrap="none">
              <a:spAutoFit/>
            </a:bodyPr>
            <a:lstStyle/>
            <a:p>
              <a:r>
                <a:rPr lang="en-US" b="1" baseline="0">
                  <a:latin typeface="Calibri"/>
                  <a:cs typeface="Calibri"/>
                </a:rPr>
                <a:t>C</a:t>
              </a:r>
            </a:p>
          </p:txBody>
        </p:sp>
        <p:sp>
          <p:nvSpPr>
            <p:cNvPr id="14395" name="Text Box 46"/>
            <p:cNvSpPr txBox="1">
              <a:spLocks noChangeArrowheads="1"/>
            </p:cNvSpPr>
            <p:nvPr/>
          </p:nvSpPr>
          <p:spPr bwMode="auto">
            <a:xfrm>
              <a:off x="1124" y="2515"/>
              <a:ext cx="218" cy="252"/>
            </a:xfrm>
            <a:prstGeom prst="rect">
              <a:avLst/>
            </a:prstGeom>
            <a:noFill/>
            <a:ln w="9525">
              <a:noFill/>
              <a:miter lim="800000"/>
              <a:headEnd/>
              <a:tailEnd/>
            </a:ln>
          </p:spPr>
          <p:txBody>
            <a:bodyPr wrap="none">
              <a:spAutoFit/>
            </a:bodyPr>
            <a:lstStyle/>
            <a:p>
              <a:r>
                <a:rPr lang="en-US" b="1" baseline="0">
                  <a:latin typeface="Calibri"/>
                  <a:cs typeface="Calibri"/>
                </a:rPr>
                <a:t>D</a:t>
              </a:r>
            </a:p>
          </p:txBody>
        </p:sp>
      </p:grpSp>
      <p:sp>
        <p:nvSpPr>
          <p:cNvPr id="14350" name="Line 47"/>
          <p:cNvSpPr>
            <a:spLocks noChangeShapeType="1"/>
          </p:cNvSpPr>
          <p:nvPr/>
        </p:nvSpPr>
        <p:spPr bwMode="auto">
          <a:xfrm flipV="1">
            <a:off x="589930" y="1691996"/>
            <a:ext cx="0" cy="647700"/>
          </a:xfrm>
          <a:prstGeom prst="line">
            <a:avLst/>
          </a:prstGeom>
          <a:noFill/>
          <a:ln w="9525">
            <a:solidFill>
              <a:schemeClr val="tx1"/>
            </a:solidFill>
            <a:round/>
            <a:headEnd type="triangle" w="med" len="med"/>
            <a:tailEnd/>
          </a:ln>
        </p:spPr>
        <p:txBody>
          <a:bodyPr/>
          <a:lstStyle/>
          <a:p>
            <a:endParaRPr lang="en-US" baseline="0">
              <a:latin typeface="Calibri"/>
              <a:cs typeface="Calibri"/>
            </a:endParaRPr>
          </a:p>
        </p:txBody>
      </p:sp>
      <p:sp>
        <p:nvSpPr>
          <p:cNvPr id="14351" name="Line 48"/>
          <p:cNvSpPr>
            <a:spLocks noChangeShapeType="1"/>
          </p:cNvSpPr>
          <p:nvPr/>
        </p:nvSpPr>
        <p:spPr bwMode="auto">
          <a:xfrm flipH="1">
            <a:off x="589930" y="1691996"/>
            <a:ext cx="600075" cy="0"/>
          </a:xfrm>
          <a:prstGeom prst="line">
            <a:avLst/>
          </a:prstGeom>
          <a:noFill/>
          <a:ln w="9525">
            <a:solidFill>
              <a:schemeClr val="tx1"/>
            </a:solidFill>
            <a:round/>
            <a:headEnd type="triangle" w="med" len="med"/>
            <a:tailEnd/>
          </a:ln>
        </p:spPr>
        <p:txBody>
          <a:bodyPr/>
          <a:lstStyle/>
          <a:p>
            <a:endParaRPr lang="en-US" baseline="0">
              <a:latin typeface="Calibri"/>
              <a:cs typeface="Calibri"/>
            </a:endParaRPr>
          </a:p>
        </p:txBody>
      </p:sp>
      <p:sp>
        <p:nvSpPr>
          <p:cNvPr id="14352" name="Text Box 50"/>
          <p:cNvSpPr txBox="1">
            <a:spLocks noChangeArrowheads="1"/>
          </p:cNvSpPr>
          <p:nvPr/>
        </p:nvSpPr>
        <p:spPr bwMode="auto">
          <a:xfrm>
            <a:off x="1145555" y="1463396"/>
            <a:ext cx="300082" cy="369332"/>
          </a:xfrm>
          <a:prstGeom prst="rect">
            <a:avLst/>
          </a:prstGeom>
          <a:noFill/>
          <a:ln w="9525">
            <a:noFill/>
            <a:miter lim="800000"/>
            <a:headEnd/>
            <a:tailEnd/>
          </a:ln>
        </p:spPr>
        <p:txBody>
          <a:bodyPr wrap="none">
            <a:spAutoFit/>
          </a:bodyPr>
          <a:lstStyle/>
          <a:p>
            <a:r>
              <a:rPr lang="en-US" sz="1800" baseline="0">
                <a:latin typeface="Calibri"/>
                <a:cs typeface="Calibri"/>
              </a:rPr>
              <a:t>y</a:t>
            </a:r>
          </a:p>
        </p:txBody>
      </p:sp>
      <p:sp>
        <p:nvSpPr>
          <p:cNvPr id="14353" name="Text Box 51"/>
          <p:cNvSpPr txBox="1">
            <a:spLocks noChangeArrowheads="1"/>
          </p:cNvSpPr>
          <p:nvPr/>
        </p:nvSpPr>
        <p:spPr bwMode="auto">
          <a:xfrm>
            <a:off x="431180" y="2273021"/>
            <a:ext cx="300082" cy="369332"/>
          </a:xfrm>
          <a:prstGeom prst="rect">
            <a:avLst/>
          </a:prstGeom>
          <a:noFill/>
          <a:ln w="9525">
            <a:noFill/>
            <a:miter lim="800000"/>
            <a:headEnd/>
            <a:tailEnd/>
          </a:ln>
        </p:spPr>
        <p:txBody>
          <a:bodyPr wrap="none">
            <a:spAutoFit/>
          </a:bodyPr>
          <a:lstStyle/>
          <a:p>
            <a:r>
              <a:rPr lang="en-US" sz="1800" baseline="0">
                <a:latin typeface="Calibri"/>
                <a:cs typeface="Calibri"/>
              </a:rPr>
              <a:t>x</a:t>
            </a:r>
          </a:p>
        </p:txBody>
      </p:sp>
      <p:grpSp>
        <p:nvGrpSpPr>
          <p:cNvPr id="6" name="Group 96"/>
          <p:cNvGrpSpPr>
            <a:grpSpLocks/>
          </p:cNvGrpSpPr>
          <p:nvPr/>
        </p:nvGrpSpPr>
        <p:grpSpPr bwMode="auto">
          <a:xfrm>
            <a:off x="6376988" y="4201635"/>
            <a:ext cx="2124075" cy="2133600"/>
            <a:chOff x="4017" y="2786"/>
            <a:chExt cx="1338" cy="1344"/>
          </a:xfrm>
        </p:grpSpPr>
        <p:sp>
          <p:nvSpPr>
            <p:cNvPr id="14374" name="Freeform 54"/>
            <p:cNvSpPr>
              <a:spLocks/>
            </p:cNvSpPr>
            <p:nvPr/>
          </p:nvSpPr>
          <p:spPr bwMode="auto">
            <a:xfrm>
              <a:off x="4137" y="2792"/>
              <a:ext cx="42" cy="1335"/>
            </a:xfrm>
            <a:custGeom>
              <a:avLst/>
              <a:gdLst>
                <a:gd name="T0" fmla="*/ 6 w 42"/>
                <a:gd name="T1" fmla="*/ 0 h 1335"/>
                <a:gd name="T2" fmla="*/ 3 w 42"/>
                <a:gd name="T3" fmla="*/ 99 h 1335"/>
                <a:gd name="T4" fmla="*/ 12 w 42"/>
                <a:gd name="T5" fmla="*/ 279 h 1335"/>
                <a:gd name="T6" fmla="*/ 42 w 42"/>
                <a:gd name="T7" fmla="*/ 507 h 1335"/>
                <a:gd name="T8" fmla="*/ 42 w 42"/>
                <a:gd name="T9" fmla="*/ 792 h 1335"/>
                <a:gd name="T10" fmla="*/ 21 w 42"/>
                <a:gd name="T11" fmla="*/ 1026 h 1335"/>
                <a:gd name="T12" fmla="*/ 0 w 42"/>
                <a:gd name="T13" fmla="*/ 1221 h 1335"/>
                <a:gd name="T14" fmla="*/ 39 w 42"/>
                <a:gd name="T15" fmla="*/ 1335 h 1335"/>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1335"/>
                <a:gd name="T26" fmla="*/ 42 w 42"/>
                <a:gd name="T27" fmla="*/ 1335 h 13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1335">
                  <a:moveTo>
                    <a:pt x="6" y="0"/>
                  </a:moveTo>
                  <a:lnTo>
                    <a:pt x="3" y="99"/>
                  </a:lnTo>
                  <a:lnTo>
                    <a:pt x="12" y="279"/>
                  </a:lnTo>
                  <a:lnTo>
                    <a:pt x="42" y="507"/>
                  </a:lnTo>
                  <a:lnTo>
                    <a:pt x="42" y="792"/>
                  </a:lnTo>
                  <a:lnTo>
                    <a:pt x="21" y="1026"/>
                  </a:lnTo>
                  <a:lnTo>
                    <a:pt x="0" y="1221"/>
                  </a:lnTo>
                  <a:lnTo>
                    <a:pt x="39" y="1335"/>
                  </a:lnTo>
                </a:path>
              </a:pathLst>
            </a:custGeom>
            <a:noFill/>
            <a:ln w="9525">
              <a:solidFill>
                <a:schemeClr val="tx1"/>
              </a:solidFill>
              <a:round/>
              <a:headEnd/>
              <a:tailEnd/>
            </a:ln>
          </p:spPr>
          <p:txBody>
            <a:bodyPr/>
            <a:lstStyle/>
            <a:p>
              <a:endParaRPr lang="en-US" baseline="0">
                <a:latin typeface="Calibri"/>
                <a:cs typeface="Calibri"/>
              </a:endParaRPr>
            </a:p>
          </p:txBody>
        </p:sp>
        <p:sp>
          <p:nvSpPr>
            <p:cNvPr id="14375" name="Freeform 55"/>
            <p:cNvSpPr>
              <a:spLocks/>
            </p:cNvSpPr>
            <p:nvPr/>
          </p:nvSpPr>
          <p:spPr bwMode="auto">
            <a:xfrm>
              <a:off x="4302" y="2792"/>
              <a:ext cx="117" cy="1338"/>
            </a:xfrm>
            <a:custGeom>
              <a:avLst/>
              <a:gdLst>
                <a:gd name="T0" fmla="*/ 33 w 117"/>
                <a:gd name="T1" fmla="*/ 0 h 1338"/>
                <a:gd name="T2" fmla="*/ 0 w 117"/>
                <a:gd name="T3" fmla="*/ 114 h 1338"/>
                <a:gd name="T4" fmla="*/ 27 w 117"/>
                <a:gd name="T5" fmla="*/ 285 h 1338"/>
                <a:gd name="T6" fmla="*/ 114 w 117"/>
                <a:gd name="T7" fmla="*/ 525 h 1338"/>
                <a:gd name="T8" fmla="*/ 117 w 117"/>
                <a:gd name="T9" fmla="*/ 801 h 1338"/>
                <a:gd name="T10" fmla="*/ 21 w 117"/>
                <a:gd name="T11" fmla="*/ 1038 h 1338"/>
                <a:gd name="T12" fmla="*/ 6 w 117"/>
                <a:gd name="T13" fmla="*/ 1203 h 1338"/>
                <a:gd name="T14" fmla="*/ 93 w 117"/>
                <a:gd name="T15" fmla="*/ 1338 h 1338"/>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1338"/>
                <a:gd name="T26" fmla="*/ 117 w 117"/>
                <a:gd name="T27" fmla="*/ 1338 h 13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1338">
                  <a:moveTo>
                    <a:pt x="33" y="0"/>
                  </a:moveTo>
                  <a:lnTo>
                    <a:pt x="0" y="114"/>
                  </a:lnTo>
                  <a:lnTo>
                    <a:pt x="27" y="285"/>
                  </a:lnTo>
                  <a:lnTo>
                    <a:pt x="114" y="525"/>
                  </a:lnTo>
                  <a:lnTo>
                    <a:pt x="117" y="801"/>
                  </a:lnTo>
                  <a:lnTo>
                    <a:pt x="21" y="1038"/>
                  </a:lnTo>
                  <a:lnTo>
                    <a:pt x="6" y="1203"/>
                  </a:lnTo>
                  <a:lnTo>
                    <a:pt x="93" y="1338"/>
                  </a:lnTo>
                </a:path>
              </a:pathLst>
            </a:custGeom>
            <a:noFill/>
            <a:ln w="9525">
              <a:solidFill>
                <a:schemeClr val="tx1"/>
              </a:solidFill>
              <a:round/>
              <a:headEnd/>
              <a:tailEnd/>
            </a:ln>
          </p:spPr>
          <p:txBody>
            <a:bodyPr/>
            <a:lstStyle/>
            <a:p>
              <a:endParaRPr lang="en-US" baseline="0">
                <a:latin typeface="Calibri"/>
                <a:cs typeface="Calibri"/>
              </a:endParaRPr>
            </a:p>
          </p:txBody>
        </p:sp>
        <p:sp>
          <p:nvSpPr>
            <p:cNvPr id="14376" name="Freeform 57"/>
            <p:cNvSpPr>
              <a:spLocks/>
            </p:cNvSpPr>
            <p:nvPr/>
          </p:nvSpPr>
          <p:spPr bwMode="auto">
            <a:xfrm>
              <a:off x="4554" y="2798"/>
              <a:ext cx="81" cy="1332"/>
            </a:xfrm>
            <a:custGeom>
              <a:avLst/>
              <a:gdLst>
                <a:gd name="T0" fmla="*/ 24 w 81"/>
                <a:gd name="T1" fmla="*/ 0 h 1332"/>
                <a:gd name="T2" fmla="*/ 18 w 81"/>
                <a:gd name="T3" fmla="*/ 129 h 1332"/>
                <a:gd name="T4" fmla="*/ 54 w 81"/>
                <a:gd name="T5" fmla="*/ 348 h 1332"/>
                <a:gd name="T6" fmla="*/ 81 w 81"/>
                <a:gd name="T7" fmla="*/ 549 h 1332"/>
                <a:gd name="T8" fmla="*/ 66 w 81"/>
                <a:gd name="T9" fmla="*/ 756 h 1332"/>
                <a:gd name="T10" fmla="*/ 12 w 81"/>
                <a:gd name="T11" fmla="*/ 960 h 1332"/>
                <a:gd name="T12" fmla="*/ 0 w 81"/>
                <a:gd name="T13" fmla="*/ 1185 h 1332"/>
                <a:gd name="T14" fmla="*/ 72 w 81"/>
                <a:gd name="T15" fmla="*/ 1332 h 1332"/>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332"/>
                <a:gd name="T26" fmla="*/ 81 w 81"/>
                <a:gd name="T27" fmla="*/ 1332 h 13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332">
                  <a:moveTo>
                    <a:pt x="24" y="0"/>
                  </a:moveTo>
                  <a:lnTo>
                    <a:pt x="18" y="129"/>
                  </a:lnTo>
                  <a:lnTo>
                    <a:pt x="54" y="348"/>
                  </a:lnTo>
                  <a:lnTo>
                    <a:pt x="81" y="549"/>
                  </a:lnTo>
                  <a:lnTo>
                    <a:pt x="66" y="756"/>
                  </a:lnTo>
                  <a:lnTo>
                    <a:pt x="12" y="960"/>
                  </a:lnTo>
                  <a:lnTo>
                    <a:pt x="0" y="1185"/>
                  </a:lnTo>
                  <a:lnTo>
                    <a:pt x="72" y="1332"/>
                  </a:lnTo>
                </a:path>
              </a:pathLst>
            </a:custGeom>
            <a:noFill/>
            <a:ln w="9525">
              <a:solidFill>
                <a:schemeClr val="tx1"/>
              </a:solidFill>
              <a:round/>
              <a:headEnd/>
              <a:tailEnd/>
            </a:ln>
          </p:spPr>
          <p:txBody>
            <a:bodyPr/>
            <a:lstStyle/>
            <a:p>
              <a:endParaRPr lang="en-US" baseline="0">
                <a:latin typeface="Calibri"/>
                <a:cs typeface="Calibri"/>
              </a:endParaRPr>
            </a:p>
          </p:txBody>
        </p:sp>
        <p:sp>
          <p:nvSpPr>
            <p:cNvPr id="14377" name="Freeform 58"/>
            <p:cNvSpPr>
              <a:spLocks/>
            </p:cNvSpPr>
            <p:nvPr/>
          </p:nvSpPr>
          <p:spPr bwMode="auto">
            <a:xfrm>
              <a:off x="4806" y="2789"/>
              <a:ext cx="84" cy="1341"/>
            </a:xfrm>
            <a:custGeom>
              <a:avLst/>
              <a:gdLst>
                <a:gd name="T0" fmla="*/ 0 w 84"/>
                <a:gd name="T1" fmla="*/ 0 h 1341"/>
                <a:gd name="T2" fmla="*/ 69 w 84"/>
                <a:gd name="T3" fmla="*/ 126 h 1341"/>
                <a:gd name="T4" fmla="*/ 84 w 84"/>
                <a:gd name="T5" fmla="*/ 342 h 1341"/>
                <a:gd name="T6" fmla="*/ 15 w 84"/>
                <a:gd name="T7" fmla="*/ 549 h 1341"/>
                <a:gd name="T8" fmla="*/ 0 w 84"/>
                <a:gd name="T9" fmla="*/ 741 h 1341"/>
                <a:gd name="T10" fmla="*/ 54 w 84"/>
                <a:gd name="T11" fmla="*/ 960 h 1341"/>
                <a:gd name="T12" fmla="*/ 66 w 84"/>
                <a:gd name="T13" fmla="*/ 1197 h 1341"/>
                <a:gd name="T14" fmla="*/ 36 w 84"/>
                <a:gd name="T15" fmla="*/ 1341 h 1341"/>
                <a:gd name="T16" fmla="*/ 0 60000 65536"/>
                <a:gd name="T17" fmla="*/ 0 60000 65536"/>
                <a:gd name="T18" fmla="*/ 0 60000 65536"/>
                <a:gd name="T19" fmla="*/ 0 60000 65536"/>
                <a:gd name="T20" fmla="*/ 0 60000 65536"/>
                <a:gd name="T21" fmla="*/ 0 60000 65536"/>
                <a:gd name="T22" fmla="*/ 0 60000 65536"/>
                <a:gd name="T23" fmla="*/ 0 60000 65536"/>
                <a:gd name="T24" fmla="*/ 0 w 84"/>
                <a:gd name="T25" fmla="*/ 0 h 1341"/>
                <a:gd name="T26" fmla="*/ 84 w 84"/>
                <a:gd name="T27" fmla="*/ 1341 h 13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 h="1341">
                  <a:moveTo>
                    <a:pt x="0" y="0"/>
                  </a:moveTo>
                  <a:lnTo>
                    <a:pt x="69" y="126"/>
                  </a:lnTo>
                  <a:lnTo>
                    <a:pt x="84" y="342"/>
                  </a:lnTo>
                  <a:lnTo>
                    <a:pt x="15" y="549"/>
                  </a:lnTo>
                  <a:lnTo>
                    <a:pt x="0" y="741"/>
                  </a:lnTo>
                  <a:lnTo>
                    <a:pt x="54" y="960"/>
                  </a:lnTo>
                  <a:lnTo>
                    <a:pt x="66" y="1197"/>
                  </a:lnTo>
                  <a:lnTo>
                    <a:pt x="36" y="1341"/>
                  </a:lnTo>
                </a:path>
              </a:pathLst>
            </a:custGeom>
            <a:noFill/>
            <a:ln w="9525">
              <a:solidFill>
                <a:schemeClr val="tx1"/>
              </a:solidFill>
              <a:round/>
              <a:headEnd/>
              <a:tailEnd/>
            </a:ln>
          </p:spPr>
          <p:txBody>
            <a:bodyPr/>
            <a:lstStyle/>
            <a:p>
              <a:endParaRPr lang="en-US" baseline="0">
                <a:latin typeface="Calibri"/>
                <a:cs typeface="Calibri"/>
              </a:endParaRPr>
            </a:p>
          </p:txBody>
        </p:sp>
        <p:sp>
          <p:nvSpPr>
            <p:cNvPr id="14378" name="Freeform 59"/>
            <p:cNvSpPr>
              <a:spLocks/>
            </p:cNvSpPr>
            <p:nvPr/>
          </p:nvSpPr>
          <p:spPr bwMode="auto">
            <a:xfrm>
              <a:off x="5013" y="2789"/>
              <a:ext cx="87" cy="1338"/>
            </a:xfrm>
            <a:custGeom>
              <a:avLst/>
              <a:gdLst>
                <a:gd name="T0" fmla="*/ 15 w 87"/>
                <a:gd name="T1" fmla="*/ 0 h 1338"/>
                <a:gd name="T2" fmla="*/ 87 w 87"/>
                <a:gd name="T3" fmla="*/ 102 h 1338"/>
                <a:gd name="T4" fmla="*/ 78 w 87"/>
                <a:gd name="T5" fmla="*/ 264 h 1338"/>
                <a:gd name="T6" fmla="*/ 0 w 87"/>
                <a:gd name="T7" fmla="*/ 498 h 1338"/>
                <a:gd name="T8" fmla="*/ 0 w 87"/>
                <a:gd name="T9" fmla="*/ 795 h 1338"/>
                <a:gd name="T10" fmla="*/ 78 w 87"/>
                <a:gd name="T11" fmla="*/ 1056 h 1338"/>
                <a:gd name="T12" fmla="*/ 78 w 87"/>
                <a:gd name="T13" fmla="*/ 1236 h 1338"/>
                <a:gd name="T14" fmla="*/ 36 w 87"/>
                <a:gd name="T15" fmla="*/ 1338 h 1338"/>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1338"/>
                <a:gd name="T26" fmla="*/ 87 w 87"/>
                <a:gd name="T27" fmla="*/ 1338 h 13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1338">
                  <a:moveTo>
                    <a:pt x="15" y="0"/>
                  </a:moveTo>
                  <a:lnTo>
                    <a:pt x="87" y="102"/>
                  </a:lnTo>
                  <a:lnTo>
                    <a:pt x="78" y="264"/>
                  </a:lnTo>
                  <a:lnTo>
                    <a:pt x="0" y="498"/>
                  </a:lnTo>
                  <a:lnTo>
                    <a:pt x="0" y="795"/>
                  </a:lnTo>
                  <a:lnTo>
                    <a:pt x="78" y="1056"/>
                  </a:lnTo>
                  <a:lnTo>
                    <a:pt x="78" y="1236"/>
                  </a:lnTo>
                  <a:lnTo>
                    <a:pt x="36" y="1338"/>
                  </a:lnTo>
                </a:path>
              </a:pathLst>
            </a:custGeom>
            <a:noFill/>
            <a:ln w="9525">
              <a:solidFill>
                <a:schemeClr val="tx1"/>
              </a:solidFill>
              <a:round/>
              <a:headEnd/>
              <a:tailEnd/>
            </a:ln>
          </p:spPr>
          <p:txBody>
            <a:bodyPr/>
            <a:lstStyle/>
            <a:p>
              <a:endParaRPr lang="en-US" baseline="0">
                <a:latin typeface="Calibri"/>
                <a:cs typeface="Calibri"/>
              </a:endParaRPr>
            </a:p>
          </p:txBody>
        </p:sp>
        <p:sp>
          <p:nvSpPr>
            <p:cNvPr id="14379" name="Freeform 60"/>
            <p:cNvSpPr>
              <a:spLocks/>
            </p:cNvSpPr>
            <p:nvPr/>
          </p:nvSpPr>
          <p:spPr bwMode="auto">
            <a:xfrm>
              <a:off x="5208" y="2789"/>
              <a:ext cx="42" cy="1341"/>
            </a:xfrm>
            <a:custGeom>
              <a:avLst/>
              <a:gdLst>
                <a:gd name="T0" fmla="*/ 18 w 42"/>
                <a:gd name="T1" fmla="*/ 0 h 1341"/>
                <a:gd name="T2" fmla="*/ 42 w 42"/>
                <a:gd name="T3" fmla="*/ 108 h 1341"/>
                <a:gd name="T4" fmla="*/ 42 w 42"/>
                <a:gd name="T5" fmla="*/ 273 h 1341"/>
                <a:gd name="T6" fmla="*/ 0 w 42"/>
                <a:gd name="T7" fmla="*/ 495 h 1341"/>
                <a:gd name="T8" fmla="*/ 0 w 42"/>
                <a:gd name="T9" fmla="*/ 789 h 1341"/>
                <a:gd name="T10" fmla="*/ 33 w 42"/>
                <a:gd name="T11" fmla="*/ 1053 h 1341"/>
                <a:gd name="T12" fmla="*/ 36 w 42"/>
                <a:gd name="T13" fmla="*/ 1236 h 1341"/>
                <a:gd name="T14" fmla="*/ 12 w 42"/>
                <a:gd name="T15" fmla="*/ 1341 h 1341"/>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1341"/>
                <a:gd name="T26" fmla="*/ 42 w 42"/>
                <a:gd name="T27" fmla="*/ 1341 h 13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1341">
                  <a:moveTo>
                    <a:pt x="18" y="0"/>
                  </a:moveTo>
                  <a:lnTo>
                    <a:pt x="42" y="108"/>
                  </a:lnTo>
                  <a:lnTo>
                    <a:pt x="42" y="273"/>
                  </a:lnTo>
                  <a:lnTo>
                    <a:pt x="0" y="495"/>
                  </a:lnTo>
                  <a:lnTo>
                    <a:pt x="0" y="789"/>
                  </a:lnTo>
                  <a:lnTo>
                    <a:pt x="33" y="1053"/>
                  </a:lnTo>
                  <a:lnTo>
                    <a:pt x="36" y="1236"/>
                  </a:lnTo>
                  <a:lnTo>
                    <a:pt x="12" y="1341"/>
                  </a:lnTo>
                </a:path>
              </a:pathLst>
            </a:custGeom>
            <a:noFill/>
            <a:ln w="9525">
              <a:solidFill>
                <a:schemeClr val="tx1"/>
              </a:solidFill>
              <a:round/>
              <a:headEnd/>
              <a:tailEnd/>
            </a:ln>
          </p:spPr>
          <p:txBody>
            <a:bodyPr/>
            <a:lstStyle/>
            <a:p>
              <a:endParaRPr lang="en-US" baseline="0">
                <a:latin typeface="Calibri"/>
                <a:cs typeface="Calibri"/>
              </a:endParaRPr>
            </a:p>
          </p:txBody>
        </p:sp>
        <p:sp>
          <p:nvSpPr>
            <p:cNvPr id="14380" name="Freeform 61"/>
            <p:cNvSpPr>
              <a:spLocks/>
            </p:cNvSpPr>
            <p:nvPr/>
          </p:nvSpPr>
          <p:spPr bwMode="auto">
            <a:xfrm>
              <a:off x="4023" y="2888"/>
              <a:ext cx="1332" cy="39"/>
            </a:xfrm>
            <a:custGeom>
              <a:avLst/>
              <a:gdLst>
                <a:gd name="T0" fmla="*/ 0 w 1332"/>
                <a:gd name="T1" fmla="*/ 39 h 39"/>
                <a:gd name="T2" fmla="*/ 114 w 1332"/>
                <a:gd name="T3" fmla="*/ 15 h 39"/>
                <a:gd name="T4" fmla="*/ 285 w 1332"/>
                <a:gd name="T5" fmla="*/ 15 h 39"/>
                <a:gd name="T6" fmla="*/ 549 w 1332"/>
                <a:gd name="T7" fmla="*/ 39 h 39"/>
                <a:gd name="T8" fmla="*/ 852 w 1332"/>
                <a:gd name="T9" fmla="*/ 33 h 39"/>
                <a:gd name="T10" fmla="*/ 1077 w 1332"/>
                <a:gd name="T11" fmla="*/ 6 h 39"/>
                <a:gd name="T12" fmla="*/ 1227 w 1332"/>
                <a:gd name="T13" fmla="*/ 0 h 39"/>
                <a:gd name="T14" fmla="*/ 1332 w 1332"/>
                <a:gd name="T15" fmla="*/ 30 h 39"/>
                <a:gd name="T16" fmla="*/ 0 60000 65536"/>
                <a:gd name="T17" fmla="*/ 0 60000 65536"/>
                <a:gd name="T18" fmla="*/ 0 60000 65536"/>
                <a:gd name="T19" fmla="*/ 0 60000 65536"/>
                <a:gd name="T20" fmla="*/ 0 60000 65536"/>
                <a:gd name="T21" fmla="*/ 0 60000 65536"/>
                <a:gd name="T22" fmla="*/ 0 60000 65536"/>
                <a:gd name="T23" fmla="*/ 0 60000 65536"/>
                <a:gd name="T24" fmla="*/ 0 w 1332"/>
                <a:gd name="T25" fmla="*/ 0 h 39"/>
                <a:gd name="T26" fmla="*/ 1332 w 1332"/>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2" h="39">
                  <a:moveTo>
                    <a:pt x="0" y="39"/>
                  </a:moveTo>
                  <a:lnTo>
                    <a:pt x="114" y="15"/>
                  </a:lnTo>
                  <a:lnTo>
                    <a:pt x="285" y="15"/>
                  </a:lnTo>
                  <a:lnTo>
                    <a:pt x="549" y="39"/>
                  </a:lnTo>
                  <a:lnTo>
                    <a:pt x="852" y="33"/>
                  </a:lnTo>
                  <a:lnTo>
                    <a:pt x="1077" y="6"/>
                  </a:lnTo>
                  <a:lnTo>
                    <a:pt x="1227" y="0"/>
                  </a:lnTo>
                  <a:lnTo>
                    <a:pt x="1332" y="30"/>
                  </a:lnTo>
                </a:path>
              </a:pathLst>
            </a:custGeom>
            <a:noFill/>
            <a:ln w="9525">
              <a:solidFill>
                <a:schemeClr val="tx1"/>
              </a:solidFill>
              <a:round/>
              <a:headEnd/>
              <a:tailEnd/>
            </a:ln>
          </p:spPr>
          <p:txBody>
            <a:bodyPr/>
            <a:lstStyle/>
            <a:p>
              <a:endParaRPr lang="en-US" baseline="0">
                <a:latin typeface="Calibri"/>
                <a:cs typeface="Calibri"/>
              </a:endParaRPr>
            </a:p>
          </p:txBody>
        </p:sp>
        <p:sp>
          <p:nvSpPr>
            <p:cNvPr id="14381" name="Freeform 62"/>
            <p:cNvSpPr>
              <a:spLocks/>
            </p:cNvSpPr>
            <p:nvPr/>
          </p:nvSpPr>
          <p:spPr bwMode="auto">
            <a:xfrm>
              <a:off x="4023" y="3068"/>
              <a:ext cx="1332" cy="114"/>
            </a:xfrm>
            <a:custGeom>
              <a:avLst/>
              <a:gdLst>
                <a:gd name="T0" fmla="*/ 0 w 1332"/>
                <a:gd name="T1" fmla="*/ 114 h 114"/>
                <a:gd name="T2" fmla="*/ 123 w 1332"/>
                <a:gd name="T3" fmla="*/ 15 h 114"/>
                <a:gd name="T4" fmla="*/ 312 w 1332"/>
                <a:gd name="T5" fmla="*/ 15 h 114"/>
                <a:gd name="T6" fmla="*/ 588 w 1332"/>
                <a:gd name="T7" fmla="*/ 69 h 114"/>
                <a:gd name="T8" fmla="*/ 864 w 1332"/>
                <a:gd name="T9" fmla="*/ 69 h 114"/>
                <a:gd name="T10" fmla="*/ 1065 w 1332"/>
                <a:gd name="T11" fmla="*/ 0 h 114"/>
                <a:gd name="T12" fmla="*/ 1236 w 1332"/>
                <a:gd name="T13" fmla="*/ 0 h 114"/>
                <a:gd name="T14" fmla="*/ 1332 w 1332"/>
                <a:gd name="T15" fmla="*/ 78 h 114"/>
                <a:gd name="T16" fmla="*/ 0 60000 65536"/>
                <a:gd name="T17" fmla="*/ 0 60000 65536"/>
                <a:gd name="T18" fmla="*/ 0 60000 65536"/>
                <a:gd name="T19" fmla="*/ 0 60000 65536"/>
                <a:gd name="T20" fmla="*/ 0 60000 65536"/>
                <a:gd name="T21" fmla="*/ 0 60000 65536"/>
                <a:gd name="T22" fmla="*/ 0 60000 65536"/>
                <a:gd name="T23" fmla="*/ 0 60000 65536"/>
                <a:gd name="T24" fmla="*/ 0 w 1332"/>
                <a:gd name="T25" fmla="*/ 0 h 114"/>
                <a:gd name="T26" fmla="*/ 1332 w 1332"/>
                <a:gd name="T27" fmla="*/ 114 h 1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2" h="114">
                  <a:moveTo>
                    <a:pt x="0" y="114"/>
                  </a:moveTo>
                  <a:lnTo>
                    <a:pt x="123" y="15"/>
                  </a:lnTo>
                  <a:lnTo>
                    <a:pt x="312" y="15"/>
                  </a:lnTo>
                  <a:lnTo>
                    <a:pt x="588" y="69"/>
                  </a:lnTo>
                  <a:lnTo>
                    <a:pt x="864" y="69"/>
                  </a:lnTo>
                  <a:lnTo>
                    <a:pt x="1065" y="0"/>
                  </a:lnTo>
                  <a:lnTo>
                    <a:pt x="1236" y="0"/>
                  </a:lnTo>
                  <a:lnTo>
                    <a:pt x="1332" y="78"/>
                  </a:lnTo>
                </a:path>
              </a:pathLst>
            </a:custGeom>
            <a:noFill/>
            <a:ln w="9525">
              <a:solidFill>
                <a:schemeClr val="tx1"/>
              </a:solidFill>
              <a:round/>
              <a:headEnd/>
              <a:tailEnd/>
            </a:ln>
          </p:spPr>
          <p:txBody>
            <a:bodyPr/>
            <a:lstStyle/>
            <a:p>
              <a:endParaRPr lang="en-US" baseline="0">
                <a:latin typeface="Calibri"/>
                <a:cs typeface="Calibri"/>
              </a:endParaRPr>
            </a:p>
          </p:txBody>
        </p:sp>
        <p:sp>
          <p:nvSpPr>
            <p:cNvPr id="14382" name="Freeform 63"/>
            <p:cNvSpPr>
              <a:spLocks/>
            </p:cNvSpPr>
            <p:nvPr/>
          </p:nvSpPr>
          <p:spPr bwMode="auto">
            <a:xfrm>
              <a:off x="4023" y="3272"/>
              <a:ext cx="1332" cy="123"/>
            </a:xfrm>
            <a:custGeom>
              <a:avLst/>
              <a:gdLst>
                <a:gd name="T0" fmla="*/ 0 w 1332"/>
                <a:gd name="T1" fmla="*/ 123 h 123"/>
                <a:gd name="T2" fmla="*/ 159 w 1332"/>
                <a:gd name="T3" fmla="*/ 18 h 123"/>
                <a:gd name="T4" fmla="*/ 396 w 1332"/>
                <a:gd name="T5" fmla="*/ 36 h 123"/>
                <a:gd name="T6" fmla="*/ 609 w 1332"/>
                <a:gd name="T7" fmla="*/ 72 h 123"/>
                <a:gd name="T8" fmla="*/ 801 w 1332"/>
                <a:gd name="T9" fmla="*/ 66 h 123"/>
                <a:gd name="T10" fmla="*/ 996 w 1332"/>
                <a:gd name="T11" fmla="*/ 15 h 123"/>
                <a:gd name="T12" fmla="*/ 1188 w 1332"/>
                <a:gd name="T13" fmla="*/ 0 h 123"/>
                <a:gd name="T14" fmla="*/ 1332 w 1332"/>
                <a:gd name="T15" fmla="*/ 102 h 123"/>
                <a:gd name="T16" fmla="*/ 0 60000 65536"/>
                <a:gd name="T17" fmla="*/ 0 60000 65536"/>
                <a:gd name="T18" fmla="*/ 0 60000 65536"/>
                <a:gd name="T19" fmla="*/ 0 60000 65536"/>
                <a:gd name="T20" fmla="*/ 0 60000 65536"/>
                <a:gd name="T21" fmla="*/ 0 60000 65536"/>
                <a:gd name="T22" fmla="*/ 0 60000 65536"/>
                <a:gd name="T23" fmla="*/ 0 60000 65536"/>
                <a:gd name="T24" fmla="*/ 0 w 1332"/>
                <a:gd name="T25" fmla="*/ 0 h 123"/>
                <a:gd name="T26" fmla="*/ 1332 w 1332"/>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2" h="123">
                  <a:moveTo>
                    <a:pt x="0" y="123"/>
                  </a:moveTo>
                  <a:lnTo>
                    <a:pt x="159" y="18"/>
                  </a:lnTo>
                  <a:lnTo>
                    <a:pt x="396" y="36"/>
                  </a:lnTo>
                  <a:lnTo>
                    <a:pt x="609" y="72"/>
                  </a:lnTo>
                  <a:lnTo>
                    <a:pt x="801" y="66"/>
                  </a:lnTo>
                  <a:lnTo>
                    <a:pt x="996" y="15"/>
                  </a:lnTo>
                  <a:lnTo>
                    <a:pt x="1188" y="0"/>
                  </a:lnTo>
                  <a:lnTo>
                    <a:pt x="1332" y="102"/>
                  </a:lnTo>
                </a:path>
              </a:pathLst>
            </a:custGeom>
            <a:noFill/>
            <a:ln w="9525">
              <a:solidFill>
                <a:schemeClr val="tx1"/>
              </a:solidFill>
              <a:round/>
              <a:headEnd/>
              <a:tailEnd/>
            </a:ln>
          </p:spPr>
          <p:txBody>
            <a:bodyPr/>
            <a:lstStyle/>
            <a:p>
              <a:endParaRPr lang="en-US" baseline="0">
                <a:latin typeface="Calibri"/>
                <a:cs typeface="Calibri"/>
              </a:endParaRPr>
            </a:p>
          </p:txBody>
        </p:sp>
        <p:sp>
          <p:nvSpPr>
            <p:cNvPr id="14383" name="Freeform 64"/>
            <p:cNvSpPr>
              <a:spLocks/>
            </p:cNvSpPr>
            <p:nvPr/>
          </p:nvSpPr>
          <p:spPr bwMode="auto">
            <a:xfrm>
              <a:off x="4023" y="3521"/>
              <a:ext cx="1332" cy="90"/>
            </a:xfrm>
            <a:custGeom>
              <a:avLst/>
              <a:gdLst>
                <a:gd name="T0" fmla="*/ 0 w 1332"/>
                <a:gd name="T1" fmla="*/ 90 h 90"/>
                <a:gd name="T2" fmla="*/ 156 w 1332"/>
                <a:gd name="T3" fmla="*/ 63 h 90"/>
                <a:gd name="T4" fmla="*/ 396 w 1332"/>
                <a:gd name="T5" fmla="*/ 72 h 90"/>
                <a:gd name="T6" fmla="*/ 597 w 1332"/>
                <a:gd name="T7" fmla="*/ 39 h 90"/>
                <a:gd name="T8" fmla="*/ 777 w 1332"/>
                <a:gd name="T9" fmla="*/ 0 h 90"/>
                <a:gd name="T10" fmla="*/ 996 w 1332"/>
                <a:gd name="T11" fmla="*/ 63 h 90"/>
                <a:gd name="T12" fmla="*/ 1182 w 1332"/>
                <a:gd name="T13" fmla="*/ 63 h 90"/>
                <a:gd name="T14" fmla="*/ 1332 w 1332"/>
                <a:gd name="T15" fmla="*/ 45 h 90"/>
                <a:gd name="T16" fmla="*/ 0 60000 65536"/>
                <a:gd name="T17" fmla="*/ 0 60000 65536"/>
                <a:gd name="T18" fmla="*/ 0 60000 65536"/>
                <a:gd name="T19" fmla="*/ 0 60000 65536"/>
                <a:gd name="T20" fmla="*/ 0 60000 65536"/>
                <a:gd name="T21" fmla="*/ 0 60000 65536"/>
                <a:gd name="T22" fmla="*/ 0 60000 65536"/>
                <a:gd name="T23" fmla="*/ 0 60000 65536"/>
                <a:gd name="T24" fmla="*/ 0 w 1332"/>
                <a:gd name="T25" fmla="*/ 0 h 90"/>
                <a:gd name="T26" fmla="*/ 1332 w 1332"/>
                <a:gd name="T27" fmla="*/ 90 h 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2" h="90">
                  <a:moveTo>
                    <a:pt x="0" y="90"/>
                  </a:moveTo>
                  <a:lnTo>
                    <a:pt x="156" y="63"/>
                  </a:lnTo>
                  <a:lnTo>
                    <a:pt x="396" y="72"/>
                  </a:lnTo>
                  <a:lnTo>
                    <a:pt x="597" y="39"/>
                  </a:lnTo>
                  <a:lnTo>
                    <a:pt x="777" y="0"/>
                  </a:lnTo>
                  <a:lnTo>
                    <a:pt x="996" y="63"/>
                  </a:lnTo>
                  <a:lnTo>
                    <a:pt x="1182" y="63"/>
                  </a:lnTo>
                  <a:lnTo>
                    <a:pt x="1332" y="45"/>
                  </a:lnTo>
                </a:path>
              </a:pathLst>
            </a:custGeom>
            <a:noFill/>
            <a:ln w="9525">
              <a:solidFill>
                <a:schemeClr val="tx1"/>
              </a:solidFill>
              <a:round/>
              <a:headEnd/>
              <a:tailEnd/>
            </a:ln>
          </p:spPr>
          <p:txBody>
            <a:bodyPr/>
            <a:lstStyle/>
            <a:p>
              <a:endParaRPr lang="en-US" baseline="0">
                <a:latin typeface="Calibri"/>
                <a:cs typeface="Calibri"/>
              </a:endParaRPr>
            </a:p>
          </p:txBody>
        </p:sp>
        <p:sp>
          <p:nvSpPr>
            <p:cNvPr id="14384" name="Freeform 65"/>
            <p:cNvSpPr>
              <a:spLocks/>
            </p:cNvSpPr>
            <p:nvPr/>
          </p:nvSpPr>
          <p:spPr bwMode="auto">
            <a:xfrm>
              <a:off x="4020" y="3746"/>
              <a:ext cx="1335" cy="90"/>
            </a:xfrm>
            <a:custGeom>
              <a:avLst/>
              <a:gdLst>
                <a:gd name="T0" fmla="*/ 0 w 1335"/>
                <a:gd name="T1" fmla="*/ 75 h 90"/>
                <a:gd name="T2" fmla="*/ 138 w 1335"/>
                <a:gd name="T3" fmla="*/ 81 h 90"/>
                <a:gd name="T4" fmla="*/ 306 w 1335"/>
                <a:gd name="T5" fmla="*/ 81 h 90"/>
                <a:gd name="T6" fmla="*/ 549 w 1335"/>
                <a:gd name="T7" fmla="*/ 6 h 90"/>
                <a:gd name="T8" fmla="*/ 840 w 1335"/>
                <a:gd name="T9" fmla="*/ 0 h 90"/>
                <a:gd name="T10" fmla="*/ 1071 w 1335"/>
                <a:gd name="T11" fmla="*/ 90 h 90"/>
                <a:gd name="T12" fmla="*/ 1215 w 1335"/>
                <a:gd name="T13" fmla="*/ 87 h 90"/>
                <a:gd name="T14" fmla="*/ 1335 w 1335"/>
                <a:gd name="T15" fmla="*/ 21 h 90"/>
                <a:gd name="T16" fmla="*/ 0 60000 65536"/>
                <a:gd name="T17" fmla="*/ 0 60000 65536"/>
                <a:gd name="T18" fmla="*/ 0 60000 65536"/>
                <a:gd name="T19" fmla="*/ 0 60000 65536"/>
                <a:gd name="T20" fmla="*/ 0 60000 65536"/>
                <a:gd name="T21" fmla="*/ 0 60000 65536"/>
                <a:gd name="T22" fmla="*/ 0 60000 65536"/>
                <a:gd name="T23" fmla="*/ 0 60000 65536"/>
                <a:gd name="T24" fmla="*/ 0 w 1335"/>
                <a:gd name="T25" fmla="*/ 0 h 90"/>
                <a:gd name="T26" fmla="*/ 1335 w 1335"/>
                <a:gd name="T27" fmla="*/ 90 h 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5" h="90">
                  <a:moveTo>
                    <a:pt x="0" y="75"/>
                  </a:moveTo>
                  <a:lnTo>
                    <a:pt x="138" y="81"/>
                  </a:lnTo>
                  <a:lnTo>
                    <a:pt x="306" y="81"/>
                  </a:lnTo>
                  <a:lnTo>
                    <a:pt x="549" y="6"/>
                  </a:lnTo>
                  <a:lnTo>
                    <a:pt x="840" y="0"/>
                  </a:lnTo>
                  <a:lnTo>
                    <a:pt x="1071" y="90"/>
                  </a:lnTo>
                  <a:lnTo>
                    <a:pt x="1215" y="87"/>
                  </a:lnTo>
                  <a:lnTo>
                    <a:pt x="1335" y="21"/>
                  </a:lnTo>
                </a:path>
              </a:pathLst>
            </a:custGeom>
            <a:noFill/>
            <a:ln w="9525">
              <a:solidFill>
                <a:schemeClr val="tx1"/>
              </a:solidFill>
              <a:round/>
              <a:headEnd/>
              <a:tailEnd/>
            </a:ln>
          </p:spPr>
          <p:txBody>
            <a:bodyPr/>
            <a:lstStyle/>
            <a:p>
              <a:endParaRPr lang="en-US" baseline="0">
                <a:latin typeface="Calibri"/>
                <a:cs typeface="Calibri"/>
              </a:endParaRPr>
            </a:p>
          </p:txBody>
        </p:sp>
        <p:sp>
          <p:nvSpPr>
            <p:cNvPr id="14385" name="Freeform 66"/>
            <p:cNvSpPr>
              <a:spLocks/>
            </p:cNvSpPr>
            <p:nvPr/>
          </p:nvSpPr>
          <p:spPr bwMode="auto">
            <a:xfrm>
              <a:off x="4017" y="3977"/>
              <a:ext cx="1338" cy="45"/>
            </a:xfrm>
            <a:custGeom>
              <a:avLst/>
              <a:gdLst>
                <a:gd name="T0" fmla="*/ 0 w 1338"/>
                <a:gd name="T1" fmla="*/ 36 h 45"/>
                <a:gd name="T2" fmla="*/ 117 w 1338"/>
                <a:gd name="T3" fmla="*/ 36 h 45"/>
                <a:gd name="T4" fmla="*/ 297 w 1338"/>
                <a:gd name="T5" fmla="*/ 18 h 45"/>
                <a:gd name="T6" fmla="*/ 540 w 1338"/>
                <a:gd name="T7" fmla="*/ 0 h 45"/>
                <a:gd name="T8" fmla="*/ 855 w 1338"/>
                <a:gd name="T9" fmla="*/ 0 h 45"/>
                <a:gd name="T10" fmla="*/ 1077 w 1338"/>
                <a:gd name="T11" fmla="*/ 36 h 45"/>
                <a:gd name="T12" fmla="*/ 1236 w 1338"/>
                <a:gd name="T13" fmla="*/ 45 h 45"/>
                <a:gd name="T14" fmla="*/ 1338 w 1338"/>
                <a:gd name="T15" fmla="*/ 12 h 45"/>
                <a:gd name="T16" fmla="*/ 0 60000 65536"/>
                <a:gd name="T17" fmla="*/ 0 60000 65536"/>
                <a:gd name="T18" fmla="*/ 0 60000 65536"/>
                <a:gd name="T19" fmla="*/ 0 60000 65536"/>
                <a:gd name="T20" fmla="*/ 0 60000 65536"/>
                <a:gd name="T21" fmla="*/ 0 60000 65536"/>
                <a:gd name="T22" fmla="*/ 0 60000 65536"/>
                <a:gd name="T23" fmla="*/ 0 60000 65536"/>
                <a:gd name="T24" fmla="*/ 0 w 1338"/>
                <a:gd name="T25" fmla="*/ 0 h 45"/>
                <a:gd name="T26" fmla="*/ 1338 w 1338"/>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8" h="45">
                  <a:moveTo>
                    <a:pt x="0" y="36"/>
                  </a:moveTo>
                  <a:lnTo>
                    <a:pt x="117" y="36"/>
                  </a:lnTo>
                  <a:lnTo>
                    <a:pt x="297" y="18"/>
                  </a:lnTo>
                  <a:lnTo>
                    <a:pt x="540" y="0"/>
                  </a:lnTo>
                  <a:lnTo>
                    <a:pt x="855" y="0"/>
                  </a:lnTo>
                  <a:lnTo>
                    <a:pt x="1077" y="36"/>
                  </a:lnTo>
                  <a:lnTo>
                    <a:pt x="1236" y="45"/>
                  </a:lnTo>
                  <a:lnTo>
                    <a:pt x="1338" y="12"/>
                  </a:lnTo>
                </a:path>
              </a:pathLst>
            </a:custGeom>
            <a:noFill/>
            <a:ln w="9525">
              <a:solidFill>
                <a:schemeClr val="tx1"/>
              </a:solidFill>
              <a:round/>
              <a:headEnd/>
              <a:tailEnd/>
            </a:ln>
          </p:spPr>
          <p:txBody>
            <a:bodyPr/>
            <a:lstStyle/>
            <a:p>
              <a:endParaRPr lang="en-US" baseline="0">
                <a:latin typeface="Calibri"/>
                <a:cs typeface="Calibri"/>
              </a:endParaRPr>
            </a:p>
          </p:txBody>
        </p:sp>
        <p:sp>
          <p:nvSpPr>
            <p:cNvPr id="14386" name="Rectangle 67"/>
            <p:cNvSpPr>
              <a:spLocks noChangeArrowheads="1"/>
            </p:cNvSpPr>
            <p:nvPr/>
          </p:nvSpPr>
          <p:spPr bwMode="auto">
            <a:xfrm>
              <a:off x="4020" y="2786"/>
              <a:ext cx="1335" cy="1344"/>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grpSp>
      <p:grpSp>
        <p:nvGrpSpPr>
          <p:cNvPr id="7" name="Group 73"/>
          <p:cNvGrpSpPr>
            <a:grpSpLocks/>
          </p:cNvGrpSpPr>
          <p:nvPr/>
        </p:nvGrpSpPr>
        <p:grpSpPr bwMode="auto">
          <a:xfrm>
            <a:off x="683568" y="4201635"/>
            <a:ext cx="2286000" cy="2108200"/>
            <a:chOff x="160" y="1656"/>
            <a:chExt cx="1440" cy="1328"/>
          </a:xfrm>
        </p:grpSpPr>
        <p:grpSp>
          <p:nvGrpSpPr>
            <p:cNvPr id="8" name="Group 74"/>
            <p:cNvGrpSpPr>
              <a:grpSpLocks/>
            </p:cNvGrpSpPr>
            <p:nvPr/>
          </p:nvGrpSpPr>
          <p:grpSpPr bwMode="auto">
            <a:xfrm>
              <a:off x="160" y="1656"/>
              <a:ext cx="1435" cy="1328"/>
              <a:chOff x="312" y="1696"/>
              <a:chExt cx="1344" cy="896"/>
            </a:xfrm>
          </p:grpSpPr>
          <p:sp>
            <p:nvSpPr>
              <p:cNvPr id="14366" name="Rectangle 75"/>
              <p:cNvSpPr>
                <a:spLocks noChangeArrowheads="1"/>
              </p:cNvSpPr>
              <p:nvPr/>
            </p:nvSpPr>
            <p:spPr bwMode="auto">
              <a:xfrm>
                <a:off x="312" y="1696"/>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67" name="Rectangle 76"/>
              <p:cNvSpPr>
                <a:spLocks noChangeArrowheads="1"/>
              </p:cNvSpPr>
              <p:nvPr/>
            </p:nvSpPr>
            <p:spPr bwMode="auto">
              <a:xfrm>
                <a:off x="312" y="1808"/>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68" name="Rectangle 77"/>
              <p:cNvSpPr>
                <a:spLocks noChangeArrowheads="1"/>
              </p:cNvSpPr>
              <p:nvPr/>
            </p:nvSpPr>
            <p:spPr bwMode="auto">
              <a:xfrm>
                <a:off x="312" y="1920"/>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69" name="Rectangle 78"/>
              <p:cNvSpPr>
                <a:spLocks noChangeArrowheads="1"/>
              </p:cNvSpPr>
              <p:nvPr/>
            </p:nvSpPr>
            <p:spPr bwMode="auto">
              <a:xfrm>
                <a:off x="312" y="2032"/>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70" name="Rectangle 79"/>
              <p:cNvSpPr>
                <a:spLocks noChangeArrowheads="1"/>
              </p:cNvSpPr>
              <p:nvPr/>
            </p:nvSpPr>
            <p:spPr bwMode="auto">
              <a:xfrm>
                <a:off x="312" y="2144"/>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71" name="Rectangle 80"/>
              <p:cNvSpPr>
                <a:spLocks noChangeArrowheads="1"/>
              </p:cNvSpPr>
              <p:nvPr/>
            </p:nvSpPr>
            <p:spPr bwMode="auto">
              <a:xfrm>
                <a:off x="312" y="2256"/>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72" name="Rectangle 81"/>
              <p:cNvSpPr>
                <a:spLocks noChangeArrowheads="1"/>
              </p:cNvSpPr>
              <p:nvPr/>
            </p:nvSpPr>
            <p:spPr bwMode="auto">
              <a:xfrm>
                <a:off x="312" y="2368"/>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73" name="Rectangle 82"/>
              <p:cNvSpPr>
                <a:spLocks noChangeArrowheads="1"/>
              </p:cNvSpPr>
              <p:nvPr/>
            </p:nvSpPr>
            <p:spPr bwMode="auto">
              <a:xfrm>
                <a:off x="312" y="2480"/>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grpSp>
        <p:grpSp>
          <p:nvGrpSpPr>
            <p:cNvPr id="9" name="Group 83"/>
            <p:cNvGrpSpPr>
              <a:grpSpLocks/>
            </p:cNvGrpSpPr>
            <p:nvPr/>
          </p:nvGrpSpPr>
          <p:grpSpPr bwMode="auto">
            <a:xfrm rot="-5400000">
              <a:off x="219" y="1602"/>
              <a:ext cx="1328" cy="1435"/>
              <a:chOff x="312" y="1696"/>
              <a:chExt cx="1344" cy="896"/>
            </a:xfrm>
          </p:grpSpPr>
          <p:sp>
            <p:nvSpPr>
              <p:cNvPr id="14358" name="Rectangle 84"/>
              <p:cNvSpPr>
                <a:spLocks noChangeArrowheads="1"/>
              </p:cNvSpPr>
              <p:nvPr/>
            </p:nvSpPr>
            <p:spPr bwMode="auto">
              <a:xfrm>
                <a:off x="312" y="1696"/>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59" name="Rectangle 85"/>
              <p:cNvSpPr>
                <a:spLocks noChangeArrowheads="1"/>
              </p:cNvSpPr>
              <p:nvPr/>
            </p:nvSpPr>
            <p:spPr bwMode="auto">
              <a:xfrm>
                <a:off x="312" y="1808"/>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60" name="Rectangle 86"/>
              <p:cNvSpPr>
                <a:spLocks noChangeArrowheads="1"/>
              </p:cNvSpPr>
              <p:nvPr/>
            </p:nvSpPr>
            <p:spPr bwMode="auto">
              <a:xfrm>
                <a:off x="312" y="1920"/>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61" name="Rectangle 87"/>
              <p:cNvSpPr>
                <a:spLocks noChangeArrowheads="1"/>
              </p:cNvSpPr>
              <p:nvPr/>
            </p:nvSpPr>
            <p:spPr bwMode="auto">
              <a:xfrm>
                <a:off x="312" y="2032"/>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62" name="Rectangle 88"/>
              <p:cNvSpPr>
                <a:spLocks noChangeArrowheads="1"/>
              </p:cNvSpPr>
              <p:nvPr/>
            </p:nvSpPr>
            <p:spPr bwMode="auto">
              <a:xfrm>
                <a:off x="312" y="2144"/>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63" name="Rectangle 89"/>
              <p:cNvSpPr>
                <a:spLocks noChangeArrowheads="1"/>
              </p:cNvSpPr>
              <p:nvPr/>
            </p:nvSpPr>
            <p:spPr bwMode="auto">
              <a:xfrm>
                <a:off x="312" y="2256"/>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64" name="Rectangle 90"/>
              <p:cNvSpPr>
                <a:spLocks noChangeArrowheads="1"/>
              </p:cNvSpPr>
              <p:nvPr/>
            </p:nvSpPr>
            <p:spPr bwMode="auto">
              <a:xfrm>
                <a:off x="312" y="2368"/>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sp>
            <p:nvSpPr>
              <p:cNvPr id="14365" name="Rectangle 91"/>
              <p:cNvSpPr>
                <a:spLocks noChangeArrowheads="1"/>
              </p:cNvSpPr>
              <p:nvPr/>
            </p:nvSpPr>
            <p:spPr bwMode="auto">
              <a:xfrm>
                <a:off x="312" y="2480"/>
                <a:ext cx="1344" cy="112"/>
              </a:xfrm>
              <a:prstGeom prst="rect">
                <a:avLst/>
              </a:prstGeom>
              <a:noFill/>
              <a:ln w="9525">
                <a:solidFill>
                  <a:schemeClr val="tx1"/>
                </a:solidFill>
                <a:miter lim="800000"/>
                <a:headEnd/>
                <a:tailEnd/>
              </a:ln>
            </p:spPr>
            <p:txBody>
              <a:bodyPr wrap="none" anchor="ctr"/>
              <a:lstStyle/>
              <a:p>
                <a:endParaRPr lang="en-US" baseline="0">
                  <a:latin typeface="Calibri"/>
                  <a:cs typeface="Calibri"/>
                </a:endParaRPr>
              </a:p>
            </p:txBody>
          </p:sp>
        </p:grpSp>
      </p:grpSp>
      <p:sp>
        <p:nvSpPr>
          <p:cNvPr id="10" name="Title 9"/>
          <p:cNvSpPr>
            <a:spLocks noGrp="1"/>
          </p:cNvSpPr>
          <p:nvPr>
            <p:ph type="title"/>
          </p:nvPr>
        </p:nvSpPr>
        <p:spPr/>
        <p:txBody>
          <a:bodyPr/>
          <a:lstStyle/>
          <a:p>
            <a:r>
              <a:rPr lang="en-US" dirty="0"/>
              <a:t>Geometric correction</a:t>
            </a:r>
          </a:p>
        </p:txBody>
      </p:sp>
      <p:sp>
        <p:nvSpPr>
          <p:cNvPr id="78" name="Slide Number Placeholder 4">
            <a:extLst>
              <a:ext uri="{FF2B5EF4-FFF2-40B4-BE49-F238E27FC236}">
                <a16:creationId xmlns:a16="http://schemas.microsoft.com/office/drawing/2014/main" id="{59A261F6-07BB-A649-9480-D6093355CDDB}"/>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43</a:t>
            </a:fld>
            <a:endParaRPr lang="en-US" dirty="0"/>
          </a:p>
        </p:txBody>
      </p:sp>
    </p:spTree>
    <p:extLst>
      <p:ext uri="{BB962C8B-B14F-4D97-AF65-F5344CB8AC3E}">
        <p14:creationId xmlns:p14="http://schemas.microsoft.com/office/powerpoint/2010/main" val="325880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816270" y="1834772"/>
            <a:ext cx="609600" cy="787400"/>
          </a:xfrm>
          <a:prstGeom prst="rect">
            <a:avLst/>
          </a:prstGeom>
          <a:solidFill>
            <a:schemeClr val="bg1">
              <a:lumMod val="50000"/>
            </a:schemeClr>
          </a:solidFill>
          <a:ln w="9525">
            <a:noFill/>
            <a:miter lim="800000"/>
            <a:headEnd/>
            <a:tailEnd/>
          </a:ln>
        </p:spPr>
        <p:txBody>
          <a:bodyPr wrap="none" anchor="ctr"/>
          <a:lstStyle/>
          <a:p>
            <a:endParaRPr lang="en-US" baseline="0" dirty="0">
              <a:latin typeface="Calibri"/>
              <a:cs typeface="Calibri"/>
            </a:endParaRPr>
          </a:p>
        </p:txBody>
      </p:sp>
      <p:sp>
        <p:nvSpPr>
          <p:cNvPr id="57347" name="Rectangle 3"/>
          <p:cNvSpPr>
            <a:spLocks noChangeArrowheads="1"/>
          </p:cNvSpPr>
          <p:nvPr/>
        </p:nvSpPr>
        <p:spPr bwMode="auto">
          <a:xfrm>
            <a:off x="1816270" y="5225672"/>
            <a:ext cx="609600" cy="787400"/>
          </a:xfrm>
          <a:prstGeom prst="rect">
            <a:avLst/>
          </a:prstGeom>
          <a:solidFill>
            <a:schemeClr val="bg1">
              <a:lumMod val="50000"/>
            </a:schemeClr>
          </a:solidFill>
          <a:ln w="9525">
            <a:noFill/>
            <a:miter lim="800000"/>
            <a:headEnd/>
            <a:tailEnd/>
          </a:ln>
        </p:spPr>
        <p:txBody>
          <a:bodyPr wrap="none" anchor="ctr"/>
          <a:lstStyle/>
          <a:p>
            <a:endParaRPr lang="en-US" baseline="0" dirty="0">
              <a:latin typeface="Calibri"/>
              <a:cs typeface="Calibri"/>
            </a:endParaRPr>
          </a:p>
        </p:txBody>
      </p:sp>
      <p:sp>
        <p:nvSpPr>
          <p:cNvPr id="57348" name="Line 4"/>
          <p:cNvSpPr>
            <a:spLocks noChangeShapeType="1"/>
          </p:cNvSpPr>
          <p:nvPr/>
        </p:nvSpPr>
        <p:spPr bwMode="auto">
          <a:xfrm>
            <a:off x="2121070" y="1568072"/>
            <a:ext cx="0" cy="4673600"/>
          </a:xfrm>
          <a:prstGeom prst="line">
            <a:avLst/>
          </a:prstGeom>
          <a:noFill/>
          <a:ln w="9525">
            <a:solidFill>
              <a:schemeClr val="tx1"/>
            </a:solidFill>
            <a:round/>
            <a:headEnd/>
            <a:tailEnd/>
          </a:ln>
        </p:spPr>
        <p:txBody>
          <a:bodyPr/>
          <a:lstStyle/>
          <a:p>
            <a:endParaRPr lang="en-US" baseline="0" dirty="0">
              <a:latin typeface="Calibri"/>
              <a:cs typeface="Calibri"/>
            </a:endParaRPr>
          </a:p>
        </p:txBody>
      </p:sp>
      <p:sp>
        <p:nvSpPr>
          <p:cNvPr id="57349" name="Line 5"/>
          <p:cNvSpPr>
            <a:spLocks noChangeShapeType="1"/>
          </p:cNvSpPr>
          <p:nvPr/>
        </p:nvSpPr>
        <p:spPr bwMode="auto">
          <a:xfrm>
            <a:off x="1409870" y="3904872"/>
            <a:ext cx="1651000" cy="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50" name="Line 6"/>
          <p:cNvSpPr>
            <a:spLocks noChangeShapeType="1"/>
          </p:cNvSpPr>
          <p:nvPr/>
        </p:nvSpPr>
        <p:spPr bwMode="auto">
          <a:xfrm>
            <a:off x="1828970" y="2685672"/>
            <a:ext cx="0" cy="245110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51" name="Line 7"/>
          <p:cNvSpPr>
            <a:spLocks noChangeShapeType="1"/>
          </p:cNvSpPr>
          <p:nvPr/>
        </p:nvSpPr>
        <p:spPr bwMode="auto">
          <a:xfrm>
            <a:off x="2413170" y="2685672"/>
            <a:ext cx="0" cy="245110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52" name="Line 8"/>
          <p:cNvSpPr>
            <a:spLocks noChangeShapeType="1"/>
          </p:cNvSpPr>
          <p:nvPr/>
        </p:nvSpPr>
        <p:spPr bwMode="auto">
          <a:xfrm flipH="1">
            <a:off x="1828970" y="2596772"/>
            <a:ext cx="0" cy="2616200"/>
          </a:xfrm>
          <a:prstGeom prst="line">
            <a:avLst/>
          </a:prstGeom>
          <a:noFill/>
          <a:ln w="9525">
            <a:solidFill>
              <a:schemeClr val="tx1"/>
            </a:solidFill>
            <a:round/>
            <a:headEnd type="arrow" w="med" len="med"/>
            <a:tailEnd type="arrow" w="med" len="med"/>
          </a:ln>
        </p:spPr>
        <p:txBody>
          <a:bodyPr/>
          <a:lstStyle/>
          <a:p>
            <a:endParaRPr lang="en-US" baseline="0" dirty="0">
              <a:latin typeface="Calibri"/>
              <a:cs typeface="Calibri"/>
            </a:endParaRPr>
          </a:p>
        </p:txBody>
      </p:sp>
      <p:sp>
        <p:nvSpPr>
          <p:cNvPr id="57353" name="Rectangle 9"/>
          <p:cNvSpPr>
            <a:spLocks noChangeArrowheads="1"/>
          </p:cNvSpPr>
          <p:nvPr/>
        </p:nvSpPr>
        <p:spPr bwMode="auto">
          <a:xfrm>
            <a:off x="3124370" y="1834772"/>
            <a:ext cx="609600" cy="787400"/>
          </a:xfrm>
          <a:prstGeom prst="rect">
            <a:avLst/>
          </a:prstGeom>
          <a:solidFill>
            <a:schemeClr val="bg1">
              <a:lumMod val="50000"/>
            </a:schemeClr>
          </a:solidFill>
          <a:ln w="9525">
            <a:noFill/>
            <a:miter lim="800000"/>
            <a:headEnd/>
            <a:tailEnd/>
          </a:ln>
        </p:spPr>
        <p:txBody>
          <a:bodyPr wrap="none" anchor="ctr"/>
          <a:lstStyle/>
          <a:p>
            <a:endParaRPr lang="en-US" baseline="0" dirty="0">
              <a:latin typeface="Calibri"/>
              <a:cs typeface="Calibri"/>
            </a:endParaRPr>
          </a:p>
        </p:txBody>
      </p:sp>
      <p:sp>
        <p:nvSpPr>
          <p:cNvPr id="57354" name="Rectangle 10"/>
          <p:cNvSpPr>
            <a:spLocks noChangeArrowheads="1"/>
          </p:cNvSpPr>
          <p:nvPr/>
        </p:nvSpPr>
        <p:spPr bwMode="auto">
          <a:xfrm>
            <a:off x="3124370" y="5225672"/>
            <a:ext cx="609600" cy="787400"/>
          </a:xfrm>
          <a:prstGeom prst="rect">
            <a:avLst/>
          </a:prstGeom>
          <a:solidFill>
            <a:schemeClr val="bg1">
              <a:lumMod val="50000"/>
            </a:schemeClr>
          </a:solidFill>
          <a:ln w="9525">
            <a:noFill/>
            <a:miter lim="800000"/>
            <a:headEnd/>
            <a:tailEnd/>
          </a:ln>
        </p:spPr>
        <p:txBody>
          <a:bodyPr wrap="none" anchor="ctr"/>
          <a:lstStyle/>
          <a:p>
            <a:endParaRPr lang="en-US" baseline="0" dirty="0">
              <a:latin typeface="Calibri"/>
              <a:cs typeface="Calibri"/>
            </a:endParaRPr>
          </a:p>
        </p:txBody>
      </p:sp>
      <p:sp>
        <p:nvSpPr>
          <p:cNvPr id="57355" name="Line 11"/>
          <p:cNvSpPr>
            <a:spLocks noChangeShapeType="1"/>
          </p:cNvSpPr>
          <p:nvPr/>
        </p:nvSpPr>
        <p:spPr bwMode="auto">
          <a:xfrm>
            <a:off x="3429170" y="1568072"/>
            <a:ext cx="0" cy="4673600"/>
          </a:xfrm>
          <a:prstGeom prst="line">
            <a:avLst/>
          </a:prstGeom>
          <a:noFill/>
          <a:ln w="9525">
            <a:solidFill>
              <a:schemeClr val="tx1"/>
            </a:solidFill>
            <a:round/>
            <a:headEnd/>
            <a:tailEnd/>
          </a:ln>
        </p:spPr>
        <p:txBody>
          <a:bodyPr/>
          <a:lstStyle/>
          <a:p>
            <a:endParaRPr lang="en-US" baseline="0" dirty="0">
              <a:latin typeface="Calibri"/>
              <a:cs typeface="Calibri"/>
            </a:endParaRPr>
          </a:p>
        </p:txBody>
      </p:sp>
      <p:sp>
        <p:nvSpPr>
          <p:cNvPr id="57356" name="Line 12"/>
          <p:cNvSpPr>
            <a:spLocks noChangeShapeType="1"/>
          </p:cNvSpPr>
          <p:nvPr/>
        </p:nvSpPr>
        <p:spPr bwMode="auto">
          <a:xfrm>
            <a:off x="2298870" y="3904872"/>
            <a:ext cx="2857500" cy="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57" name="Line 13"/>
          <p:cNvSpPr>
            <a:spLocks noChangeShapeType="1"/>
          </p:cNvSpPr>
          <p:nvPr/>
        </p:nvSpPr>
        <p:spPr bwMode="auto">
          <a:xfrm>
            <a:off x="3137070" y="2685672"/>
            <a:ext cx="0" cy="245110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58" name="Line 14"/>
          <p:cNvSpPr>
            <a:spLocks noChangeShapeType="1"/>
          </p:cNvSpPr>
          <p:nvPr/>
        </p:nvSpPr>
        <p:spPr bwMode="auto">
          <a:xfrm>
            <a:off x="3721270" y="2685672"/>
            <a:ext cx="0" cy="245110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59" name="Freeform 16"/>
          <p:cNvSpPr>
            <a:spLocks/>
          </p:cNvSpPr>
          <p:nvPr/>
        </p:nvSpPr>
        <p:spPr bwMode="auto">
          <a:xfrm>
            <a:off x="3124370" y="2622172"/>
            <a:ext cx="304800" cy="2603500"/>
          </a:xfrm>
          <a:custGeom>
            <a:avLst/>
            <a:gdLst>
              <a:gd name="T0" fmla="*/ 0 w 192"/>
              <a:gd name="T1" fmla="*/ 0 h 1656"/>
              <a:gd name="T2" fmla="*/ 192 w 192"/>
              <a:gd name="T3" fmla="*/ 0 h 1656"/>
              <a:gd name="T4" fmla="*/ 8 w 192"/>
              <a:gd name="T5" fmla="*/ 1656 h 1656"/>
              <a:gd name="T6" fmla="*/ 192 w 192"/>
              <a:gd name="T7" fmla="*/ 1656 h 1656"/>
              <a:gd name="T8" fmla="*/ 0 w 192"/>
              <a:gd name="T9" fmla="*/ 0 h 1656"/>
              <a:gd name="T10" fmla="*/ 0 60000 65536"/>
              <a:gd name="T11" fmla="*/ 0 60000 65536"/>
              <a:gd name="T12" fmla="*/ 0 60000 65536"/>
              <a:gd name="T13" fmla="*/ 0 60000 65536"/>
              <a:gd name="T14" fmla="*/ 0 60000 65536"/>
              <a:gd name="T15" fmla="*/ 0 w 192"/>
              <a:gd name="T16" fmla="*/ 0 h 1656"/>
              <a:gd name="T17" fmla="*/ 192 w 192"/>
              <a:gd name="T18" fmla="*/ 1656 h 1656"/>
            </a:gdLst>
            <a:ahLst/>
            <a:cxnLst>
              <a:cxn ang="T10">
                <a:pos x="T0" y="T1"/>
              </a:cxn>
              <a:cxn ang="T11">
                <a:pos x="T2" y="T3"/>
              </a:cxn>
              <a:cxn ang="T12">
                <a:pos x="T4" y="T5"/>
              </a:cxn>
              <a:cxn ang="T13">
                <a:pos x="T6" y="T7"/>
              </a:cxn>
              <a:cxn ang="T14">
                <a:pos x="T8" y="T9"/>
              </a:cxn>
            </a:cxnLst>
            <a:rect l="T15" t="T16" r="T17" b="T18"/>
            <a:pathLst>
              <a:path w="192" h="1656">
                <a:moveTo>
                  <a:pt x="0" y="0"/>
                </a:moveTo>
                <a:lnTo>
                  <a:pt x="192" y="0"/>
                </a:lnTo>
                <a:lnTo>
                  <a:pt x="8" y="1656"/>
                </a:lnTo>
                <a:lnTo>
                  <a:pt x="192" y="1656"/>
                </a:lnTo>
                <a:lnTo>
                  <a:pt x="0" y="0"/>
                </a:lnTo>
                <a:close/>
              </a:path>
            </a:pathLst>
          </a:custGeom>
          <a:solidFill>
            <a:srgbClr val="DDDDDD"/>
          </a:solidFill>
          <a:ln w="9525">
            <a:noFill/>
            <a:round/>
            <a:headEnd/>
            <a:tailEnd/>
          </a:ln>
        </p:spPr>
        <p:txBody>
          <a:bodyPr/>
          <a:lstStyle/>
          <a:p>
            <a:endParaRPr lang="en-US" baseline="0" dirty="0">
              <a:latin typeface="Calibri"/>
              <a:cs typeface="Calibri"/>
            </a:endParaRPr>
          </a:p>
        </p:txBody>
      </p:sp>
      <p:sp>
        <p:nvSpPr>
          <p:cNvPr id="57360" name="Rectangle 17"/>
          <p:cNvSpPr>
            <a:spLocks noChangeArrowheads="1"/>
          </p:cNvSpPr>
          <p:nvPr/>
        </p:nvSpPr>
        <p:spPr bwMode="auto">
          <a:xfrm>
            <a:off x="4457870" y="1834772"/>
            <a:ext cx="609600" cy="787400"/>
          </a:xfrm>
          <a:prstGeom prst="rect">
            <a:avLst/>
          </a:prstGeom>
          <a:solidFill>
            <a:schemeClr val="bg1">
              <a:lumMod val="50000"/>
            </a:schemeClr>
          </a:solidFill>
          <a:ln w="9525">
            <a:noFill/>
            <a:miter lim="800000"/>
            <a:headEnd/>
            <a:tailEnd/>
          </a:ln>
        </p:spPr>
        <p:txBody>
          <a:bodyPr wrap="none" anchor="ctr"/>
          <a:lstStyle/>
          <a:p>
            <a:endParaRPr lang="en-US" baseline="0" dirty="0">
              <a:latin typeface="Calibri"/>
              <a:cs typeface="Calibri"/>
            </a:endParaRPr>
          </a:p>
        </p:txBody>
      </p:sp>
      <p:sp>
        <p:nvSpPr>
          <p:cNvPr id="57361" name="Rectangle 18"/>
          <p:cNvSpPr>
            <a:spLocks noChangeArrowheads="1"/>
          </p:cNvSpPr>
          <p:nvPr/>
        </p:nvSpPr>
        <p:spPr bwMode="auto">
          <a:xfrm>
            <a:off x="4457870" y="5225672"/>
            <a:ext cx="609600" cy="787400"/>
          </a:xfrm>
          <a:prstGeom prst="rect">
            <a:avLst/>
          </a:prstGeom>
          <a:solidFill>
            <a:schemeClr val="bg1">
              <a:lumMod val="50000"/>
            </a:schemeClr>
          </a:solidFill>
          <a:ln w="9525">
            <a:noFill/>
            <a:miter lim="800000"/>
            <a:headEnd/>
            <a:tailEnd/>
          </a:ln>
        </p:spPr>
        <p:txBody>
          <a:bodyPr wrap="none" anchor="ctr"/>
          <a:lstStyle/>
          <a:p>
            <a:endParaRPr lang="en-US" baseline="0" dirty="0">
              <a:latin typeface="Calibri"/>
              <a:cs typeface="Calibri"/>
            </a:endParaRPr>
          </a:p>
        </p:txBody>
      </p:sp>
      <p:sp>
        <p:nvSpPr>
          <p:cNvPr id="57362" name="Line 19"/>
          <p:cNvSpPr>
            <a:spLocks noChangeShapeType="1"/>
          </p:cNvSpPr>
          <p:nvPr/>
        </p:nvSpPr>
        <p:spPr bwMode="auto">
          <a:xfrm>
            <a:off x="4762670" y="1568072"/>
            <a:ext cx="0" cy="4673600"/>
          </a:xfrm>
          <a:prstGeom prst="line">
            <a:avLst/>
          </a:prstGeom>
          <a:noFill/>
          <a:ln w="9525">
            <a:solidFill>
              <a:schemeClr val="tx1"/>
            </a:solidFill>
            <a:round/>
            <a:headEnd/>
            <a:tailEnd/>
          </a:ln>
        </p:spPr>
        <p:txBody>
          <a:bodyPr/>
          <a:lstStyle/>
          <a:p>
            <a:endParaRPr lang="en-US" baseline="0" dirty="0">
              <a:latin typeface="Calibri"/>
              <a:cs typeface="Calibri"/>
            </a:endParaRPr>
          </a:p>
        </p:txBody>
      </p:sp>
      <p:sp>
        <p:nvSpPr>
          <p:cNvPr id="57363" name="Line 20"/>
          <p:cNvSpPr>
            <a:spLocks noChangeShapeType="1"/>
          </p:cNvSpPr>
          <p:nvPr/>
        </p:nvSpPr>
        <p:spPr bwMode="auto">
          <a:xfrm>
            <a:off x="4470570" y="2685672"/>
            <a:ext cx="0" cy="245110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64" name="Line 21"/>
          <p:cNvSpPr>
            <a:spLocks noChangeShapeType="1"/>
          </p:cNvSpPr>
          <p:nvPr/>
        </p:nvSpPr>
        <p:spPr bwMode="auto">
          <a:xfrm>
            <a:off x="5054770" y="2685672"/>
            <a:ext cx="0" cy="245110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65" name="Freeform 22"/>
          <p:cNvSpPr>
            <a:spLocks/>
          </p:cNvSpPr>
          <p:nvPr/>
        </p:nvSpPr>
        <p:spPr bwMode="auto">
          <a:xfrm>
            <a:off x="4457870" y="2622172"/>
            <a:ext cx="596900" cy="2603500"/>
          </a:xfrm>
          <a:custGeom>
            <a:avLst/>
            <a:gdLst>
              <a:gd name="T0" fmla="*/ 0 w 192"/>
              <a:gd name="T1" fmla="*/ 0 h 1656"/>
              <a:gd name="T2" fmla="*/ 192 w 192"/>
              <a:gd name="T3" fmla="*/ 0 h 1656"/>
              <a:gd name="T4" fmla="*/ 8 w 192"/>
              <a:gd name="T5" fmla="*/ 1656 h 1656"/>
              <a:gd name="T6" fmla="*/ 192 w 192"/>
              <a:gd name="T7" fmla="*/ 1656 h 1656"/>
              <a:gd name="T8" fmla="*/ 0 w 192"/>
              <a:gd name="T9" fmla="*/ 0 h 1656"/>
              <a:gd name="T10" fmla="*/ 0 60000 65536"/>
              <a:gd name="T11" fmla="*/ 0 60000 65536"/>
              <a:gd name="T12" fmla="*/ 0 60000 65536"/>
              <a:gd name="T13" fmla="*/ 0 60000 65536"/>
              <a:gd name="T14" fmla="*/ 0 60000 65536"/>
              <a:gd name="T15" fmla="*/ 0 w 192"/>
              <a:gd name="T16" fmla="*/ 0 h 1656"/>
              <a:gd name="T17" fmla="*/ 192 w 192"/>
              <a:gd name="T18" fmla="*/ 1656 h 1656"/>
            </a:gdLst>
            <a:ahLst/>
            <a:cxnLst>
              <a:cxn ang="T10">
                <a:pos x="T0" y="T1"/>
              </a:cxn>
              <a:cxn ang="T11">
                <a:pos x="T2" y="T3"/>
              </a:cxn>
              <a:cxn ang="T12">
                <a:pos x="T4" y="T5"/>
              </a:cxn>
              <a:cxn ang="T13">
                <a:pos x="T6" y="T7"/>
              </a:cxn>
              <a:cxn ang="T14">
                <a:pos x="T8" y="T9"/>
              </a:cxn>
            </a:cxnLst>
            <a:rect l="T15" t="T16" r="T17" b="T18"/>
            <a:pathLst>
              <a:path w="192" h="1656">
                <a:moveTo>
                  <a:pt x="0" y="0"/>
                </a:moveTo>
                <a:lnTo>
                  <a:pt x="192" y="0"/>
                </a:lnTo>
                <a:lnTo>
                  <a:pt x="8" y="1656"/>
                </a:lnTo>
                <a:lnTo>
                  <a:pt x="192" y="1656"/>
                </a:lnTo>
                <a:lnTo>
                  <a:pt x="0" y="0"/>
                </a:lnTo>
                <a:close/>
              </a:path>
            </a:pathLst>
          </a:custGeom>
          <a:solidFill>
            <a:srgbClr val="DDDDDD"/>
          </a:solidFill>
          <a:ln w="9525">
            <a:noFill/>
            <a:round/>
            <a:headEnd/>
            <a:tailEnd/>
          </a:ln>
        </p:spPr>
        <p:txBody>
          <a:bodyPr/>
          <a:lstStyle/>
          <a:p>
            <a:endParaRPr lang="en-US" baseline="0" dirty="0">
              <a:latin typeface="Calibri"/>
              <a:cs typeface="Calibri"/>
            </a:endParaRPr>
          </a:p>
        </p:txBody>
      </p:sp>
      <p:sp>
        <p:nvSpPr>
          <p:cNvPr id="57366" name="Oval 23"/>
          <p:cNvSpPr>
            <a:spLocks noChangeArrowheads="1"/>
          </p:cNvSpPr>
          <p:nvPr/>
        </p:nvSpPr>
        <p:spPr bwMode="auto">
          <a:xfrm>
            <a:off x="1790870" y="3861048"/>
            <a:ext cx="88900" cy="88900"/>
          </a:xfrm>
          <a:prstGeom prst="ellipse">
            <a:avLst/>
          </a:prstGeom>
          <a:solidFill>
            <a:srgbClr val="1269B0"/>
          </a:solidFill>
          <a:ln w="9525">
            <a:solidFill>
              <a:schemeClr val="tx1"/>
            </a:solidFill>
            <a:round/>
            <a:headEnd/>
            <a:tailEnd/>
          </a:ln>
        </p:spPr>
        <p:txBody>
          <a:bodyPr wrap="none" anchor="ctr"/>
          <a:lstStyle/>
          <a:p>
            <a:endParaRPr lang="en-US" baseline="0" dirty="0">
              <a:latin typeface="Calibri"/>
              <a:cs typeface="Calibri"/>
            </a:endParaRPr>
          </a:p>
        </p:txBody>
      </p:sp>
      <p:sp>
        <p:nvSpPr>
          <p:cNvPr id="57367" name="Oval 24"/>
          <p:cNvSpPr>
            <a:spLocks noChangeArrowheads="1"/>
          </p:cNvSpPr>
          <p:nvPr/>
        </p:nvSpPr>
        <p:spPr bwMode="auto">
          <a:xfrm>
            <a:off x="3238670" y="3866772"/>
            <a:ext cx="88900" cy="88900"/>
          </a:xfrm>
          <a:prstGeom prst="ellipse">
            <a:avLst/>
          </a:prstGeom>
          <a:solidFill>
            <a:srgbClr val="1269B0"/>
          </a:solidFill>
          <a:ln w="9525">
            <a:solidFill>
              <a:schemeClr val="tx1"/>
            </a:solidFill>
            <a:round/>
            <a:headEnd/>
            <a:tailEnd/>
          </a:ln>
        </p:spPr>
        <p:txBody>
          <a:bodyPr wrap="none" anchor="ctr"/>
          <a:lstStyle/>
          <a:p>
            <a:endParaRPr lang="en-US" baseline="0" dirty="0">
              <a:latin typeface="Calibri"/>
              <a:cs typeface="Calibri"/>
            </a:endParaRPr>
          </a:p>
        </p:txBody>
      </p:sp>
      <p:sp>
        <p:nvSpPr>
          <p:cNvPr id="57368" name="Oval 25"/>
          <p:cNvSpPr>
            <a:spLocks noChangeArrowheads="1"/>
          </p:cNvSpPr>
          <p:nvPr/>
        </p:nvSpPr>
        <p:spPr bwMode="auto">
          <a:xfrm>
            <a:off x="4724570" y="3866772"/>
            <a:ext cx="88900" cy="88900"/>
          </a:xfrm>
          <a:prstGeom prst="ellipse">
            <a:avLst/>
          </a:prstGeom>
          <a:solidFill>
            <a:srgbClr val="1269B0"/>
          </a:solidFill>
          <a:ln w="9525">
            <a:solidFill>
              <a:schemeClr val="tx1"/>
            </a:solidFill>
            <a:round/>
            <a:headEnd/>
            <a:tailEnd/>
          </a:ln>
        </p:spPr>
        <p:txBody>
          <a:bodyPr wrap="none" anchor="ctr"/>
          <a:lstStyle/>
          <a:p>
            <a:endParaRPr lang="en-US" baseline="0" dirty="0">
              <a:latin typeface="Calibri"/>
              <a:cs typeface="Calibri"/>
            </a:endParaRPr>
          </a:p>
        </p:txBody>
      </p:sp>
      <p:sp>
        <p:nvSpPr>
          <p:cNvPr id="57370" name="Line 40"/>
          <p:cNvSpPr>
            <a:spLocks noChangeShapeType="1"/>
          </p:cNvSpPr>
          <p:nvPr/>
        </p:nvSpPr>
        <p:spPr bwMode="auto">
          <a:xfrm>
            <a:off x="1841670" y="1656972"/>
            <a:ext cx="571500" cy="0"/>
          </a:xfrm>
          <a:prstGeom prst="line">
            <a:avLst/>
          </a:prstGeom>
          <a:noFill/>
          <a:ln w="9525">
            <a:solidFill>
              <a:schemeClr val="tx1"/>
            </a:solidFill>
            <a:round/>
            <a:headEnd type="arrow" w="med" len="med"/>
            <a:tailEnd type="arrow" w="med" len="med"/>
          </a:ln>
        </p:spPr>
        <p:txBody>
          <a:bodyPr/>
          <a:lstStyle/>
          <a:p>
            <a:endParaRPr lang="en-US" baseline="0" dirty="0">
              <a:latin typeface="Calibri"/>
              <a:cs typeface="Calibri"/>
            </a:endParaRPr>
          </a:p>
        </p:txBody>
      </p:sp>
      <p:grpSp>
        <p:nvGrpSpPr>
          <p:cNvPr id="3" name="Group 38"/>
          <p:cNvGrpSpPr>
            <a:grpSpLocks/>
          </p:cNvGrpSpPr>
          <p:nvPr/>
        </p:nvGrpSpPr>
        <p:grpSpPr bwMode="auto">
          <a:xfrm>
            <a:off x="6098128" y="1592864"/>
            <a:ext cx="1676400" cy="4673601"/>
            <a:chOff x="3776" y="880"/>
            <a:chExt cx="1056" cy="2944"/>
          </a:xfrm>
        </p:grpSpPr>
        <p:sp>
          <p:nvSpPr>
            <p:cNvPr id="57388" name="Rectangle 26"/>
            <p:cNvSpPr>
              <a:spLocks noChangeArrowheads="1"/>
            </p:cNvSpPr>
            <p:nvPr/>
          </p:nvSpPr>
          <p:spPr bwMode="auto">
            <a:xfrm>
              <a:off x="4128" y="1048"/>
              <a:ext cx="384" cy="496"/>
            </a:xfrm>
            <a:prstGeom prst="rect">
              <a:avLst/>
            </a:prstGeom>
            <a:solidFill>
              <a:srgbClr val="7F7F7F"/>
            </a:solidFill>
            <a:ln w="9525">
              <a:noFill/>
              <a:miter lim="800000"/>
              <a:headEnd/>
              <a:tailEnd/>
            </a:ln>
          </p:spPr>
          <p:txBody>
            <a:bodyPr wrap="none" anchor="ctr"/>
            <a:lstStyle/>
            <a:p>
              <a:endParaRPr lang="en-US" baseline="0" dirty="0">
                <a:latin typeface="Calibri"/>
                <a:cs typeface="Calibri"/>
              </a:endParaRPr>
            </a:p>
          </p:txBody>
        </p:sp>
        <p:sp>
          <p:nvSpPr>
            <p:cNvPr id="57389" name="Rectangle 27"/>
            <p:cNvSpPr>
              <a:spLocks noChangeArrowheads="1"/>
            </p:cNvSpPr>
            <p:nvPr/>
          </p:nvSpPr>
          <p:spPr bwMode="auto">
            <a:xfrm>
              <a:off x="4128" y="3184"/>
              <a:ext cx="384" cy="496"/>
            </a:xfrm>
            <a:prstGeom prst="rect">
              <a:avLst/>
            </a:prstGeom>
            <a:solidFill>
              <a:srgbClr val="7F7F7F"/>
            </a:solidFill>
            <a:ln w="9525">
              <a:noFill/>
              <a:miter lim="800000"/>
              <a:headEnd/>
              <a:tailEnd/>
            </a:ln>
          </p:spPr>
          <p:txBody>
            <a:bodyPr wrap="none" anchor="ctr"/>
            <a:lstStyle/>
            <a:p>
              <a:endParaRPr lang="en-US" baseline="0" dirty="0">
                <a:latin typeface="Calibri"/>
                <a:cs typeface="Calibri"/>
              </a:endParaRPr>
            </a:p>
          </p:txBody>
        </p:sp>
        <p:sp>
          <p:nvSpPr>
            <p:cNvPr id="57390" name="Line 28"/>
            <p:cNvSpPr>
              <a:spLocks noChangeShapeType="1"/>
            </p:cNvSpPr>
            <p:nvPr/>
          </p:nvSpPr>
          <p:spPr bwMode="auto">
            <a:xfrm>
              <a:off x="4320" y="880"/>
              <a:ext cx="0" cy="2944"/>
            </a:xfrm>
            <a:prstGeom prst="line">
              <a:avLst/>
            </a:prstGeom>
            <a:noFill/>
            <a:ln w="9525">
              <a:solidFill>
                <a:schemeClr val="tx1"/>
              </a:solidFill>
              <a:round/>
              <a:headEnd/>
              <a:tailEnd/>
            </a:ln>
          </p:spPr>
          <p:txBody>
            <a:bodyPr/>
            <a:lstStyle/>
            <a:p>
              <a:endParaRPr lang="en-US" baseline="0" dirty="0">
                <a:latin typeface="Calibri"/>
                <a:cs typeface="Calibri"/>
              </a:endParaRPr>
            </a:p>
          </p:txBody>
        </p:sp>
        <p:sp>
          <p:nvSpPr>
            <p:cNvPr id="57391" name="Line 29"/>
            <p:cNvSpPr>
              <a:spLocks noChangeShapeType="1"/>
            </p:cNvSpPr>
            <p:nvPr/>
          </p:nvSpPr>
          <p:spPr bwMode="auto">
            <a:xfrm>
              <a:off x="4136" y="1584"/>
              <a:ext cx="0" cy="1544"/>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92" name="Line 30"/>
            <p:cNvSpPr>
              <a:spLocks noChangeShapeType="1"/>
            </p:cNvSpPr>
            <p:nvPr/>
          </p:nvSpPr>
          <p:spPr bwMode="auto">
            <a:xfrm>
              <a:off x="4504" y="1584"/>
              <a:ext cx="0" cy="1544"/>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93" name="Line 33"/>
            <p:cNvSpPr>
              <a:spLocks noChangeShapeType="1"/>
            </p:cNvSpPr>
            <p:nvPr/>
          </p:nvSpPr>
          <p:spPr bwMode="auto">
            <a:xfrm>
              <a:off x="3792" y="2352"/>
              <a:ext cx="1040" cy="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94" name="Freeform 34"/>
            <p:cNvSpPr>
              <a:spLocks/>
            </p:cNvSpPr>
            <p:nvPr/>
          </p:nvSpPr>
          <p:spPr bwMode="auto">
            <a:xfrm>
              <a:off x="3920" y="2160"/>
              <a:ext cx="800" cy="192"/>
            </a:xfrm>
            <a:custGeom>
              <a:avLst/>
              <a:gdLst>
                <a:gd name="T0" fmla="*/ 0 w 800"/>
                <a:gd name="T1" fmla="*/ 192 h 192"/>
                <a:gd name="T2" fmla="*/ 216 w 800"/>
                <a:gd name="T3" fmla="*/ 192 h 192"/>
                <a:gd name="T4" fmla="*/ 400 w 800"/>
                <a:gd name="T5" fmla="*/ 0 h 192"/>
                <a:gd name="T6" fmla="*/ 584 w 800"/>
                <a:gd name="T7" fmla="*/ 192 h 192"/>
                <a:gd name="T8" fmla="*/ 800 w 800"/>
                <a:gd name="T9" fmla="*/ 192 h 192"/>
                <a:gd name="T10" fmla="*/ 0 60000 65536"/>
                <a:gd name="T11" fmla="*/ 0 60000 65536"/>
                <a:gd name="T12" fmla="*/ 0 60000 65536"/>
                <a:gd name="T13" fmla="*/ 0 60000 65536"/>
                <a:gd name="T14" fmla="*/ 0 60000 65536"/>
                <a:gd name="T15" fmla="*/ 0 w 800"/>
                <a:gd name="T16" fmla="*/ 0 h 192"/>
                <a:gd name="T17" fmla="*/ 800 w 800"/>
                <a:gd name="T18" fmla="*/ 192 h 192"/>
              </a:gdLst>
              <a:ahLst/>
              <a:cxnLst>
                <a:cxn ang="T10">
                  <a:pos x="T0" y="T1"/>
                </a:cxn>
                <a:cxn ang="T11">
                  <a:pos x="T2" y="T3"/>
                </a:cxn>
                <a:cxn ang="T12">
                  <a:pos x="T4" y="T5"/>
                </a:cxn>
                <a:cxn ang="T13">
                  <a:pos x="T6" y="T7"/>
                </a:cxn>
                <a:cxn ang="T14">
                  <a:pos x="T8" y="T9"/>
                </a:cxn>
              </a:cxnLst>
              <a:rect l="T15" t="T16" r="T17" b="T18"/>
              <a:pathLst>
                <a:path w="800" h="192">
                  <a:moveTo>
                    <a:pt x="0" y="192"/>
                  </a:moveTo>
                  <a:lnTo>
                    <a:pt x="216" y="192"/>
                  </a:lnTo>
                  <a:lnTo>
                    <a:pt x="400" y="0"/>
                  </a:lnTo>
                  <a:lnTo>
                    <a:pt x="584" y="192"/>
                  </a:lnTo>
                  <a:lnTo>
                    <a:pt x="800" y="192"/>
                  </a:lnTo>
                </a:path>
              </a:pathLst>
            </a:custGeom>
            <a:noFill/>
            <a:ln w="38100" cmpd="sng">
              <a:solidFill>
                <a:srgbClr val="1269B0"/>
              </a:solidFill>
              <a:round/>
              <a:headEnd/>
              <a:tailEnd/>
            </a:ln>
          </p:spPr>
          <p:txBody>
            <a:bodyPr/>
            <a:lstStyle/>
            <a:p>
              <a:endParaRPr lang="en-US" baseline="0" dirty="0">
                <a:latin typeface="Calibri"/>
                <a:cs typeface="Calibri"/>
              </a:endParaRPr>
            </a:p>
          </p:txBody>
        </p:sp>
        <p:sp>
          <p:nvSpPr>
            <p:cNvPr id="57395" name="Line 36"/>
            <p:cNvSpPr>
              <a:spLocks noChangeShapeType="1"/>
            </p:cNvSpPr>
            <p:nvPr/>
          </p:nvSpPr>
          <p:spPr bwMode="auto">
            <a:xfrm>
              <a:off x="3776" y="1904"/>
              <a:ext cx="1040" cy="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96" name="Freeform 37"/>
            <p:cNvSpPr>
              <a:spLocks/>
            </p:cNvSpPr>
            <p:nvPr/>
          </p:nvSpPr>
          <p:spPr bwMode="auto">
            <a:xfrm>
              <a:off x="3936" y="1696"/>
              <a:ext cx="776" cy="208"/>
            </a:xfrm>
            <a:custGeom>
              <a:avLst/>
              <a:gdLst>
                <a:gd name="T0" fmla="*/ 0 w 776"/>
                <a:gd name="T1" fmla="*/ 208 h 208"/>
                <a:gd name="T2" fmla="*/ 200 w 776"/>
                <a:gd name="T3" fmla="*/ 208 h 208"/>
                <a:gd name="T4" fmla="*/ 272 w 776"/>
                <a:gd name="T5" fmla="*/ 0 h 208"/>
                <a:gd name="T6" fmla="*/ 504 w 776"/>
                <a:gd name="T7" fmla="*/ 0 h 208"/>
                <a:gd name="T8" fmla="*/ 576 w 776"/>
                <a:gd name="T9" fmla="*/ 208 h 208"/>
                <a:gd name="T10" fmla="*/ 776 w 776"/>
                <a:gd name="T11" fmla="*/ 208 h 208"/>
                <a:gd name="T12" fmla="*/ 0 60000 65536"/>
                <a:gd name="T13" fmla="*/ 0 60000 65536"/>
                <a:gd name="T14" fmla="*/ 0 60000 65536"/>
                <a:gd name="T15" fmla="*/ 0 60000 65536"/>
                <a:gd name="T16" fmla="*/ 0 60000 65536"/>
                <a:gd name="T17" fmla="*/ 0 60000 65536"/>
                <a:gd name="T18" fmla="*/ 0 w 776"/>
                <a:gd name="T19" fmla="*/ 0 h 208"/>
                <a:gd name="T20" fmla="*/ 776 w 776"/>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776" h="208">
                  <a:moveTo>
                    <a:pt x="0" y="208"/>
                  </a:moveTo>
                  <a:lnTo>
                    <a:pt x="200" y="208"/>
                  </a:lnTo>
                  <a:lnTo>
                    <a:pt x="272" y="0"/>
                  </a:lnTo>
                  <a:lnTo>
                    <a:pt x="504" y="0"/>
                  </a:lnTo>
                  <a:lnTo>
                    <a:pt x="576" y="208"/>
                  </a:lnTo>
                  <a:lnTo>
                    <a:pt x="776" y="208"/>
                  </a:lnTo>
                </a:path>
              </a:pathLst>
            </a:custGeom>
            <a:noFill/>
            <a:ln w="28575" cmpd="sng">
              <a:noFill/>
              <a:round/>
              <a:headEnd/>
              <a:tailEnd/>
            </a:ln>
          </p:spPr>
          <p:txBody>
            <a:bodyPr/>
            <a:lstStyle/>
            <a:p>
              <a:endParaRPr lang="en-US" baseline="0" dirty="0">
                <a:latin typeface="Calibri"/>
                <a:cs typeface="Calibri"/>
              </a:endParaRPr>
            </a:p>
          </p:txBody>
        </p:sp>
      </p:grpSp>
      <p:sp>
        <p:nvSpPr>
          <p:cNvPr id="57378" name="Line 44"/>
          <p:cNvSpPr>
            <a:spLocks noChangeShapeType="1"/>
          </p:cNvSpPr>
          <p:nvPr/>
        </p:nvSpPr>
        <p:spPr bwMode="auto">
          <a:xfrm flipV="1">
            <a:off x="6110828" y="2646964"/>
            <a:ext cx="0" cy="1308100"/>
          </a:xfrm>
          <a:prstGeom prst="line">
            <a:avLst/>
          </a:prstGeom>
          <a:noFill/>
          <a:ln w="9525">
            <a:solidFill>
              <a:schemeClr val="tx1"/>
            </a:solidFill>
            <a:round/>
            <a:headEnd/>
            <a:tailEnd type="arrow" w="med" len="med"/>
          </a:ln>
        </p:spPr>
        <p:txBody>
          <a:bodyPr/>
          <a:lstStyle/>
          <a:p>
            <a:endParaRPr lang="en-US" baseline="0" dirty="0">
              <a:latin typeface="Calibri"/>
              <a:cs typeface="Calibri"/>
            </a:endParaRPr>
          </a:p>
        </p:txBody>
      </p:sp>
      <p:sp>
        <p:nvSpPr>
          <p:cNvPr id="57379" name="Text Box 45"/>
          <p:cNvSpPr txBox="1">
            <a:spLocks noChangeArrowheads="1"/>
          </p:cNvSpPr>
          <p:nvPr/>
        </p:nvSpPr>
        <p:spPr bwMode="auto">
          <a:xfrm>
            <a:off x="5879053" y="2989864"/>
            <a:ext cx="284052" cy="369332"/>
          </a:xfrm>
          <a:prstGeom prst="rect">
            <a:avLst/>
          </a:prstGeom>
          <a:noFill/>
          <a:ln w="9525">
            <a:noFill/>
            <a:miter lim="800000"/>
            <a:headEnd/>
            <a:tailEnd/>
          </a:ln>
        </p:spPr>
        <p:txBody>
          <a:bodyPr wrap="none">
            <a:spAutoFit/>
          </a:bodyPr>
          <a:lstStyle/>
          <a:p>
            <a:r>
              <a:rPr lang="en-US" sz="1800" baseline="0" dirty="0">
                <a:latin typeface="Calibri"/>
                <a:cs typeface="Calibri"/>
              </a:rPr>
              <a:t>x</a:t>
            </a:r>
          </a:p>
        </p:txBody>
      </p:sp>
      <p:sp>
        <p:nvSpPr>
          <p:cNvPr id="57381" name="Text Box 50"/>
          <p:cNvSpPr txBox="1">
            <a:spLocks noChangeArrowheads="1"/>
          </p:cNvSpPr>
          <p:nvPr/>
        </p:nvSpPr>
        <p:spPr bwMode="auto">
          <a:xfrm>
            <a:off x="5866353" y="3739164"/>
            <a:ext cx="301686" cy="369332"/>
          </a:xfrm>
          <a:prstGeom prst="rect">
            <a:avLst/>
          </a:prstGeom>
          <a:noFill/>
          <a:ln w="9525">
            <a:noFill/>
            <a:miter lim="800000"/>
            <a:headEnd/>
            <a:tailEnd/>
          </a:ln>
        </p:spPr>
        <p:txBody>
          <a:bodyPr wrap="none">
            <a:spAutoFit/>
          </a:bodyPr>
          <a:lstStyle/>
          <a:p>
            <a:r>
              <a:rPr lang="en-US" sz="1800" baseline="0" dirty="0">
                <a:latin typeface="Calibri"/>
                <a:cs typeface="Calibri"/>
              </a:rPr>
              <a:t>0</a:t>
            </a:r>
          </a:p>
        </p:txBody>
      </p:sp>
      <p:sp>
        <p:nvSpPr>
          <p:cNvPr id="57382" name="Text Box 51"/>
          <p:cNvSpPr txBox="1">
            <a:spLocks noChangeArrowheads="1"/>
          </p:cNvSpPr>
          <p:nvPr/>
        </p:nvSpPr>
        <p:spPr bwMode="auto">
          <a:xfrm>
            <a:off x="5866353" y="2431064"/>
            <a:ext cx="264816" cy="369332"/>
          </a:xfrm>
          <a:prstGeom prst="rect">
            <a:avLst/>
          </a:prstGeom>
          <a:noFill/>
          <a:ln w="9525">
            <a:noFill/>
            <a:miter lim="800000"/>
            <a:headEnd/>
            <a:tailEnd/>
          </a:ln>
        </p:spPr>
        <p:txBody>
          <a:bodyPr wrap="none">
            <a:spAutoFit/>
          </a:bodyPr>
          <a:lstStyle/>
          <a:p>
            <a:r>
              <a:rPr lang="en-US" sz="1800" baseline="0" dirty="0">
                <a:latin typeface="Calibri"/>
                <a:cs typeface="Calibri"/>
              </a:rPr>
              <a:t>r</a:t>
            </a:r>
          </a:p>
        </p:txBody>
      </p:sp>
      <p:sp>
        <p:nvSpPr>
          <p:cNvPr id="57383" name="Line 52"/>
          <p:cNvSpPr>
            <a:spLocks noChangeShapeType="1"/>
          </p:cNvSpPr>
          <p:nvPr/>
        </p:nvSpPr>
        <p:spPr bwMode="auto">
          <a:xfrm>
            <a:off x="6110828" y="2646964"/>
            <a:ext cx="1651000" cy="0"/>
          </a:xfrm>
          <a:prstGeom prst="line">
            <a:avLst/>
          </a:prstGeom>
          <a:noFill/>
          <a:ln w="9525">
            <a:solidFill>
              <a:schemeClr val="tx1"/>
            </a:solidFill>
            <a:prstDash val="sysDot"/>
            <a:round/>
            <a:headEnd/>
            <a:tailEnd/>
          </a:ln>
        </p:spPr>
        <p:txBody>
          <a:bodyPr/>
          <a:lstStyle/>
          <a:p>
            <a:endParaRPr lang="en-US" baseline="0" dirty="0">
              <a:latin typeface="Calibri"/>
              <a:cs typeface="Calibri"/>
            </a:endParaRPr>
          </a:p>
        </p:txBody>
      </p:sp>
      <p:sp>
        <p:nvSpPr>
          <p:cNvPr id="57373" name="Text Box 53"/>
          <p:cNvSpPr txBox="1">
            <a:spLocks noChangeArrowheads="1"/>
          </p:cNvSpPr>
          <p:nvPr/>
        </p:nvSpPr>
        <p:spPr bwMode="auto">
          <a:xfrm>
            <a:off x="815488" y="2044322"/>
            <a:ext cx="1018728" cy="369332"/>
          </a:xfrm>
          <a:prstGeom prst="rect">
            <a:avLst/>
          </a:prstGeom>
          <a:noFill/>
          <a:ln w="9525">
            <a:noFill/>
            <a:miter lim="800000"/>
            <a:headEnd/>
            <a:tailEnd/>
          </a:ln>
        </p:spPr>
        <p:txBody>
          <a:bodyPr wrap="none">
            <a:spAutoFit/>
          </a:bodyPr>
          <a:lstStyle/>
          <a:p>
            <a:r>
              <a:rPr lang="en-US" sz="1800" baseline="0" dirty="0">
                <a:latin typeface="Calibri"/>
                <a:cs typeface="Calibri"/>
              </a:rPr>
              <a:t>Detector</a:t>
            </a:r>
          </a:p>
        </p:txBody>
      </p:sp>
      <p:sp>
        <p:nvSpPr>
          <p:cNvPr id="57374" name="Text Box 54"/>
          <p:cNvSpPr txBox="1">
            <a:spLocks noChangeArrowheads="1"/>
          </p:cNvSpPr>
          <p:nvPr/>
        </p:nvSpPr>
        <p:spPr bwMode="auto">
          <a:xfrm>
            <a:off x="828188" y="5435222"/>
            <a:ext cx="1018728" cy="369332"/>
          </a:xfrm>
          <a:prstGeom prst="rect">
            <a:avLst/>
          </a:prstGeom>
          <a:noFill/>
          <a:ln w="9525">
            <a:noFill/>
            <a:miter lim="800000"/>
            <a:headEnd/>
            <a:tailEnd/>
          </a:ln>
        </p:spPr>
        <p:txBody>
          <a:bodyPr wrap="none">
            <a:spAutoFit/>
          </a:bodyPr>
          <a:lstStyle/>
          <a:p>
            <a:r>
              <a:rPr lang="en-US" sz="1800" baseline="0" dirty="0">
                <a:latin typeface="Calibri"/>
                <a:cs typeface="Calibri"/>
              </a:rPr>
              <a:t>Detector</a:t>
            </a:r>
          </a:p>
        </p:txBody>
      </p:sp>
      <p:sp>
        <p:nvSpPr>
          <p:cNvPr id="57375" name="Text Box 55"/>
          <p:cNvSpPr txBox="1">
            <a:spLocks noChangeArrowheads="1"/>
          </p:cNvSpPr>
          <p:nvPr/>
        </p:nvSpPr>
        <p:spPr bwMode="auto">
          <a:xfrm>
            <a:off x="465754" y="3772192"/>
            <a:ext cx="1361145" cy="369332"/>
          </a:xfrm>
          <a:prstGeom prst="rect">
            <a:avLst/>
          </a:prstGeom>
          <a:noFill/>
          <a:ln w="9525">
            <a:noFill/>
            <a:miter lim="800000"/>
            <a:headEnd/>
            <a:tailEnd/>
          </a:ln>
        </p:spPr>
        <p:txBody>
          <a:bodyPr wrap="none">
            <a:spAutoFit/>
          </a:bodyPr>
          <a:lstStyle/>
          <a:p>
            <a:r>
              <a:rPr lang="en-US" sz="1800" baseline="0" dirty="0">
                <a:latin typeface="Calibri"/>
                <a:cs typeface="Calibri"/>
              </a:rPr>
              <a:t>Annihilation</a:t>
            </a:r>
          </a:p>
        </p:txBody>
      </p:sp>
      <p:sp>
        <p:nvSpPr>
          <p:cNvPr id="5" name="Title 4"/>
          <p:cNvSpPr>
            <a:spLocks noGrp="1"/>
          </p:cNvSpPr>
          <p:nvPr>
            <p:ph type="title"/>
          </p:nvPr>
        </p:nvSpPr>
        <p:spPr/>
        <p:txBody>
          <a:bodyPr/>
          <a:lstStyle/>
          <a:p>
            <a:r>
              <a:rPr lang="en-US" dirty="0"/>
              <a:t>Point-spread function</a:t>
            </a:r>
          </a:p>
        </p:txBody>
      </p:sp>
      <p:sp>
        <p:nvSpPr>
          <p:cNvPr id="55" name="Text Box 41"/>
          <p:cNvSpPr txBox="1">
            <a:spLocks noChangeArrowheads="1"/>
          </p:cNvSpPr>
          <p:nvPr/>
        </p:nvSpPr>
        <p:spPr bwMode="auto">
          <a:xfrm>
            <a:off x="1950203" y="1206555"/>
            <a:ext cx="351378" cy="369332"/>
          </a:xfrm>
          <a:prstGeom prst="rect">
            <a:avLst/>
          </a:prstGeom>
          <a:noFill/>
          <a:ln w="9525">
            <a:noFill/>
            <a:miter lim="800000"/>
            <a:headEnd/>
            <a:tailEnd/>
          </a:ln>
        </p:spPr>
        <p:txBody>
          <a:bodyPr wrap="none">
            <a:spAutoFit/>
          </a:bodyPr>
          <a:lstStyle/>
          <a:p>
            <a:r>
              <a:rPr lang="en-US" sz="1800" dirty="0">
                <a:latin typeface="Calibri" panose="020F0502020204030204" pitchFamily="34" charset="0"/>
                <a:cs typeface="Calibri" panose="020F0502020204030204" pitchFamily="34" charset="0"/>
              </a:rPr>
              <a:t>w</a:t>
            </a:r>
          </a:p>
        </p:txBody>
      </p:sp>
      <p:sp>
        <p:nvSpPr>
          <p:cNvPr id="54" name="Slide Number Placeholder 4">
            <a:extLst>
              <a:ext uri="{FF2B5EF4-FFF2-40B4-BE49-F238E27FC236}">
                <a16:creationId xmlns:a16="http://schemas.microsoft.com/office/drawing/2014/main" id="{CF1D2C75-0ACD-4540-AABC-7BF85B1B041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44</a:t>
            </a:fld>
            <a:endParaRPr lang="en-US" dirty="0"/>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1F32BAC0-FCBF-2445-AC61-91DF3B34B84E}"/>
                  </a:ext>
                </a:extLst>
              </p:cNvPr>
              <p:cNvSpPr/>
              <p:nvPr/>
            </p:nvSpPr>
            <p:spPr>
              <a:xfrm>
                <a:off x="7288676" y="3890520"/>
                <a:ext cx="1318181" cy="5143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1269B0"/>
                          </a:solidFill>
                          <a:latin typeface="Cambria Math" panose="02040503050406030204" pitchFamily="18" charset="0"/>
                          <a:cs typeface="Calibri" panose="020F0502020204030204" pitchFamily="34" charset="0"/>
                        </a:rPr>
                        <m:t>𝐅𝐖𝐇𝐌</m:t>
                      </m:r>
                      <m:r>
                        <a:rPr lang="en-US" sz="1600" b="1" smtClean="0">
                          <a:solidFill>
                            <a:srgbClr val="1269B0"/>
                          </a:solidFill>
                          <a:latin typeface="Cambria Math" panose="02040503050406030204" pitchFamily="18" charset="0"/>
                          <a:cs typeface="Calibri" panose="020F0502020204030204" pitchFamily="34" charset="0"/>
                        </a:rPr>
                        <m:t>=</m:t>
                      </m:r>
                      <m:f>
                        <m:fPr>
                          <m:ctrlPr>
                            <a:rPr lang="en-US" sz="1600" b="1" i="1">
                              <a:solidFill>
                                <a:srgbClr val="1269B0"/>
                              </a:solidFill>
                              <a:latin typeface="Cambria Math" panose="02040503050406030204" pitchFamily="18" charset="0"/>
                              <a:cs typeface="Calibri" panose="020F0502020204030204" pitchFamily="34" charset="0"/>
                            </a:rPr>
                          </m:ctrlPr>
                        </m:fPr>
                        <m:num>
                          <m:r>
                            <a:rPr lang="en-US" sz="1600" b="1" i="0" smtClean="0">
                              <a:solidFill>
                                <a:srgbClr val="1269B0"/>
                              </a:solidFill>
                              <a:latin typeface="Cambria Math" panose="02040503050406030204" pitchFamily="18" charset="0"/>
                              <a:cs typeface="Calibri" panose="020F0502020204030204" pitchFamily="34" charset="0"/>
                            </a:rPr>
                            <m:t>𝐰</m:t>
                          </m:r>
                        </m:num>
                        <m:den>
                          <m:r>
                            <a:rPr lang="en-US" sz="1600" b="1" i="1">
                              <a:solidFill>
                                <a:srgbClr val="1269B0"/>
                              </a:solidFill>
                              <a:latin typeface="Cambria Math" panose="02040503050406030204" pitchFamily="18" charset="0"/>
                              <a:cs typeface="Calibri" panose="020F0502020204030204" pitchFamily="34" charset="0"/>
                            </a:rPr>
                            <m:t>𝟐</m:t>
                          </m:r>
                        </m:den>
                      </m:f>
                    </m:oMath>
                  </m:oMathPara>
                </a14:m>
                <a:endParaRPr lang="en-US" sz="1600" b="1" dirty="0">
                  <a:solidFill>
                    <a:srgbClr val="1269B0"/>
                  </a:solidFill>
                </a:endParaRPr>
              </a:p>
            </p:txBody>
          </p:sp>
        </mc:Choice>
        <mc:Fallback xmlns="">
          <p:sp>
            <p:nvSpPr>
              <p:cNvPr id="56" name="Rectangle 55">
                <a:extLst>
                  <a:ext uri="{FF2B5EF4-FFF2-40B4-BE49-F238E27FC236}">
                    <a16:creationId xmlns:a16="http://schemas.microsoft.com/office/drawing/2014/main" id="{1F32BAC0-FCBF-2445-AC61-91DF3B34B84E}"/>
                  </a:ext>
                </a:extLst>
              </p:cNvPr>
              <p:cNvSpPr>
                <a:spLocks noRot="1" noChangeAspect="1" noMove="1" noResize="1" noEditPoints="1" noAdjustHandles="1" noChangeArrowheads="1" noChangeShapeType="1" noTextEdit="1"/>
              </p:cNvSpPr>
              <p:nvPr/>
            </p:nvSpPr>
            <p:spPr>
              <a:xfrm>
                <a:off x="7288676" y="3890520"/>
                <a:ext cx="1318181" cy="514372"/>
              </a:xfrm>
              <a:prstGeom prst="rect">
                <a:avLst/>
              </a:prstGeom>
              <a:blipFill>
                <a:blip r:embed="rId3"/>
                <a:stretch>
                  <a:fillRect b="-2381"/>
                </a:stretch>
              </a:blipFill>
            </p:spPr>
            <p:txBody>
              <a:bodyPr/>
              <a:lstStyle/>
              <a:p>
                <a:r>
                  <a:rPr lang="de-DE">
                    <a:noFill/>
                  </a:rPr>
                  <a:t> </a:t>
                </a:r>
              </a:p>
            </p:txBody>
          </p:sp>
        </mc:Fallback>
      </mc:AlternateContent>
    </p:spTree>
    <p:extLst>
      <p:ext uri="{BB962C8B-B14F-4D97-AF65-F5344CB8AC3E}">
        <p14:creationId xmlns:p14="http://schemas.microsoft.com/office/powerpoint/2010/main" val="264352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9" name="Freeform 53"/>
          <p:cNvSpPr>
            <a:spLocks/>
          </p:cNvSpPr>
          <p:nvPr/>
        </p:nvSpPr>
        <p:spPr bwMode="auto">
          <a:xfrm>
            <a:off x="2834953" y="2314847"/>
            <a:ext cx="609600" cy="2619375"/>
          </a:xfrm>
          <a:custGeom>
            <a:avLst/>
            <a:gdLst>
              <a:gd name="T0" fmla="*/ 0 w 372"/>
              <a:gd name="T1" fmla="*/ 6 h 1650"/>
              <a:gd name="T2" fmla="*/ 372 w 372"/>
              <a:gd name="T3" fmla="*/ 1650 h 1650"/>
              <a:gd name="T4" fmla="*/ 0 w 372"/>
              <a:gd name="T5" fmla="*/ 1650 h 1650"/>
              <a:gd name="T6" fmla="*/ 114 w 372"/>
              <a:gd name="T7" fmla="*/ 0 h 1650"/>
              <a:gd name="T8" fmla="*/ 0 w 372"/>
              <a:gd name="T9" fmla="*/ 6 h 1650"/>
              <a:gd name="T10" fmla="*/ 0 60000 65536"/>
              <a:gd name="T11" fmla="*/ 0 60000 65536"/>
              <a:gd name="T12" fmla="*/ 0 60000 65536"/>
              <a:gd name="T13" fmla="*/ 0 60000 65536"/>
              <a:gd name="T14" fmla="*/ 0 60000 65536"/>
              <a:gd name="T15" fmla="*/ 0 w 372"/>
              <a:gd name="T16" fmla="*/ 0 h 1650"/>
              <a:gd name="T17" fmla="*/ 372 w 372"/>
              <a:gd name="T18" fmla="*/ 1650 h 1650"/>
            </a:gdLst>
            <a:ahLst/>
            <a:cxnLst>
              <a:cxn ang="T10">
                <a:pos x="T0" y="T1"/>
              </a:cxn>
              <a:cxn ang="T11">
                <a:pos x="T2" y="T3"/>
              </a:cxn>
              <a:cxn ang="T12">
                <a:pos x="T4" y="T5"/>
              </a:cxn>
              <a:cxn ang="T13">
                <a:pos x="T6" y="T7"/>
              </a:cxn>
              <a:cxn ang="T14">
                <a:pos x="T8" y="T9"/>
              </a:cxn>
            </a:cxnLst>
            <a:rect l="T15" t="T16" r="T17" b="T18"/>
            <a:pathLst>
              <a:path w="372" h="1650">
                <a:moveTo>
                  <a:pt x="0" y="6"/>
                </a:moveTo>
                <a:lnTo>
                  <a:pt x="372" y="1650"/>
                </a:lnTo>
                <a:lnTo>
                  <a:pt x="0" y="1650"/>
                </a:lnTo>
                <a:lnTo>
                  <a:pt x="114" y="0"/>
                </a:lnTo>
                <a:lnTo>
                  <a:pt x="0" y="6"/>
                </a:lnTo>
                <a:close/>
              </a:path>
            </a:pathLst>
          </a:custGeom>
          <a:solidFill>
            <a:srgbClr val="DDDDDD"/>
          </a:solidFill>
          <a:ln w="9525">
            <a:noFill/>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64" name="Freeform 54"/>
          <p:cNvSpPr>
            <a:spLocks/>
          </p:cNvSpPr>
          <p:nvPr/>
        </p:nvSpPr>
        <p:spPr bwMode="auto">
          <a:xfrm>
            <a:off x="4168453" y="2314847"/>
            <a:ext cx="600075" cy="2609850"/>
          </a:xfrm>
          <a:custGeom>
            <a:avLst/>
            <a:gdLst>
              <a:gd name="T0" fmla="*/ 0 w 378"/>
              <a:gd name="T1" fmla="*/ 1644 h 1644"/>
              <a:gd name="T2" fmla="*/ 270 w 378"/>
              <a:gd name="T3" fmla="*/ 0 h 1644"/>
              <a:gd name="T4" fmla="*/ 114 w 378"/>
              <a:gd name="T5" fmla="*/ 0 h 1644"/>
              <a:gd name="T6" fmla="*/ 378 w 378"/>
              <a:gd name="T7" fmla="*/ 1644 h 1644"/>
              <a:gd name="T8" fmla="*/ 0 w 378"/>
              <a:gd name="T9" fmla="*/ 1644 h 1644"/>
              <a:gd name="T10" fmla="*/ 0 60000 65536"/>
              <a:gd name="T11" fmla="*/ 0 60000 65536"/>
              <a:gd name="T12" fmla="*/ 0 60000 65536"/>
              <a:gd name="T13" fmla="*/ 0 60000 65536"/>
              <a:gd name="T14" fmla="*/ 0 60000 65536"/>
              <a:gd name="T15" fmla="*/ 0 w 378"/>
              <a:gd name="T16" fmla="*/ 0 h 1644"/>
              <a:gd name="T17" fmla="*/ 378 w 378"/>
              <a:gd name="T18" fmla="*/ 1644 h 1644"/>
            </a:gdLst>
            <a:ahLst/>
            <a:cxnLst>
              <a:cxn ang="T10">
                <a:pos x="T0" y="T1"/>
              </a:cxn>
              <a:cxn ang="T11">
                <a:pos x="T2" y="T3"/>
              </a:cxn>
              <a:cxn ang="T12">
                <a:pos x="T4" y="T5"/>
              </a:cxn>
              <a:cxn ang="T13">
                <a:pos x="T6" y="T7"/>
              </a:cxn>
              <a:cxn ang="T14">
                <a:pos x="T8" y="T9"/>
              </a:cxn>
            </a:cxnLst>
            <a:rect l="T15" t="T16" r="T17" b="T18"/>
            <a:pathLst>
              <a:path w="378" h="1644">
                <a:moveTo>
                  <a:pt x="0" y="1644"/>
                </a:moveTo>
                <a:lnTo>
                  <a:pt x="270" y="0"/>
                </a:lnTo>
                <a:lnTo>
                  <a:pt x="114" y="0"/>
                </a:lnTo>
                <a:lnTo>
                  <a:pt x="378" y="1644"/>
                </a:lnTo>
                <a:lnTo>
                  <a:pt x="0" y="1644"/>
                </a:lnTo>
                <a:close/>
              </a:path>
            </a:pathLst>
          </a:custGeom>
          <a:solidFill>
            <a:srgbClr val="DDDDDD"/>
          </a:solidFill>
          <a:ln w="9525">
            <a:noFill/>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65" name="Rectangle 2"/>
          <p:cNvSpPr>
            <a:spLocks noChangeArrowheads="1"/>
          </p:cNvSpPr>
          <p:nvPr/>
        </p:nvSpPr>
        <p:spPr bwMode="auto">
          <a:xfrm>
            <a:off x="1516800" y="1576661"/>
            <a:ext cx="609600" cy="787400"/>
          </a:xfrm>
          <a:prstGeom prst="rect">
            <a:avLst/>
          </a:prstGeom>
          <a:solidFill>
            <a:srgbClr val="7F7F7F"/>
          </a:solidFill>
          <a:ln w="9525">
            <a:noFill/>
            <a:miter lim="800000"/>
            <a:headEnd/>
            <a:tailEnd/>
          </a:ln>
        </p:spPr>
        <p:txBody>
          <a:bodyPr wrap="none" anchor="ctr"/>
          <a:lstStyle/>
          <a:p>
            <a:endParaRPr lang="en-US" baseline="0" dirty="0">
              <a:latin typeface="Calibri" panose="020F0502020204030204" pitchFamily="34" charset="0"/>
              <a:cs typeface="Calibri" panose="020F0502020204030204" pitchFamily="34" charset="0"/>
            </a:endParaRPr>
          </a:p>
        </p:txBody>
      </p:sp>
      <p:sp>
        <p:nvSpPr>
          <p:cNvPr id="15366" name="Rectangle 3"/>
          <p:cNvSpPr>
            <a:spLocks noChangeArrowheads="1"/>
          </p:cNvSpPr>
          <p:nvPr/>
        </p:nvSpPr>
        <p:spPr bwMode="auto">
          <a:xfrm>
            <a:off x="1530028" y="4927872"/>
            <a:ext cx="609600" cy="787400"/>
          </a:xfrm>
          <a:prstGeom prst="rect">
            <a:avLst/>
          </a:prstGeom>
          <a:solidFill>
            <a:srgbClr val="7F7F7F"/>
          </a:solidFill>
          <a:ln w="9525">
            <a:noFill/>
            <a:miter lim="800000"/>
            <a:headEnd/>
            <a:tailEnd/>
          </a:ln>
        </p:spPr>
        <p:txBody>
          <a:bodyPr wrap="none" anchor="ctr"/>
          <a:lstStyle/>
          <a:p>
            <a:endParaRPr lang="en-US" baseline="0" dirty="0">
              <a:latin typeface="Calibri" panose="020F0502020204030204" pitchFamily="34" charset="0"/>
              <a:cs typeface="Calibri" panose="020F0502020204030204" pitchFamily="34" charset="0"/>
            </a:endParaRPr>
          </a:p>
        </p:txBody>
      </p:sp>
      <p:sp>
        <p:nvSpPr>
          <p:cNvPr id="15367" name="Line 4"/>
          <p:cNvSpPr>
            <a:spLocks noChangeShapeType="1"/>
          </p:cNvSpPr>
          <p:nvPr/>
        </p:nvSpPr>
        <p:spPr bwMode="auto">
          <a:xfrm>
            <a:off x="1834828" y="1270272"/>
            <a:ext cx="0" cy="4673600"/>
          </a:xfrm>
          <a:prstGeom prst="line">
            <a:avLst/>
          </a:prstGeom>
          <a:noFill/>
          <a:ln w="9525">
            <a:solidFill>
              <a:schemeClr val="tx1"/>
            </a:solidFill>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68" name="Line 6"/>
          <p:cNvSpPr>
            <a:spLocks noChangeShapeType="1"/>
          </p:cNvSpPr>
          <p:nvPr/>
        </p:nvSpPr>
        <p:spPr bwMode="auto">
          <a:xfrm>
            <a:off x="1542728" y="2387872"/>
            <a:ext cx="0" cy="2451100"/>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69" name="Line 7"/>
          <p:cNvSpPr>
            <a:spLocks noChangeShapeType="1"/>
          </p:cNvSpPr>
          <p:nvPr/>
        </p:nvSpPr>
        <p:spPr bwMode="auto">
          <a:xfrm>
            <a:off x="2126928" y="2387872"/>
            <a:ext cx="0" cy="2451100"/>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70" name="Line 8"/>
          <p:cNvSpPr>
            <a:spLocks noChangeShapeType="1"/>
          </p:cNvSpPr>
          <p:nvPr/>
        </p:nvSpPr>
        <p:spPr bwMode="auto">
          <a:xfrm flipH="1">
            <a:off x="1542728" y="2298972"/>
            <a:ext cx="0" cy="2616200"/>
          </a:xfrm>
          <a:prstGeom prst="line">
            <a:avLst/>
          </a:prstGeom>
          <a:noFill/>
          <a:ln w="9525">
            <a:solidFill>
              <a:schemeClr val="tx1"/>
            </a:solidFill>
            <a:round/>
            <a:headEnd type="arrow" w="med" len="med"/>
            <a:tailEnd type="arrow" w="med" len="med"/>
          </a:ln>
        </p:spPr>
        <p:txBody>
          <a:bodyPr/>
          <a:lstStyle/>
          <a:p>
            <a:endParaRPr lang="en-US" baseline="0" dirty="0">
              <a:latin typeface="Calibri" panose="020F0502020204030204" pitchFamily="34" charset="0"/>
              <a:cs typeface="Calibri" panose="020F0502020204030204" pitchFamily="34" charset="0"/>
            </a:endParaRPr>
          </a:p>
        </p:txBody>
      </p:sp>
      <p:sp>
        <p:nvSpPr>
          <p:cNvPr id="15371" name="Rectangle 9"/>
          <p:cNvSpPr>
            <a:spLocks noChangeArrowheads="1"/>
          </p:cNvSpPr>
          <p:nvPr/>
        </p:nvSpPr>
        <p:spPr bwMode="auto">
          <a:xfrm>
            <a:off x="2824900" y="1576661"/>
            <a:ext cx="609600" cy="787400"/>
          </a:xfrm>
          <a:prstGeom prst="rect">
            <a:avLst/>
          </a:prstGeom>
          <a:solidFill>
            <a:srgbClr val="7F7F7F"/>
          </a:solidFill>
          <a:ln w="9525">
            <a:noFill/>
            <a:miter lim="800000"/>
            <a:headEnd/>
            <a:tailEnd/>
          </a:ln>
        </p:spPr>
        <p:txBody>
          <a:bodyPr wrap="none" anchor="ctr"/>
          <a:lstStyle/>
          <a:p>
            <a:endParaRPr lang="en-US" baseline="0" dirty="0">
              <a:latin typeface="Calibri" panose="020F0502020204030204" pitchFamily="34" charset="0"/>
              <a:cs typeface="Calibri" panose="020F0502020204030204" pitchFamily="34" charset="0"/>
            </a:endParaRPr>
          </a:p>
        </p:txBody>
      </p:sp>
      <p:sp>
        <p:nvSpPr>
          <p:cNvPr id="15372" name="Rectangle 10"/>
          <p:cNvSpPr>
            <a:spLocks noChangeArrowheads="1"/>
          </p:cNvSpPr>
          <p:nvPr/>
        </p:nvSpPr>
        <p:spPr bwMode="auto">
          <a:xfrm>
            <a:off x="2838128" y="4927872"/>
            <a:ext cx="609600" cy="787400"/>
          </a:xfrm>
          <a:prstGeom prst="rect">
            <a:avLst/>
          </a:prstGeom>
          <a:solidFill>
            <a:srgbClr val="7F7F7F"/>
          </a:solidFill>
          <a:ln w="9525">
            <a:noFill/>
            <a:miter lim="800000"/>
            <a:headEnd/>
            <a:tailEnd/>
          </a:ln>
        </p:spPr>
        <p:txBody>
          <a:bodyPr wrap="none" anchor="ctr"/>
          <a:lstStyle/>
          <a:p>
            <a:endParaRPr lang="en-US" baseline="0" dirty="0">
              <a:latin typeface="Calibri" panose="020F0502020204030204" pitchFamily="34" charset="0"/>
              <a:cs typeface="Calibri" panose="020F0502020204030204" pitchFamily="34" charset="0"/>
            </a:endParaRPr>
          </a:p>
        </p:txBody>
      </p:sp>
      <p:sp>
        <p:nvSpPr>
          <p:cNvPr id="15373" name="Line 13"/>
          <p:cNvSpPr>
            <a:spLocks noChangeShapeType="1"/>
          </p:cNvSpPr>
          <p:nvPr/>
        </p:nvSpPr>
        <p:spPr bwMode="auto">
          <a:xfrm>
            <a:off x="2850828" y="2387872"/>
            <a:ext cx="0" cy="2451100"/>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74" name="Line 14"/>
          <p:cNvSpPr>
            <a:spLocks noChangeShapeType="1"/>
          </p:cNvSpPr>
          <p:nvPr/>
        </p:nvSpPr>
        <p:spPr bwMode="auto">
          <a:xfrm>
            <a:off x="3435028" y="2387872"/>
            <a:ext cx="0" cy="2451100"/>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75" name="Rectangle 16"/>
          <p:cNvSpPr>
            <a:spLocks noChangeArrowheads="1"/>
          </p:cNvSpPr>
          <p:nvPr/>
        </p:nvSpPr>
        <p:spPr bwMode="auto">
          <a:xfrm>
            <a:off x="4158400" y="1576661"/>
            <a:ext cx="609600" cy="787400"/>
          </a:xfrm>
          <a:prstGeom prst="rect">
            <a:avLst/>
          </a:prstGeom>
          <a:solidFill>
            <a:srgbClr val="7F7F7F"/>
          </a:solidFill>
          <a:ln w="9525">
            <a:noFill/>
            <a:miter lim="800000"/>
            <a:headEnd/>
            <a:tailEnd/>
          </a:ln>
        </p:spPr>
        <p:txBody>
          <a:bodyPr wrap="none" anchor="ctr"/>
          <a:lstStyle/>
          <a:p>
            <a:endParaRPr lang="en-US" baseline="0" dirty="0">
              <a:latin typeface="Calibri" panose="020F0502020204030204" pitchFamily="34" charset="0"/>
              <a:cs typeface="Calibri" panose="020F0502020204030204" pitchFamily="34" charset="0"/>
            </a:endParaRPr>
          </a:p>
        </p:txBody>
      </p:sp>
      <p:sp>
        <p:nvSpPr>
          <p:cNvPr id="15376" name="Rectangle 17"/>
          <p:cNvSpPr>
            <a:spLocks noChangeArrowheads="1"/>
          </p:cNvSpPr>
          <p:nvPr/>
        </p:nvSpPr>
        <p:spPr bwMode="auto">
          <a:xfrm>
            <a:off x="4171628" y="4927872"/>
            <a:ext cx="609600" cy="787400"/>
          </a:xfrm>
          <a:prstGeom prst="rect">
            <a:avLst/>
          </a:prstGeom>
          <a:solidFill>
            <a:srgbClr val="7F7F7F"/>
          </a:solidFill>
          <a:ln w="9525">
            <a:noFill/>
            <a:miter lim="800000"/>
            <a:headEnd/>
            <a:tailEnd/>
          </a:ln>
        </p:spPr>
        <p:txBody>
          <a:bodyPr wrap="none" anchor="ctr"/>
          <a:lstStyle/>
          <a:p>
            <a:endParaRPr lang="en-US" baseline="0" dirty="0">
              <a:latin typeface="Calibri" panose="020F0502020204030204" pitchFamily="34" charset="0"/>
              <a:cs typeface="Calibri" panose="020F0502020204030204" pitchFamily="34" charset="0"/>
            </a:endParaRPr>
          </a:p>
        </p:txBody>
      </p:sp>
      <p:sp>
        <p:nvSpPr>
          <p:cNvPr id="15377" name="Line 18"/>
          <p:cNvSpPr>
            <a:spLocks noChangeShapeType="1"/>
          </p:cNvSpPr>
          <p:nvPr/>
        </p:nvSpPr>
        <p:spPr bwMode="auto">
          <a:xfrm>
            <a:off x="4476428" y="1270272"/>
            <a:ext cx="0" cy="4673600"/>
          </a:xfrm>
          <a:prstGeom prst="line">
            <a:avLst/>
          </a:prstGeom>
          <a:noFill/>
          <a:ln w="9525">
            <a:solidFill>
              <a:schemeClr val="tx1"/>
            </a:solidFill>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78" name="Line 19"/>
          <p:cNvSpPr>
            <a:spLocks noChangeShapeType="1"/>
          </p:cNvSpPr>
          <p:nvPr/>
        </p:nvSpPr>
        <p:spPr bwMode="auto">
          <a:xfrm>
            <a:off x="4184328" y="2387872"/>
            <a:ext cx="0" cy="2451100"/>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79" name="Line 20"/>
          <p:cNvSpPr>
            <a:spLocks noChangeShapeType="1"/>
          </p:cNvSpPr>
          <p:nvPr/>
        </p:nvSpPr>
        <p:spPr bwMode="auto">
          <a:xfrm>
            <a:off x="4768528" y="2387872"/>
            <a:ext cx="0" cy="2451100"/>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80" name="Oval 22"/>
          <p:cNvSpPr>
            <a:spLocks noChangeArrowheads="1"/>
          </p:cNvSpPr>
          <p:nvPr/>
        </p:nvSpPr>
        <p:spPr bwMode="auto">
          <a:xfrm>
            <a:off x="1504628" y="3000647"/>
            <a:ext cx="88900" cy="88900"/>
          </a:xfrm>
          <a:prstGeom prst="ellipse">
            <a:avLst/>
          </a:prstGeom>
          <a:solidFill>
            <a:srgbClr val="1269B0"/>
          </a:solidFill>
          <a:ln w="9525">
            <a:solidFill>
              <a:schemeClr val="tx1"/>
            </a:solidFill>
            <a:round/>
            <a:headEnd/>
            <a:tailEnd/>
          </a:ln>
        </p:spPr>
        <p:txBody>
          <a:bodyPr wrap="none" anchor="ctr"/>
          <a:lstStyle/>
          <a:p>
            <a:endParaRPr lang="en-US" b="0" baseline="0" dirty="0">
              <a:latin typeface="Calibri" panose="020F0502020204030204" pitchFamily="34" charset="0"/>
              <a:cs typeface="Calibri" panose="020F0502020204030204" pitchFamily="34" charset="0"/>
            </a:endParaRPr>
          </a:p>
        </p:txBody>
      </p:sp>
      <p:sp>
        <p:nvSpPr>
          <p:cNvPr id="15381" name="Oval 24"/>
          <p:cNvSpPr>
            <a:spLocks noChangeArrowheads="1"/>
          </p:cNvSpPr>
          <p:nvPr/>
        </p:nvSpPr>
        <p:spPr bwMode="auto">
          <a:xfrm>
            <a:off x="4438328" y="3000647"/>
            <a:ext cx="88900" cy="88900"/>
          </a:xfrm>
          <a:prstGeom prst="ellipse">
            <a:avLst/>
          </a:prstGeom>
          <a:solidFill>
            <a:srgbClr val="1269B0"/>
          </a:solidFill>
          <a:ln w="9525">
            <a:solidFill>
              <a:schemeClr val="tx1"/>
            </a:solidFill>
            <a:round/>
            <a:headEnd/>
            <a:tailEnd/>
          </a:ln>
        </p:spPr>
        <p:txBody>
          <a:bodyPr wrap="none" anchor="ctr"/>
          <a:lstStyle/>
          <a:p>
            <a:endParaRPr lang="en-US" b="0" baseline="0" dirty="0">
              <a:latin typeface="Calibri" panose="020F0502020204030204" pitchFamily="34" charset="0"/>
              <a:cs typeface="Calibri" panose="020F0502020204030204" pitchFamily="34" charset="0"/>
            </a:endParaRPr>
          </a:p>
        </p:txBody>
      </p:sp>
      <p:sp>
        <p:nvSpPr>
          <p:cNvPr id="15383" name="Line 26"/>
          <p:cNvSpPr>
            <a:spLocks noChangeShapeType="1"/>
          </p:cNvSpPr>
          <p:nvPr/>
        </p:nvSpPr>
        <p:spPr bwMode="auto">
          <a:xfrm>
            <a:off x="2860353" y="5435872"/>
            <a:ext cx="571500" cy="0"/>
          </a:xfrm>
          <a:prstGeom prst="line">
            <a:avLst/>
          </a:prstGeom>
          <a:noFill/>
          <a:ln w="9525">
            <a:solidFill>
              <a:schemeClr val="tx1"/>
            </a:solidFill>
            <a:round/>
            <a:headEnd type="triangle" w="med" len="med"/>
            <a:tailEnd type="triangle" w="med" len="med"/>
          </a:ln>
        </p:spPr>
        <p:txBody>
          <a:bodyPr/>
          <a:lstStyle/>
          <a:p>
            <a:endParaRPr lang="en-US" baseline="0" dirty="0">
              <a:latin typeface="Calibri" panose="020F0502020204030204" pitchFamily="34" charset="0"/>
              <a:cs typeface="Calibri" panose="020F0502020204030204" pitchFamily="34" charset="0"/>
            </a:endParaRPr>
          </a:p>
        </p:txBody>
      </p:sp>
      <p:sp>
        <p:nvSpPr>
          <p:cNvPr id="15384" name="Text Box 27"/>
          <p:cNvSpPr txBox="1">
            <a:spLocks noChangeArrowheads="1"/>
          </p:cNvSpPr>
          <p:nvPr/>
        </p:nvSpPr>
        <p:spPr bwMode="auto">
          <a:xfrm>
            <a:off x="3482126" y="5251206"/>
            <a:ext cx="349776" cy="369332"/>
          </a:xfrm>
          <a:prstGeom prst="rect">
            <a:avLst/>
          </a:prstGeom>
          <a:noFill/>
          <a:ln w="9525">
            <a:noFill/>
            <a:miter lim="800000"/>
            <a:headEnd/>
            <a:tailEnd/>
          </a:ln>
        </p:spPr>
        <p:txBody>
          <a:bodyPr wrap="none">
            <a:spAutoFit/>
          </a:bodyPr>
          <a:lstStyle/>
          <a:p>
            <a:r>
              <a:rPr lang="en-US" sz="1800" baseline="0" dirty="0">
                <a:latin typeface="Calibri" panose="020F0502020204030204" pitchFamily="34" charset="0"/>
                <a:cs typeface="Calibri" panose="020F0502020204030204" pitchFamily="34" charset="0"/>
              </a:rPr>
              <a:t>w</a:t>
            </a:r>
          </a:p>
        </p:txBody>
      </p:sp>
      <p:grpSp>
        <p:nvGrpSpPr>
          <p:cNvPr id="2" name="Group 28"/>
          <p:cNvGrpSpPr>
            <a:grpSpLocks/>
          </p:cNvGrpSpPr>
          <p:nvPr/>
        </p:nvGrpSpPr>
        <p:grpSpPr bwMode="auto">
          <a:xfrm>
            <a:off x="5580112" y="1321072"/>
            <a:ext cx="1908175" cy="4673600"/>
            <a:chOff x="3630" y="880"/>
            <a:chExt cx="1202" cy="2944"/>
          </a:xfrm>
        </p:grpSpPr>
        <p:grpSp>
          <p:nvGrpSpPr>
            <p:cNvPr id="3" name="Group 29"/>
            <p:cNvGrpSpPr>
              <a:grpSpLocks/>
            </p:cNvGrpSpPr>
            <p:nvPr/>
          </p:nvGrpSpPr>
          <p:grpSpPr bwMode="auto">
            <a:xfrm>
              <a:off x="3776" y="880"/>
              <a:ext cx="1056" cy="2944"/>
              <a:chOff x="3776" y="880"/>
              <a:chExt cx="1056" cy="2944"/>
            </a:xfrm>
          </p:grpSpPr>
          <p:sp>
            <p:nvSpPr>
              <p:cNvPr id="15422" name="Rectangle 30"/>
              <p:cNvSpPr>
                <a:spLocks noChangeArrowheads="1"/>
              </p:cNvSpPr>
              <p:nvPr/>
            </p:nvSpPr>
            <p:spPr bwMode="auto">
              <a:xfrm>
                <a:off x="4128" y="1048"/>
                <a:ext cx="384" cy="496"/>
              </a:xfrm>
              <a:prstGeom prst="rect">
                <a:avLst/>
              </a:prstGeom>
              <a:solidFill>
                <a:srgbClr val="7F7F7F"/>
              </a:solidFill>
              <a:ln w="9525">
                <a:noFill/>
                <a:miter lim="800000"/>
                <a:headEnd/>
                <a:tailEnd/>
              </a:ln>
            </p:spPr>
            <p:txBody>
              <a:bodyPr wrap="none" anchor="ctr"/>
              <a:lstStyle/>
              <a:p>
                <a:endParaRPr lang="en-US" baseline="0" dirty="0">
                  <a:latin typeface="Calibri" panose="020F0502020204030204" pitchFamily="34" charset="0"/>
                  <a:cs typeface="Calibri" panose="020F0502020204030204" pitchFamily="34" charset="0"/>
                </a:endParaRPr>
              </a:p>
            </p:txBody>
          </p:sp>
          <p:sp>
            <p:nvSpPr>
              <p:cNvPr id="15423" name="Rectangle 31"/>
              <p:cNvSpPr>
                <a:spLocks noChangeArrowheads="1"/>
              </p:cNvSpPr>
              <p:nvPr/>
            </p:nvSpPr>
            <p:spPr bwMode="auto">
              <a:xfrm>
                <a:off x="4128" y="3184"/>
                <a:ext cx="384" cy="496"/>
              </a:xfrm>
              <a:prstGeom prst="rect">
                <a:avLst/>
              </a:prstGeom>
              <a:solidFill>
                <a:srgbClr val="7F7F7F"/>
              </a:solidFill>
              <a:ln w="9525">
                <a:noFill/>
                <a:miter lim="800000"/>
                <a:headEnd/>
                <a:tailEnd/>
              </a:ln>
            </p:spPr>
            <p:txBody>
              <a:bodyPr wrap="none" anchor="ctr"/>
              <a:lstStyle/>
              <a:p>
                <a:endParaRPr lang="en-US" baseline="0" dirty="0">
                  <a:latin typeface="Calibri" panose="020F0502020204030204" pitchFamily="34" charset="0"/>
                  <a:cs typeface="Calibri" panose="020F0502020204030204" pitchFamily="34" charset="0"/>
                </a:endParaRPr>
              </a:p>
            </p:txBody>
          </p:sp>
          <p:sp>
            <p:nvSpPr>
              <p:cNvPr id="15424" name="Line 32"/>
              <p:cNvSpPr>
                <a:spLocks noChangeShapeType="1"/>
              </p:cNvSpPr>
              <p:nvPr/>
            </p:nvSpPr>
            <p:spPr bwMode="auto">
              <a:xfrm>
                <a:off x="4320" y="880"/>
                <a:ext cx="0" cy="2944"/>
              </a:xfrm>
              <a:prstGeom prst="line">
                <a:avLst/>
              </a:prstGeom>
              <a:noFill/>
              <a:ln w="9525">
                <a:solidFill>
                  <a:schemeClr val="tx1"/>
                </a:solidFill>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425" name="Line 33"/>
              <p:cNvSpPr>
                <a:spLocks noChangeShapeType="1"/>
              </p:cNvSpPr>
              <p:nvPr/>
            </p:nvSpPr>
            <p:spPr bwMode="auto">
              <a:xfrm>
                <a:off x="4136" y="1584"/>
                <a:ext cx="0" cy="1544"/>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426" name="Line 34"/>
              <p:cNvSpPr>
                <a:spLocks noChangeShapeType="1"/>
              </p:cNvSpPr>
              <p:nvPr/>
            </p:nvSpPr>
            <p:spPr bwMode="auto">
              <a:xfrm>
                <a:off x="4504" y="1584"/>
                <a:ext cx="0" cy="1544"/>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427" name="Line 35"/>
              <p:cNvSpPr>
                <a:spLocks noChangeShapeType="1"/>
              </p:cNvSpPr>
              <p:nvPr/>
            </p:nvSpPr>
            <p:spPr bwMode="auto">
              <a:xfrm>
                <a:off x="3792" y="2352"/>
                <a:ext cx="1040" cy="0"/>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428" name="Freeform 36"/>
              <p:cNvSpPr>
                <a:spLocks/>
              </p:cNvSpPr>
              <p:nvPr/>
            </p:nvSpPr>
            <p:spPr bwMode="auto">
              <a:xfrm>
                <a:off x="3920" y="2160"/>
                <a:ext cx="800" cy="192"/>
              </a:xfrm>
              <a:custGeom>
                <a:avLst/>
                <a:gdLst>
                  <a:gd name="T0" fmla="*/ 0 w 800"/>
                  <a:gd name="T1" fmla="*/ 192 h 192"/>
                  <a:gd name="T2" fmla="*/ 216 w 800"/>
                  <a:gd name="T3" fmla="*/ 192 h 192"/>
                  <a:gd name="T4" fmla="*/ 400 w 800"/>
                  <a:gd name="T5" fmla="*/ 0 h 192"/>
                  <a:gd name="T6" fmla="*/ 584 w 800"/>
                  <a:gd name="T7" fmla="*/ 192 h 192"/>
                  <a:gd name="T8" fmla="*/ 800 w 800"/>
                  <a:gd name="T9" fmla="*/ 192 h 192"/>
                  <a:gd name="T10" fmla="*/ 0 60000 65536"/>
                  <a:gd name="T11" fmla="*/ 0 60000 65536"/>
                  <a:gd name="T12" fmla="*/ 0 60000 65536"/>
                  <a:gd name="T13" fmla="*/ 0 60000 65536"/>
                  <a:gd name="T14" fmla="*/ 0 60000 65536"/>
                  <a:gd name="T15" fmla="*/ 0 w 800"/>
                  <a:gd name="T16" fmla="*/ 0 h 192"/>
                  <a:gd name="T17" fmla="*/ 800 w 800"/>
                  <a:gd name="T18" fmla="*/ 192 h 192"/>
                </a:gdLst>
                <a:ahLst/>
                <a:cxnLst>
                  <a:cxn ang="T10">
                    <a:pos x="T0" y="T1"/>
                  </a:cxn>
                  <a:cxn ang="T11">
                    <a:pos x="T2" y="T3"/>
                  </a:cxn>
                  <a:cxn ang="T12">
                    <a:pos x="T4" y="T5"/>
                  </a:cxn>
                  <a:cxn ang="T13">
                    <a:pos x="T6" y="T7"/>
                  </a:cxn>
                  <a:cxn ang="T14">
                    <a:pos x="T8" y="T9"/>
                  </a:cxn>
                </a:cxnLst>
                <a:rect l="T15" t="T16" r="T17" b="T18"/>
                <a:pathLst>
                  <a:path w="800" h="192">
                    <a:moveTo>
                      <a:pt x="0" y="192"/>
                    </a:moveTo>
                    <a:lnTo>
                      <a:pt x="216" y="192"/>
                    </a:lnTo>
                    <a:lnTo>
                      <a:pt x="400" y="0"/>
                    </a:lnTo>
                    <a:lnTo>
                      <a:pt x="584" y="192"/>
                    </a:lnTo>
                    <a:lnTo>
                      <a:pt x="800" y="192"/>
                    </a:lnTo>
                  </a:path>
                </a:pathLst>
              </a:custGeom>
              <a:noFill/>
              <a:ln w="28575" cmpd="sng">
                <a:solidFill>
                  <a:schemeClr val="tx1"/>
                </a:solidFill>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429" name="Line 37"/>
              <p:cNvSpPr>
                <a:spLocks noChangeShapeType="1"/>
              </p:cNvSpPr>
              <p:nvPr/>
            </p:nvSpPr>
            <p:spPr bwMode="auto">
              <a:xfrm>
                <a:off x="3776" y="1904"/>
                <a:ext cx="1040" cy="0"/>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430" name="Freeform 38"/>
              <p:cNvSpPr>
                <a:spLocks/>
              </p:cNvSpPr>
              <p:nvPr/>
            </p:nvSpPr>
            <p:spPr bwMode="auto">
              <a:xfrm>
                <a:off x="3936" y="1696"/>
                <a:ext cx="776" cy="208"/>
              </a:xfrm>
              <a:custGeom>
                <a:avLst/>
                <a:gdLst>
                  <a:gd name="T0" fmla="*/ 0 w 776"/>
                  <a:gd name="T1" fmla="*/ 208 h 208"/>
                  <a:gd name="T2" fmla="*/ 200 w 776"/>
                  <a:gd name="T3" fmla="*/ 208 h 208"/>
                  <a:gd name="T4" fmla="*/ 272 w 776"/>
                  <a:gd name="T5" fmla="*/ 0 h 208"/>
                  <a:gd name="T6" fmla="*/ 504 w 776"/>
                  <a:gd name="T7" fmla="*/ 0 h 208"/>
                  <a:gd name="T8" fmla="*/ 576 w 776"/>
                  <a:gd name="T9" fmla="*/ 208 h 208"/>
                  <a:gd name="T10" fmla="*/ 776 w 776"/>
                  <a:gd name="T11" fmla="*/ 208 h 208"/>
                  <a:gd name="T12" fmla="*/ 0 60000 65536"/>
                  <a:gd name="T13" fmla="*/ 0 60000 65536"/>
                  <a:gd name="T14" fmla="*/ 0 60000 65536"/>
                  <a:gd name="T15" fmla="*/ 0 60000 65536"/>
                  <a:gd name="T16" fmla="*/ 0 60000 65536"/>
                  <a:gd name="T17" fmla="*/ 0 60000 65536"/>
                  <a:gd name="T18" fmla="*/ 0 w 776"/>
                  <a:gd name="T19" fmla="*/ 0 h 208"/>
                  <a:gd name="T20" fmla="*/ 776 w 776"/>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776" h="208">
                    <a:moveTo>
                      <a:pt x="0" y="208"/>
                    </a:moveTo>
                    <a:lnTo>
                      <a:pt x="200" y="208"/>
                    </a:lnTo>
                    <a:lnTo>
                      <a:pt x="272" y="0"/>
                    </a:lnTo>
                    <a:lnTo>
                      <a:pt x="504" y="0"/>
                    </a:lnTo>
                    <a:lnTo>
                      <a:pt x="576" y="208"/>
                    </a:lnTo>
                    <a:lnTo>
                      <a:pt x="776" y="208"/>
                    </a:lnTo>
                  </a:path>
                </a:pathLst>
              </a:custGeom>
              <a:noFill/>
              <a:ln w="28575" cmpd="sng">
                <a:solidFill>
                  <a:srgbClr val="1269B0"/>
                </a:solidFill>
                <a:round/>
                <a:headEnd/>
                <a:tailEnd/>
              </a:ln>
            </p:spPr>
            <p:txBody>
              <a:bodyPr/>
              <a:lstStyle/>
              <a:p>
                <a:endParaRPr lang="en-US" baseline="0" dirty="0">
                  <a:latin typeface="Calibri" panose="020F0502020204030204" pitchFamily="34" charset="0"/>
                  <a:cs typeface="Calibri" panose="020F0502020204030204" pitchFamily="34" charset="0"/>
                </a:endParaRPr>
              </a:p>
            </p:txBody>
          </p:sp>
        </p:grpSp>
        <p:sp>
          <p:nvSpPr>
            <p:cNvPr id="15412" name="Line 40"/>
            <p:cNvSpPr>
              <a:spLocks noChangeShapeType="1"/>
            </p:cNvSpPr>
            <p:nvPr/>
          </p:nvSpPr>
          <p:spPr bwMode="auto">
            <a:xfrm flipV="1">
              <a:off x="3784" y="1544"/>
              <a:ext cx="0" cy="824"/>
            </a:xfrm>
            <a:prstGeom prst="line">
              <a:avLst/>
            </a:prstGeom>
            <a:noFill/>
            <a:ln w="9525">
              <a:solidFill>
                <a:schemeClr val="tx1"/>
              </a:solidFill>
              <a:round/>
              <a:headEnd/>
              <a:tailEnd type="arrow" w="med" len="med"/>
            </a:ln>
          </p:spPr>
          <p:txBody>
            <a:bodyPr/>
            <a:lstStyle/>
            <a:p>
              <a:endParaRPr lang="en-US" baseline="0" dirty="0">
                <a:latin typeface="Calibri" panose="020F0502020204030204" pitchFamily="34" charset="0"/>
                <a:cs typeface="Calibri" panose="020F0502020204030204" pitchFamily="34" charset="0"/>
              </a:endParaRPr>
            </a:p>
          </p:txBody>
        </p:sp>
        <p:sp>
          <p:nvSpPr>
            <p:cNvPr id="15413" name="Text Box 41"/>
            <p:cNvSpPr txBox="1">
              <a:spLocks noChangeArrowheads="1"/>
            </p:cNvSpPr>
            <p:nvPr/>
          </p:nvSpPr>
          <p:spPr bwMode="auto">
            <a:xfrm>
              <a:off x="3638" y="1760"/>
              <a:ext cx="181" cy="233"/>
            </a:xfrm>
            <a:prstGeom prst="rect">
              <a:avLst/>
            </a:prstGeom>
            <a:noFill/>
            <a:ln w="9525">
              <a:noFill/>
              <a:miter lim="800000"/>
              <a:headEnd/>
              <a:tailEnd/>
            </a:ln>
          </p:spPr>
          <p:txBody>
            <a:bodyPr wrap="none">
              <a:spAutoFit/>
            </a:bodyPr>
            <a:lstStyle/>
            <a:p>
              <a:r>
                <a:rPr lang="en-US" sz="1800" b="0" baseline="0" dirty="0">
                  <a:latin typeface="Calibri" panose="020F0502020204030204" pitchFamily="34" charset="0"/>
                  <a:cs typeface="Calibri" panose="020F0502020204030204" pitchFamily="34" charset="0"/>
                </a:rPr>
                <a:t>x</a:t>
              </a:r>
            </a:p>
          </p:txBody>
        </p:sp>
        <p:sp>
          <p:nvSpPr>
            <p:cNvPr id="15415" name="Text Box 47"/>
            <p:cNvSpPr txBox="1">
              <a:spLocks noChangeArrowheads="1"/>
            </p:cNvSpPr>
            <p:nvPr/>
          </p:nvSpPr>
          <p:spPr bwMode="auto">
            <a:xfrm>
              <a:off x="3630" y="2232"/>
              <a:ext cx="190" cy="233"/>
            </a:xfrm>
            <a:prstGeom prst="rect">
              <a:avLst/>
            </a:prstGeom>
            <a:noFill/>
            <a:ln w="9525">
              <a:noFill/>
              <a:miter lim="800000"/>
              <a:headEnd/>
              <a:tailEnd/>
            </a:ln>
          </p:spPr>
          <p:txBody>
            <a:bodyPr wrap="none">
              <a:spAutoFit/>
            </a:bodyPr>
            <a:lstStyle/>
            <a:p>
              <a:r>
                <a:rPr lang="en-US" sz="1800" b="0" baseline="0" dirty="0">
                  <a:latin typeface="Calibri" panose="020F0502020204030204" pitchFamily="34" charset="0"/>
                  <a:cs typeface="Calibri" panose="020F0502020204030204" pitchFamily="34" charset="0"/>
                </a:rPr>
                <a:t>0</a:t>
              </a:r>
            </a:p>
          </p:txBody>
        </p:sp>
        <p:sp>
          <p:nvSpPr>
            <p:cNvPr id="15416" name="Text Box 48"/>
            <p:cNvSpPr txBox="1">
              <a:spLocks noChangeArrowheads="1"/>
            </p:cNvSpPr>
            <p:nvPr/>
          </p:nvSpPr>
          <p:spPr bwMode="auto">
            <a:xfrm>
              <a:off x="3630" y="1408"/>
              <a:ext cx="166" cy="233"/>
            </a:xfrm>
            <a:prstGeom prst="rect">
              <a:avLst/>
            </a:prstGeom>
            <a:noFill/>
            <a:ln w="9525">
              <a:noFill/>
              <a:miter lim="800000"/>
              <a:headEnd/>
              <a:tailEnd/>
            </a:ln>
          </p:spPr>
          <p:txBody>
            <a:bodyPr wrap="none">
              <a:spAutoFit/>
            </a:bodyPr>
            <a:lstStyle/>
            <a:p>
              <a:r>
                <a:rPr lang="en-US" sz="1800" b="0" baseline="0" dirty="0">
                  <a:latin typeface="Calibri" panose="020F0502020204030204" pitchFamily="34" charset="0"/>
                  <a:cs typeface="Calibri" panose="020F0502020204030204" pitchFamily="34" charset="0"/>
                </a:rPr>
                <a:t>r</a:t>
              </a:r>
            </a:p>
          </p:txBody>
        </p:sp>
        <p:sp>
          <p:nvSpPr>
            <p:cNvPr id="15417" name="Line 49"/>
            <p:cNvSpPr>
              <a:spLocks noChangeShapeType="1"/>
            </p:cNvSpPr>
            <p:nvPr/>
          </p:nvSpPr>
          <p:spPr bwMode="auto">
            <a:xfrm>
              <a:off x="3784" y="1544"/>
              <a:ext cx="1040" cy="0"/>
            </a:xfrm>
            <a:prstGeom prst="line">
              <a:avLst/>
            </a:prstGeom>
            <a:noFill/>
            <a:ln w="9525">
              <a:solidFill>
                <a:schemeClr val="tx1"/>
              </a:solidFill>
              <a:prstDash val="sysDot"/>
              <a:round/>
              <a:headEnd/>
              <a:tailEnd/>
            </a:ln>
          </p:spPr>
          <p:txBody>
            <a:bodyPr/>
            <a:lstStyle/>
            <a:p>
              <a:endParaRPr lang="en-US" baseline="0" dirty="0">
                <a:latin typeface="Calibri" panose="020F0502020204030204" pitchFamily="34" charset="0"/>
                <a:cs typeface="Calibri" panose="020F0502020204030204" pitchFamily="34" charset="0"/>
              </a:endParaRPr>
            </a:p>
          </p:txBody>
        </p:sp>
      </p:grpSp>
      <p:sp>
        <p:nvSpPr>
          <p:cNvPr id="15390" name="Oval 23"/>
          <p:cNvSpPr>
            <a:spLocks noChangeArrowheads="1"/>
          </p:cNvSpPr>
          <p:nvPr/>
        </p:nvSpPr>
        <p:spPr bwMode="auto">
          <a:xfrm>
            <a:off x="2942903" y="3000647"/>
            <a:ext cx="88900" cy="88900"/>
          </a:xfrm>
          <a:prstGeom prst="ellipse">
            <a:avLst/>
          </a:prstGeom>
          <a:solidFill>
            <a:srgbClr val="1269B0"/>
          </a:solidFill>
          <a:ln w="9525">
            <a:solidFill>
              <a:schemeClr val="tx1"/>
            </a:solidFill>
            <a:round/>
            <a:headEnd/>
            <a:tailEnd/>
          </a:ln>
        </p:spPr>
        <p:txBody>
          <a:bodyPr wrap="none" anchor="ctr"/>
          <a:lstStyle/>
          <a:p>
            <a:endParaRPr lang="en-US" b="0" baseline="0" dirty="0">
              <a:latin typeface="Calibri" panose="020F0502020204030204" pitchFamily="34" charset="0"/>
              <a:cs typeface="Calibri" panose="020F0502020204030204" pitchFamily="34" charset="0"/>
            </a:endParaRPr>
          </a:p>
        </p:txBody>
      </p:sp>
      <p:sp>
        <p:nvSpPr>
          <p:cNvPr id="15391" name="Line 11"/>
          <p:cNvSpPr>
            <a:spLocks noChangeShapeType="1"/>
          </p:cNvSpPr>
          <p:nvPr/>
        </p:nvSpPr>
        <p:spPr bwMode="auto">
          <a:xfrm>
            <a:off x="3142928" y="1270272"/>
            <a:ext cx="0" cy="4673600"/>
          </a:xfrm>
          <a:prstGeom prst="line">
            <a:avLst/>
          </a:prstGeom>
          <a:noFill/>
          <a:ln w="9525">
            <a:solidFill>
              <a:schemeClr val="tx1"/>
            </a:solidFill>
            <a:round/>
            <a:headEnd/>
            <a:tailEnd/>
          </a:ln>
        </p:spPr>
        <p:txBody>
          <a:bodyPr/>
          <a:lstStyle/>
          <a:p>
            <a:endParaRPr lang="en-US" baseline="0" dirty="0">
              <a:latin typeface="Calibri" panose="020F0502020204030204" pitchFamily="34" charset="0"/>
              <a:cs typeface="Calibri" panose="020F0502020204030204" pitchFamily="34" charset="0"/>
            </a:endParaRPr>
          </a:p>
        </p:txBody>
      </p:sp>
      <p:sp>
        <p:nvSpPr>
          <p:cNvPr id="15392" name="Line 55"/>
          <p:cNvSpPr>
            <a:spLocks noChangeShapeType="1"/>
          </p:cNvSpPr>
          <p:nvPr/>
        </p:nvSpPr>
        <p:spPr bwMode="auto">
          <a:xfrm flipH="1">
            <a:off x="1263328" y="3657872"/>
            <a:ext cx="3571875" cy="0"/>
          </a:xfrm>
          <a:prstGeom prst="line">
            <a:avLst/>
          </a:prstGeom>
          <a:noFill/>
          <a:ln w="9525">
            <a:solidFill>
              <a:schemeClr val="tx1"/>
            </a:solidFill>
            <a:prstDash val="dash"/>
            <a:round/>
            <a:headEnd/>
            <a:tailEnd/>
          </a:ln>
        </p:spPr>
        <p:txBody>
          <a:bodyPr/>
          <a:lstStyle/>
          <a:p>
            <a:endParaRPr lang="en-US" b="0" baseline="0" dirty="0">
              <a:latin typeface="Calibri" panose="020F0502020204030204" pitchFamily="34" charset="0"/>
              <a:cs typeface="Calibri" panose="020F0502020204030204" pitchFamily="34" charset="0"/>
            </a:endParaRPr>
          </a:p>
        </p:txBody>
      </p:sp>
      <p:sp>
        <p:nvSpPr>
          <p:cNvPr id="15393" name="Line 56"/>
          <p:cNvSpPr>
            <a:spLocks noChangeShapeType="1"/>
          </p:cNvSpPr>
          <p:nvPr/>
        </p:nvSpPr>
        <p:spPr bwMode="auto">
          <a:xfrm flipV="1">
            <a:off x="1358578" y="3019697"/>
            <a:ext cx="0" cy="638175"/>
          </a:xfrm>
          <a:prstGeom prst="line">
            <a:avLst/>
          </a:prstGeom>
          <a:noFill/>
          <a:ln w="9525">
            <a:solidFill>
              <a:schemeClr val="tx1"/>
            </a:solidFill>
            <a:round/>
            <a:headEnd type="triangle"/>
            <a:tailEnd type="triangle" w="med" len="med"/>
          </a:ln>
        </p:spPr>
        <p:txBody>
          <a:bodyPr/>
          <a:lstStyle/>
          <a:p>
            <a:endParaRPr lang="en-US" b="0" baseline="0" dirty="0">
              <a:latin typeface="Calibri" panose="020F0502020204030204" pitchFamily="34" charset="0"/>
              <a:cs typeface="Calibri" panose="020F0502020204030204" pitchFamily="34" charset="0"/>
            </a:endParaRPr>
          </a:p>
        </p:txBody>
      </p:sp>
      <p:sp>
        <p:nvSpPr>
          <p:cNvPr id="15394" name="Text Box 57"/>
          <p:cNvSpPr txBox="1">
            <a:spLocks noChangeArrowheads="1"/>
          </p:cNvSpPr>
          <p:nvPr/>
        </p:nvSpPr>
        <p:spPr bwMode="auto">
          <a:xfrm>
            <a:off x="1104578" y="3138760"/>
            <a:ext cx="298480" cy="400110"/>
          </a:xfrm>
          <a:prstGeom prst="rect">
            <a:avLst/>
          </a:prstGeom>
          <a:noFill/>
          <a:ln w="9525">
            <a:noFill/>
            <a:miter lim="800000"/>
            <a:headEnd/>
            <a:tailEnd/>
          </a:ln>
        </p:spPr>
        <p:txBody>
          <a:bodyPr wrap="none">
            <a:spAutoFit/>
          </a:bodyPr>
          <a:lstStyle/>
          <a:p>
            <a:r>
              <a:rPr lang="en-US" sz="2000" b="0" baseline="0" dirty="0">
                <a:latin typeface="Calibri" panose="020F0502020204030204" pitchFamily="34" charset="0"/>
                <a:cs typeface="Calibri" panose="020F0502020204030204" pitchFamily="34" charset="0"/>
              </a:rPr>
              <a:t>x</a:t>
            </a:r>
          </a:p>
        </p:txBody>
      </p:sp>
      <p:sp>
        <p:nvSpPr>
          <p:cNvPr id="15395" name="Line 58"/>
          <p:cNvSpPr>
            <a:spLocks noChangeShapeType="1"/>
          </p:cNvSpPr>
          <p:nvPr/>
        </p:nvSpPr>
        <p:spPr bwMode="auto">
          <a:xfrm flipH="1">
            <a:off x="1196653" y="4934222"/>
            <a:ext cx="333375" cy="9525"/>
          </a:xfrm>
          <a:prstGeom prst="line">
            <a:avLst/>
          </a:prstGeom>
          <a:noFill/>
          <a:ln w="9525">
            <a:solidFill>
              <a:schemeClr val="tx1"/>
            </a:solidFill>
            <a:prstDash val="sysDot"/>
            <a:round/>
            <a:headEnd/>
            <a:tailEnd/>
          </a:ln>
        </p:spPr>
        <p:txBody>
          <a:bodyPr/>
          <a:lstStyle/>
          <a:p>
            <a:endParaRPr lang="en-US" b="0" baseline="0" dirty="0">
              <a:latin typeface="Calibri" panose="020F0502020204030204" pitchFamily="34" charset="0"/>
              <a:cs typeface="Calibri" panose="020F0502020204030204" pitchFamily="34" charset="0"/>
            </a:endParaRPr>
          </a:p>
        </p:txBody>
      </p:sp>
      <p:sp>
        <p:nvSpPr>
          <p:cNvPr id="15396" name="Line 59"/>
          <p:cNvSpPr>
            <a:spLocks noChangeShapeType="1"/>
          </p:cNvSpPr>
          <p:nvPr/>
        </p:nvSpPr>
        <p:spPr bwMode="auto">
          <a:xfrm>
            <a:off x="1358578" y="3657872"/>
            <a:ext cx="0" cy="1276350"/>
          </a:xfrm>
          <a:prstGeom prst="line">
            <a:avLst/>
          </a:prstGeom>
          <a:noFill/>
          <a:ln w="9525">
            <a:solidFill>
              <a:schemeClr val="tx1"/>
            </a:solidFill>
            <a:round/>
            <a:headEnd type="triangle"/>
            <a:tailEnd type="triangle" w="med" len="med"/>
          </a:ln>
        </p:spPr>
        <p:txBody>
          <a:bodyPr/>
          <a:lstStyle/>
          <a:p>
            <a:endParaRPr lang="en-US" b="0" baseline="0" dirty="0">
              <a:latin typeface="Calibri" panose="020F0502020204030204" pitchFamily="34" charset="0"/>
              <a:cs typeface="Calibri" panose="020F0502020204030204" pitchFamily="34" charset="0"/>
            </a:endParaRPr>
          </a:p>
        </p:txBody>
      </p:sp>
      <p:sp>
        <p:nvSpPr>
          <p:cNvPr id="15397" name="Line 60"/>
          <p:cNvSpPr>
            <a:spLocks noChangeShapeType="1"/>
          </p:cNvSpPr>
          <p:nvPr/>
        </p:nvSpPr>
        <p:spPr bwMode="auto">
          <a:xfrm flipH="1">
            <a:off x="1263328" y="3038747"/>
            <a:ext cx="3571875" cy="0"/>
          </a:xfrm>
          <a:prstGeom prst="line">
            <a:avLst/>
          </a:prstGeom>
          <a:noFill/>
          <a:ln w="9525">
            <a:solidFill>
              <a:schemeClr val="tx1"/>
            </a:solidFill>
            <a:prstDash val="dash"/>
            <a:round/>
            <a:headEnd/>
            <a:tailEnd/>
          </a:ln>
        </p:spPr>
        <p:txBody>
          <a:bodyPr/>
          <a:lstStyle/>
          <a:p>
            <a:endParaRPr lang="en-US" b="0" baseline="0" dirty="0">
              <a:latin typeface="Calibri" panose="020F0502020204030204" pitchFamily="34" charset="0"/>
              <a:cs typeface="Calibri" panose="020F0502020204030204" pitchFamily="34" charset="0"/>
            </a:endParaRPr>
          </a:p>
        </p:txBody>
      </p:sp>
      <p:sp>
        <p:nvSpPr>
          <p:cNvPr id="15398" name="Line 61"/>
          <p:cNvSpPr>
            <a:spLocks noChangeShapeType="1"/>
          </p:cNvSpPr>
          <p:nvPr/>
        </p:nvSpPr>
        <p:spPr bwMode="auto">
          <a:xfrm>
            <a:off x="2977828" y="3048272"/>
            <a:ext cx="0" cy="1885950"/>
          </a:xfrm>
          <a:prstGeom prst="line">
            <a:avLst/>
          </a:prstGeom>
          <a:noFill/>
          <a:ln w="9525">
            <a:solidFill>
              <a:schemeClr val="tx1"/>
            </a:solidFill>
            <a:prstDash val="sysDot"/>
            <a:round/>
            <a:headEnd/>
            <a:tailEnd/>
          </a:ln>
        </p:spPr>
        <p:txBody>
          <a:bodyPr/>
          <a:lstStyle/>
          <a:p>
            <a:endParaRPr lang="en-US" b="0" baseline="0" dirty="0">
              <a:latin typeface="Calibri" panose="020F0502020204030204" pitchFamily="34" charset="0"/>
              <a:cs typeface="Calibri" panose="020F0502020204030204" pitchFamily="34" charset="0"/>
            </a:endParaRPr>
          </a:p>
        </p:txBody>
      </p:sp>
      <p:sp>
        <p:nvSpPr>
          <p:cNvPr id="15403" name="Line 71"/>
          <p:cNvSpPr>
            <a:spLocks noChangeShapeType="1"/>
          </p:cNvSpPr>
          <p:nvPr/>
        </p:nvSpPr>
        <p:spPr bwMode="auto">
          <a:xfrm>
            <a:off x="2546028" y="4191272"/>
            <a:ext cx="266700" cy="0"/>
          </a:xfrm>
          <a:prstGeom prst="line">
            <a:avLst/>
          </a:prstGeom>
          <a:noFill/>
          <a:ln w="9525">
            <a:solidFill>
              <a:schemeClr val="tx1"/>
            </a:solidFill>
            <a:round/>
            <a:headEnd/>
            <a:tailEnd type="triangle" w="med" len="med"/>
          </a:ln>
        </p:spPr>
        <p:txBody>
          <a:bodyPr/>
          <a:lstStyle/>
          <a:p>
            <a:endParaRPr lang="en-US" b="0" baseline="0" dirty="0">
              <a:latin typeface="Calibri" panose="020F0502020204030204" pitchFamily="34" charset="0"/>
              <a:cs typeface="Calibri" panose="020F0502020204030204" pitchFamily="34" charset="0"/>
            </a:endParaRPr>
          </a:p>
        </p:txBody>
      </p:sp>
      <p:sp>
        <p:nvSpPr>
          <p:cNvPr id="15404" name="Line 72"/>
          <p:cNvSpPr>
            <a:spLocks noChangeShapeType="1"/>
          </p:cNvSpPr>
          <p:nvPr/>
        </p:nvSpPr>
        <p:spPr bwMode="auto">
          <a:xfrm flipH="1">
            <a:off x="2974653" y="4191272"/>
            <a:ext cx="266700" cy="0"/>
          </a:xfrm>
          <a:prstGeom prst="line">
            <a:avLst/>
          </a:prstGeom>
          <a:noFill/>
          <a:ln w="9525">
            <a:solidFill>
              <a:schemeClr val="tx1"/>
            </a:solidFill>
            <a:round/>
            <a:headEnd/>
            <a:tailEnd type="triangle" w="med" len="med"/>
          </a:ln>
        </p:spPr>
        <p:txBody>
          <a:bodyPr/>
          <a:lstStyle/>
          <a:p>
            <a:endParaRPr lang="en-US" b="0" baseline="0" dirty="0">
              <a:latin typeface="Calibri" panose="020F0502020204030204" pitchFamily="34" charset="0"/>
              <a:cs typeface="Calibri" panose="020F0502020204030204" pitchFamily="34" charset="0"/>
            </a:endParaRPr>
          </a:p>
        </p:txBody>
      </p:sp>
      <p:sp>
        <p:nvSpPr>
          <p:cNvPr id="15405" name="Text Box 73"/>
          <p:cNvSpPr txBox="1">
            <a:spLocks noChangeArrowheads="1"/>
          </p:cNvSpPr>
          <p:nvPr/>
        </p:nvSpPr>
        <p:spPr bwMode="auto">
          <a:xfrm>
            <a:off x="2466653" y="3808685"/>
            <a:ext cx="298480" cy="400110"/>
          </a:xfrm>
          <a:prstGeom prst="rect">
            <a:avLst/>
          </a:prstGeom>
          <a:noFill/>
          <a:ln w="9525">
            <a:noFill/>
            <a:miter lim="800000"/>
            <a:headEnd/>
            <a:tailEnd/>
          </a:ln>
        </p:spPr>
        <p:txBody>
          <a:bodyPr wrap="none">
            <a:spAutoFit/>
          </a:bodyPr>
          <a:lstStyle/>
          <a:p>
            <a:r>
              <a:rPr lang="en-US" sz="2000" b="0" baseline="0" dirty="0">
                <a:latin typeface="Calibri" panose="020F0502020204030204" pitchFamily="34" charset="0"/>
                <a:cs typeface="Calibri" panose="020F0502020204030204" pitchFamily="34" charset="0"/>
              </a:rPr>
              <a:t>y</a:t>
            </a:r>
          </a:p>
        </p:txBody>
      </p:sp>
      <p:sp>
        <p:nvSpPr>
          <p:cNvPr id="15407" name="Text Box 76"/>
          <p:cNvSpPr txBox="1">
            <a:spLocks noChangeArrowheads="1"/>
          </p:cNvSpPr>
          <p:nvPr/>
        </p:nvSpPr>
        <p:spPr bwMode="auto">
          <a:xfrm>
            <a:off x="1085528" y="4072210"/>
            <a:ext cx="272832" cy="400110"/>
          </a:xfrm>
          <a:prstGeom prst="rect">
            <a:avLst/>
          </a:prstGeom>
          <a:noFill/>
          <a:ln w="9525">
            <a:noFill/>
            <a:miter lim="800000"/>
            <a:headEnd/>
            <a:tailEnd/>
          </a:ln>
        </p:spPr>
        <p:txBody>
          <a:bodyPr wrap="none">
            <a:spAutoFit/>
          </a:bodyPr>
          <a:lstStyle/>
          <a:p>
            <a:r>
              <a:rPr lang="en-US" sz="2000" b="0" baseline="0" dirty="0">
                <a:latin typeface="Calibri" panose="020F0502020204030204" pitchFamily="34" charset="0"/>
                <a:cs typeface="Calibri" panose="020F0502020204030204" pitchFamily="34" charset="0"/>
              </a:rPr>
              <a:t>r</a:t>
            </a:r>
          </a:p>
        </p:txBody>
      </p:sp>
      <p:sp>
        <p:nvSpPr>
          <p:cNvPr id="5" name="Title 4"/>
          <p:cNvSpPr>
            <a:spLocks noGrp="1"/>
          </p:cNvSpPr>
          <p:nvPr>
            <p:ph type="title"/>
          </p:nvPr>
        </p:nvSpPr>
        <p:spPr/>
        <p:txBody>
          <a:bodyPr/>
          <a:lstStyle/>
          <a:p>
            <a:r>
              <a:rPr lang="en-US" dirty="0">
                <a:latin typeface="Calibri" panose="020F0502020204030204" pitchFamily="34" charset="0"/>
                <a:cs typeface="Calibri" panose="020F0502020204030204" pitchFamily="34" charset="0"/>
              </a:rPr>
              <a:t>Point-spread function</a:t>
            </a:r>
          </a:p>
        </p:txBody>
      </p:sp>
      <p:sp>
        <p:nvSpPr>
          <p:cNvPr id="72" name="Text Box 53"/>
          <p:cNvSpPr txBox="1">
            <a:spLocks noChangeArrowheads="1"/>
          </p:cNvSpPr>
          <p:nvPr/>
        </p:nvSpPr>
        <p:spPr bwMode="auto">
          <a:xfrm>
            <a:off x="536253" y="1773138"/>
            <a:ext cx="1018728" cy="369332"/>
          </a:xfrm>
          <a:prstGeom prst="rect">
            <a:avLst/>
          </a:prstGeom>
          <a:noFill/>
          <a:ln w="9525">
            <a:noFill/>
            <a:miter lim="800000"/>
            <a:headEnd/>
            <a:tailEnd/>
          </a:ln>
        </p:spPr>
        <p:txBody>
          <a:bodyPr wrap="none">
            <a:spAutoFit/>
          </a:bodyPr>
          <a:lstStyle/>
          <a:p>
            <a:r>
              <a:rPr lang="en-US" sz="1800" baseline="0" dirty="0">
                <a:latin typeface="Calibri" panose="020F0502020204030204" pitchFamily="34" charset="0"/>
                <a:cs typeface="Calibri" panose="020F0502020204030204" pitchFamily="34" charset="0"/>
              </a:rPr>
              <a:t>Detector</a:t>
            </a:r>
          </a:p>
        </p:txBody>
      </p:sp>
      <p:sp>
        <p:nvSpPr>
          <p:cNvPr id="73" name="Text Box 54"/>
          <p:cNvSpPr txBox="1">
            <a:spLocks noChangeArrowheads="1"/>
          </p:cNvSpPr>
          <p:nvPr/>
        </p:nvSpPr>
        <p:spPr bwMode="auto">
          <a:xfrm>
            <a:off x="548953" y="5164038"/>
            <a:ext cx="1018728" cy="369332"/>
          </a:xfrm>
          <a:prstGeom prst="rect">
            <a:avLst/>
          </a:prstGeom>
          <a:noFill/>
          <a:ln w="9525">
            <a:noFill/>
            <a:miter lim="800000"/>
            <a:headEnd/>
            <a:tailEnd/>
          </a:ln>
        </p:spPr>
        <p:txBody>
          <a:bodyPr wrap="none">
            <a:spAutoFit/>
          </a:bodyPr>
          <a:lstStyle/>
          <a:p>
            <a:r>
              <a:rPr lang="en-US" sz="1800" baseline="0" dirty="0">
                <a:latin typeface="Calibri" panose="020F0502020204030204" pitchFamily="34" charset="0"/>
                <a:cs typeface="Calibri" panose="020F0502020204030204" pitchFamily="34" charset="0"/>
              </a:rPr>
              <a:t>Detector</a:t>
            </a:r>
          </a:p>
        </p:txBody>
      </p:sp>
      <p:sp>
        <p:nvSpPr>
          <p:cNvPr id="65" name="Slide Number Placeholder 4">
            <a:extLst>
              <a:ext uri="{FF2B5EF4-FFF2-40B4-BE49-F238E27FC236}">
                <a16:creationId xmlns:a16="http://schemas.microsoft.com/office/drawing/2014/main" id="{ED8A9A67-C01C-B548-AF6D-DD6637278C58}"/>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45</a:t>
            </a:fld>
            <a:endParaRPr lang="en-US" dirty="0"/>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C28DD7E1-EC90-CF47-86A3-EEF3F61BB524}"/>
                  </a:ext>
                </a:extLst>
              </p:cNvPr>
              <p:cNvSpPr txBox="1"/>
              <p:nvPr/>
            </p:nvSpPr>
            <p:spPr>
              <a:xfrm>
                <a:off x="1784474" y="5997847"/>
                <a:ext cx="5778441" cy="5955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de-CH" smtClean="0">
                              <a:latin typeface="Cambria Math" panose="02040503050406030204" pitchFamily="18" charset="0"/>
                              <a:cs typeface="Calibri" panose="020F0502020204030204" pitchFamily="34" charset="0"/>
                            </a:rPr>
                          </m:ctrlPr>
                        </m:fPr>
                        <m:num>
                          <m:r>
                            <m:rPr>
                              <m:sty m:val="p"/>
                            </m:rPr>
                            <a:rPr lang="de-CH" i="0">
                              <a:latin typeface="Cambria Math" panose="02040503050406030204" pitchFamily="18" charset="0"/>
                              <a:cs typeface="Calibri" panose="020F0502020204030204" pitchFamily="34" charset="0"/>
                            </a:rPr>
                            <m:t>y</m:t>
                          </m:r>
                        </m:num>
                        <m:den>
                          <m:r>
                            <m:rPr>
                              <m:sty m:val="p"/>
                            </m:rPr>
                            <a:rPr lang="de-CH" i="0">
                              <a:latin typeface="Cambria Math" panose="02040503050406030204" pitchFamily="18" charset="0"/>
                              <a:cs typeface="Calibri" panose="020F0502020204030204" pitchFamily="34" charset="0"/>
                            </a:rPr>
                            <m:t>w</m:t>
                          </m:r>
                        </m:den>
                      </m:f>
                      <m:r>
                        <a:rPr lang="de-CH" i="0">
                          <a:latin typeface="Cambria Math" panose="02040503050406030204" pitchFamily="18" charset="0"/>
                          <a:cs typeface="Calibri" panose="020F0502020204030204" pitchFamily="34" charset="0"/>
                        </a:rPr>
                        <m:t>=</m:t>
                      </m:r>
                      <m:f>
                        <m:fPr>
                          <m:ctrlPr>
                            <a:rPr lang="de-CH">
                              <a:latin typeface="Cambria Math" panose="02040503050406030204" pitchFamily="18" charset="0"/>
                              <a:cs typeface="Calibri" panose="020F0502020204030204" pitchFamily="34" charset="0"/>
                            </a:rPr>
                          </m:ctrlPr>
                        </m:fPr>
                        <m:num>
                          <m:r>
                            <m:rPr>
                              <m:sty m:val="p"/>
                            </m:rPr>
                            <a:rPr lang="de-CH" i="0">
                              <a:latin typeface="Cambria Math" panose="02040503050406030204" pitchFamily="18" charset="0"/>
                              <a:cs typeface="Calibri" panose="020F0502020204030204" pitchFamily="34" charset="0"/>
                            </a:rPr>
                            <m:t>r</m:t>
                          </m:r>
                          <m:r>
                            <a:rPr lang="de-CH" i="0">
                              <a:latin typeface="Cambria Math" panose="02040503050406030204" pitchFamily="18" charset="0"/>
                              <a:cs typeface="Calibri" panose="020F0502020204030204" pitchFamily="34" charset="0"/>
                            </a:rPr>
                            <m:t>−</m:t>
                          </m:r>
                          <m:r>
                            <m:rPr>
                              <m:sty m:val="p"/>
                            </m:rPr>
                            <a:rPr lang="de-CH" i="0">
                              <a:latin typeface="Cambria Math" panose="02040503050406030204" pitchFamily="18" charset="0"/>
                              <a:cs typeface="Calibri" panose="020F0502020204030204" pitchFamily="34" charset="0"/>
                            </a:rPr>
                            <m:t>x</m:t>
                          </m:r>
                        </m:num>
                        <m:den>
                          <m:r>
                            <a:rPr lang="de-CH" i="0">
                              <a:latin typeface="Cambria Math" panose="02040503050406030204" pitchFamily="18" charset="0"/>
                              <a:cs typeface="Calibri" panose="020F0502020204030204" pitchFamily="34" charset="0"/>
                            </a:rPr>
                            <m:t>2</m:t>
                          </m:r>
                          <m:r>
                            <m:rPr>
                              <m:sty m:val="p"/>
                            </m:rPr>
                            <a:rPr lang="de-CH" i="0">
                              <a:latin typeface="Cambria Math" panose="02040503050406030204" pitchFamily="18" charset="0"/>
                              <a:cs typeface="Calibri" panose="020F0502020204030204" pitchFamily="34" charset="0"/>
                            </a:rPr>
                            <m:t>r</m:t>
                          </m:r>
                        </m:den>
                      </m:f>
                      <m:r>
                        <a:rPr lang="de-CH" b="0" i="0" smtClean="0">
                          <a:latin typeface="Cambria Math" panose="02040503050406030204" pitchFamily="18" charset="0"/>
                          <a:cs typeface="Calibri" panose="020F0502020204030204" pitchFamily="34" charset="0"/>
                        </a:rPr>
                        <m:t>       </m:t>
                      </m:r>
                      <m:r>
                        <m:rPr>
                          <m:sty m:val="p"/>
                        </m:rPr>
                        <a:rPr lang="de-CH" b="0" i="0" smtClean="0">
                          <a:solidFill>
                            <a:schemeClr val="tx1"/>
                          </a:solidFill>
                          <a:latin typeface="Cambria Math" panose="02040503050406030204" pitchFamily="18" charset="0"/>
                          <a:cs typeface="Calibri" panose="020F0502020204030204" pitchFamily="34" charset="0"/>
                        </a:rPr>
                        <m:t>FWHM</m:t>
                      </m:r>
                      <m:r>
                        <a:rPr lang="de-CH" b="0" i="0" smtClean="0">
                          <a:solidFill>
                            <a:schemeClr val="tx1"/>
                          </a:solidFill>
                          <a:latin typeface="Cambria Math" panose="02040503050406030204" pitchFamily="18" charset="0"/>
                          <a:cs typeface="Calibri" panose="020F0502020204030204" pitchFamily="34" charset="0"/>
                        </a:rPr>
                        <m:t>=</m:t>
                      </m:r>
                      <m:r>
                        <m:rPr>
                          <m:sty m:val="p"/>
                        </m:rPr>
                        <a:rPr lang="de-CH" i="0" smtClean="0">
                          <a:solidFill>
                            <a:schemeClr val="tx1"/>
                          </a:solidFill>
                          <a:latin typeface="Cambria Math" panose="02040503050406030204" pitchFamily="18" charset="0"/>
                          <a:cs typeface="Calibri" panose="020F0502020204030204" pitchFamily="34" charset="0"/>
                        </a:rPr>
                        <m:t>w</m:t>
                      </m:r>
                      <m:r>
                        <a:rPr lang="de-CH" b="0" i="0" smtClean="0">
                          <a:solidFill>
                            <a:schemeClr val="tx1"/>
                          </a:solidFill>
                          <a:latin typeface="Cambria Math" panose="02040503050406030204" pitchFamily="18" charset="0"/>
                          <a:cs typeface="Calibri" panose="020F0502020204030204" pitchFamily="34" charset="0"/>
                        </a:rPr>
                        <m:t>−</m:t>
                      </m:r>
                      <m:r>
                        <m:rPr>
                          <m:sty m:val="p"/>
                        </m:rPr>
                        <a:rPr lang="de-CH" b="0" i="0" smtClean="0">
                          <a:solidFill>
                            <a:schemeClr val="tx1"/>
                          </a:solidFill>
                          <a:latin typeface="Cambria Math" panose="02040503050406030204" pitchFamily="18" charset="0"/>
                          <a:cs typeface="Calibri" panose="020F0502020204030204" pitchFamily="34" charset="0"/>
                        </a:rPr>
                        <m:t>y</m:t>
                      </m:r>
                      <m:r>
                        <a:rPr lang="de-CH" b="0" i="0" smtClean="0">
                          <a:solidFill>
                            <a:schemeClr val="tx1"/>
                          </a:solidFill>
                          <a:latin typeface="Cambria Math" panose="02040503050406030204" pitchFamily="18" charset="0"/>
                          <a:cs typeface="Calibri" panose="020F0502020204030204" pitchFamily="34" charset="0"/>
                        </a:rPr>
                        <m:t>=</m:t>
                      </m:r>
                      <m:r>
                        <m:rPr>
                          <m:sty m:val="p"/>
                        </m:rPr>
                        <a:rPr lang="de-CH" b="0" i="0" smtClean="0">
                          <a:solidFill>
                            <a:schemeClr val="tx1"/>
                          </a:solidFill>
                          <a:latin typeface="Cambria Math" panose="02040503050406030204" pitchFamily="18" charset="0"/>
                          <a:cs typeface="Calibri" panose="020F0502020204030204" pitchFamily="34" charset="0"/>
                        </a:rPr>
                        <m:t>w</m:t>
                      </m:r>
                      <m:r>
                        <a:rPr lang="de-CH" b="0" i="0" smtClean="0">
                          <a:solidFill>
                            <a:schemeClr val="tx1"/>
                          </a:solidFill>
                          <a:latin typeface="Cambria Math" panose="02040503050406030204" pitchFamily="18" charset="0"/>
                          <a:cs typeface="Calibri" panose="020F0502020204030204" pitchFamily="34" charset="0"/>
                        </a:rPr>
                        <m:t>−</m:t>
                      </m:r>
                      <m:f>
                        <m:fPr>
                          <m:ctrlPr>
                            <a:rPr lang="de-CH">
                              <a:solidFill>
                                <a:schemeClr val="tx1"/>
                              </a:solidFill>
                              <a:latin typeface="Cambria Math" panose="02040503050406030204" pitchFamily="18" charset="0"/>
                              <a:cs typeface="Calibri" panose="020F0502020204030204" pitchFamily="34" charset="0"/>
                            </a:rPr>
                          </m:ctrlPr>
                        </m:fPr>
                        <m:num>
                          <m:r>
                            <m:rPr>
                              <m:sty m:val="p"/>
                            </m:rPr>
                            <a:rPr lang="de-CH" b="0" i="0" smtClean="0">
                              <a:solidFill>
                                <a:schemeClr val="tx1"/>
                              </a:solidFill>
                              <a:latin typeface="Cambria Math" panose="02040503050406030204" pitchFamily="18" charset="0"/>
                              <a:cs typeface="Calibri" panose="020F0502020204030204" pitchFamily="34" charset="0"/>
                            </a:rPr>
                            <m:t>r</m:t>
                          </m:r>
                          <m:r>
                            <a:rPr lang="de-CH" b="0" i="0" smtClean="0">
                              <a:solidFill>
                                <a:schemeClr val="tx1"/>
                              </a:solidFill>
                              <a:latin typeface="Cambria Math" panose="02040503050406030204" pitchFamily="18" charset="0"/>
                              <a:cs typeface="Calibri" panose="020F0502020204030204" pitchFamily="34" charset="0"/>
                            </a:rPr>
                            <m:t>−</m:t>
                          </m:r>
                          <m:r>
                            <m:rPr>
                              <m:sty m:val="p"/>
                            </m:rPr>
                            <a:rPr lang="de-CH" b="0" i="0" smtClean="0">
                              <a:solidFill>
                                <a:schemeClr val="tx1"/>
                              </a:solidFill>
                              <a:latin typeface="Cambria Math" panose="02040503050406030204" pitchFamily="18" charset="0"/>
                              <a:cs typeface="Calibri" panose="020F0502020204030204" pitchFamily="34" charset="0"/>
                            </a:rPr>
                            <m:t>x</m:t>
                          </m:r>
                        </m:num>
                        <m:den>
                          <m:r>
                            <a:rPr lang="de-CH" b="0" i="0" smtClean="0">
                              <a:solidFill>
                                <a:schemeClr val="tx1"/>
                              </a:solidFill>
                              <a:latin typeface="Cambria Math" panose="02040503050406030204" pitchFamily="18" charset="0"/>
                              <a:cs typeface="Calibri" panose="020F0502020204030204" pitchFamily="34" charset="0"/>
                            </a:rPr>
                            <m:t>2</m:t>
                          </m:r>
                          <m:r>
                            <m:rPr>
                              <m:sty m:val="p"/>
                            </m:rPr>
                            <a:rPr lang="de-CH" b="0" i="0" smtClean="0">
                              <a:solidFill>
                                <a:schemeClr val="tx1"/>
                              </a:solidFill>
                              <a:latin typeface="Cambria Math" panose="02040503050406030204" pitchFamily="18" charset="0"/>
                              <a:cs typeface="Calibri" panose="020F0502020204030204" pitchFamily="34" charset="0"/>
                            </a:rPr>
                            <m:t>r</m:t>
                          </m:r>
                        </m:den>
                      </m:f>
                      <m:r>
                        <m:rPr>
                          <m:sty m:val="p"/>
                        </m:rPr>
                        <a:rPr lang="de-CH" b="0" i="0" smtClean="0">
                          <a:solidFill>
                            <a:schemeClr val="tx1"/>
                          </a:solidFill>
                          <a:latin typeface="Cambria Math" panose="02040503050406030204" pitchFamily="18" charset="0"/>
                          <a:cs typeface="Calibri" panose="020F0502020204030204" pitchFamily="34" charset="0"/>
                        </a:rPr>
                        <m:t>w</m:t>
                      </m:r>
                      <m:r>
                        <a:rPr lang="de-CH" b="0" i="0" smtClean="0">
                          <a:solidFill>
                            <a:schemeClr val="tx1"/>
                          </a:solidFill>
                          <a:latin typeface="Cambria Math" panose="02040503050406030204" pitchFamily="18" charset="0"/>
                          <a:cs typeface="Calibri" panose="020F0502020204030204" pitchFamily="34" charset="0"/>
                        </a:rPr>
                        <m:t>=</m:t>
                      </m:r>
                      <m:r>
                        <m:rPr>
                          <m:sty m:val="p"/>
                        </m:rPr>
                        <a:rPr lang="de-CH" b="0" i="0" smtClean="0">
                          <a:solidFill>
                            <a:schemeClr val="tx1"/>
                          </a:solidFill>
                          <a:latin typeface="Cambria Math" panose="02040503050406030204" pitchFamily="18" charset="0"/>
                          <a:cs typeface="Calibri" panose="020F0502020204030204" pitchFamily="34" charset="0"/>
                        </a:rPr>
                        <m:t>w</m:t>
                      </m:r>
                      <m:f>
                        <m:fPr>
                          <m:ctrlPr>
                            <a:rPr lang="de-CH">
                              <a:latin typeface="Cambria Math" panose="02040503050406030204" pitchFamily="18" charset="0"/>
                              <a:cs typeface="Calibri" panose="020F0502020204030204" pitchFamily="34" charset="0"/>
                            </a:rPr>
                          </m:ctrlPr>
                        </m:fPr>
                        <m:num>
                          <m:r>
                            <m:rPr>
                              <m:sty m:val="p"/>
                            </m:rPr>
                            <a:rPr lang="de-CH" i="0">
                              <a:latin typeface="Cambria Math" panose="02040503050406030204" pitchFamily="18" charset="0"/>
                              <a:cs typeface="Calibri" panose="020F0502020204030204" pitchFamily="34" charset="0"/>
                            </a:rPr>
                            <m:t>r</m:t>
                          </m:r>
                          <m:r>
                            <a:rPr lang="de-CH" b="0" i="0" smtClean="0">
                              <a:latin typeface="Cambria Math" panose="02040503050406030204" pitchFamily="18" charset="0"/>
                              <a:cs typeface="Calibri" panose="020F0502020204030204" pitchFamily="34" charset="0"/>
                            </a:rPr>
                            <m:t>+</m:t>
                          </m:r>
                          <m:r>
                            <m:rPr>
                              <m:sty m:val="p"/>
                            </m:rPr>
                            <a:rPr lang="de-CH" i="0">
                              <a:latin typeface="Cambria Math" panose="02040503050406030204" pitchFamily="18" charset="0"/>
                              <a:cs typeface="Calibri" panose="020F0502020204030204" pitchFamily="34" charset="0"/>
                            </a:rPr>
                            <m:t>x</m:t>
                          </m:r>
                        </m:num>
                        <m:den>
                          <m:r>
                            <a:rPr lang="de-CH" i="0">
                              <a:latin typeface="Cambria Math" panose="02040503050406030204" pitchFamily="18" charset="0"/>
                              <a:cs typeface="Calibri" panose="020F0502020204030204" pitchFamily="34" charset="0"/>
                            </a:rPr>
                            <m:t>2</m:t>
                          </m:r>
                          <m:r>
                            <m:rPr>
                              <m:sty m:val="p"/>
                            </m:rPr>
                            <a:rPr lang="de-CH" i="0">
                              <a:latin typeface="Cambria Math" panose="02040503050406030204" pitchFamily="18" charset="0"/>
                              <a:cs typeface="Calibri" panose="020F0502020204030204" pitchFamily="34" charset="0"/>
                            </a:rPr>
                            <m:t>r</m:t>
                          </m:r>
                        </m:den>
                      </m:f>
                    </m:oMath>
                  </m:oMathPara>
                </a14:m>
                <a:endParaRPr lang="de-DE" dirty="0">
                  <a:solidFill>
                    <a:schemeClr val="tx1"/>
                  </a:solidFill>
                  <a:latin typeface="Calibri" panose="020F0502020204030204" pitchFamily="34" charset="0"/>
                  <a:cs typeface="Calibri" panose="020F0502020204030204" pitchFamily="34" charset="0"/>
                </a:endParaRPr>
              </a:p>
            </p:txBody>
          </p:sp>
        </mc:Choice>
        <mc:Fallback>
          <p:sp>
            <p:nvSpPr>
              <p:cNvPr id="67" name="TextBox 66">
                <a:extLst>
                  <a:ext uri="{FF2B5EF4-FFF2-40B4-BE49-F238E27FC236}">
                    <a16:creationId xmlns:a16="http://schemas.microsoft.com/office/drawing/2014/main" id="{C28DD7E1-EC90-CF47-86A3-EEF3F61BB524}"/>
                  </a:ext>
                </a:extLst>
              </p:cNvPr>
              <p:cNvSpPr txBox="1">
                <a:spLocks noRot="1" noChangeAspect="1" noMove="1" noResize="1" noEditPoints="1" noAdjustHandles="1" noChangeArrowheads="1" noChangeShapeType="1" noTextEdit="1"/>
              </p:cNvSpPr>
              <p:nvPr/>
            </p:nvSpPr>
            <p:spPr>
              <a:xfrm>
                <a:off x="1784474" y="5997847"/>
                <a:ext cx="5778441" cy="595548"/>
              </a:xfrm>
              <a:prstGeom prst="rect">
                <a:avLst/>
              </a:prstGeom>
              <a:blipFill>
                <a:blip r:embed="rId3"/>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824ED4B-2831-EF4F-AA8B-91ED205BBD48}"/>
                  </a:ext>
                </a:extLst>
              </p:cNvPr>
              <p:cNvSpPr/>
              <p:nvPr/>
            </p:nvSpPr>
            <p:spPr>
              <a:xfrm>
                <a:off x="7189741" y="2779256"/>
                <a:ext cx="1740092" cy="538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e-CH" sz="1600" smtClean="0">
                          <a:solidFill>
                            <a:srgbClr val="1269B0"/>
                          </a:solidFill>
                          <a:latin typeface="Cambria Math" panose="02040503050406030204" pitchFamily="18" charset="0"/>
                          <a:cs typeface="Calibri" panose="020F0502020204030204" pitchFamily="34" charset="0"/>
                        </a:rPr>
                        <m:t>FWHM</m:t>
                      </m:r>
                      <m:r>
                        <a:rPr lang="de-CH" sz="1600" smtClean="0">
                          <a:solidFill>
                            <a:srgbClr val="1269B0"/>
                          </a:solidFill>
                          <a:latin typeface="Cambria Math" panose="02040503050406030204" pitchFamily="18" charset="0"/>
                          <a:cs typeface="Calibri" panose="020F0502020204030204" pitchFamily="34" charset="0"/>
                        </a:rPr>
                        <m:t>=</m:t>
                      </m:r>
                      <m:r>
                        <m:rPr>
                          <m:sty m:val="p"/>
                        </m:rPr>
                        <a:rPr lang="de-CH" sz="1600" smtClean="0">
                          <a:solidFill>
                            <a:srgbClr val="1269B0"/>
                          </a:solidFill>
                          <a:latin typeface="Cambria Math" panose="02040503050406030204" pitchFamily="18" charset="0"/>
                          <a:cs typeface="Calibri" panose="020F0502020204030204" pitchFamily="34" charset="0"/>
                        </a:rPr>
                        <m:t>w</m:t>
                      </m:r>
                      <m:f>
                        <m:fPr>
                          <m:ctrlPr>
                            <a:rPr lang="de-CH" sz="1600" i="1">
                              <a:solidFill>
                                <a:srgbClr val="1269B0"/>
                              </a:solidFill>
                              <a:latin typeface="Cambria Math" panose="02040503050406030204" pitchFamily="18" charset="0"/>
                              <a:cs typeface="Calibri" panose="020F0502020204030204" pitchFamily="34" charset="0"/>
                            </a:rPr>
                          </m:ctrlPr>
                        </m:fPr>
                        <m:num>
                          <m:r>
                            <m:rPr>
                              <m:sty m:val="p"/>
                            </m:rPr>
                            <a:rPr lang="de-CH" sz="1600">
                              <a:solidFill>
                                <a:srgbClr val="1269B0"/>
                              </a:solidFill>
                              <a:latin typeface="Cambria Math" panose="02040503050406030204" pitchFamily="18" charset="0"/>
                              <a:cs typeface="Calibri" panose="020F0502020204030204" pitchFamily="34" charset="0"/>
                            </a:rPr>
                            <m:t>r</m:t>
                          </m:r>
                          <m:r>
                            <a:rPr lang="de-CH" sz="1600">
                              <a:solidFill>
                                <a:srgbClr val="1269B0"/>
                              </a:solidFill>
                              <a:latin typeface="Cambria Math" panose="02040503050406030204" pitchFamily="18" charset="0"/>
                              <a:cs typeface="Calibri" panose="020F0502020204030204" pitchFamily="34" charset="0"/>
                            </a:rPr>
                            <m:t>+</m:t>
                          </m:r>
                          <m:r>
                            <m:rPr>
                              <m:sty m:val="p"/>
                            </m:rPr>
                            <a:rPr lang="de-CH" sz="1600">
                              <a:solidFill>
                                <a:srgbClr val="1269B0"/>
                              </a:solidFill>
                              <a:latin typeface="Cambria Math" panose="02040503050406030204" pitchFamily="18" charset="0"/>
                              <a:cs typeface="Calibri" panose="020F0502020204030204" pitchFamily="34" charset="0"/>
                            </a:rPr>
                            <m:t>x</m:t>
                          </m:r>
                        </m:num>
                        <m:den>
                          <m:r>
                            <a:rPr lang="de-CH" sz="1600">
                              <a:solidFill>
                                <a:srgbClr val="1269B0"/>
                              </a:solidFill>
                              <a:latin typeface="Cambria Math" panose="02040503050406030204" pitchFamily="18" charset="0"/>
                              <a:cs typeface="Calibri" panose="020F0502020204030204" pitchFamily="34" charset="0"/>
                            </a:rPr>
                            <m:t>2</m:t>
                          </m:r>
                          <m:r>
                            <m:rPr>
                              <m:sty m:val="p"/>
                            </m:rPr>
                            <a:rPr lang="de-CH" sz="1600">
                              <a:solidFill>
                                <a:srgbClr val="1269B0"/>
                              </a:solidFill>
                              <a:latin typeface="Cambria Math" panose="02040503050406030204" pitchFamily="18" charset="0"/>
                              <a:cs typeface="Calibri" panose="020F0502020204030204" pitchFamily="34" charset="0"/>
                            </a:rPr>
                            <m:t>r</m:t>
                          </m:r>
                        </m:den>
                      </m:f>
                    </m:oMath>
                  </m:oMathPara>
                </a14:m>
                <a:endParaRPr lang="de-DE" sz="1600" dirty="0">
                  <a:solidFill>
                    <a:srgbClr val="1269B0"/>
                  </a:solidFill>
                </a:endParaRPr>
              </a:p>
            </p:txBody>
          </p:sp>
        </mc:Choice>
        <mc:Fallback xmlns="">
          <p:sp>
            <p:nvSpPr>
              <p:cNvPr id="6" name="Rectangle 5">
                <a:extLst>
                  <a:ext uri="{FF2B5EF4-FFF2-40B4-BE49-F238E27FC236}">
                    <a16:creationId xmlns:a16="http://schemas.microsoft.com/office/drawing/2014/main" id="{E824ED4B-2831-EF4F-AA8B-91ED205BBD48}"/>
                  </a:ext>
                </a:extLst>
              </p:cNvPr>
              <p:cNvSpPr>
                <a:spLocks noRot="1" noChangeAspect="1" noMove="1" noResize="1" noEditPoints="1" noAdjustHandles="1" noChangeArrowheads="1" noChangeShapeType="1" noTextEdit="1"/>
              </p:cNvSpPr>
              <p:nvPr/>
            </p:nvSpPr>
            <p:spPr>
              <a:xfrm>
                <a:off x="7189741" y="2779256"/>
                <a:ext cx="1740092" cy="538032"/>
              </a:xfrm>
              <a:prstGeom prst="rect">
                <a:avLst/>
              </a:prstGeom>
              <a:blipFill>
                <a:blip r:embed="rId4"/>
                <a:stretch>
                  <a:fillRect b="-232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7A755637-778F-F54A-BCF6-50D7AF0852EF}"/>
                  </a:ext>
                </a:extLst>
              </p:cNvPr>
              <p:cNvSpPr/>
              <p:nvPr/>
            </p:nvSpPr>
            <p:spPr>
              <a:xfrm>
                <a:off x="7189741" y="3537221"/>
                <a:ext cx="1276503" cy="5107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e-CH" sz="1600" smtClean="0">
                          <a:solidFill>
                            <a:schemeClr val="tx1"/>
                          </a:solidFill>
                          <a:latin typeface="Cambria Math" panose="02040503050406030204" pitchFamily="18" charset="0"/>
                          <a:cs typeface="Calibri" panose="020F0502020204030204" pitchFamily="34" charset="0"/>
                        </a:rPr>
                        <m:t>FWHM</m:t>
                      </m:r>
                      <m:r>
                        <a:rPr lang="de-CH" sz="1600" smtClean="0">
                          <a:solidFill>
                            <a:schemeClr val="tx1"/>
                          </a:solidFill>
                          <a:latin typeface="Cambria Math" panose="02040503050406030204" pitchFamily="18" charset="0"/>
                          <a:cs typeface="Calibri" panose="020F0502020204030204" pitchFamily="34" charset="0"/>
                        </a:rPr>
                        <m:t>=</m:t>
                      </m:r>
                      <m:f>
                        <m:fPr>
                          <m:ctrlPr>
                            <a:rPr lang="de-CH" sz="1600" i="1">
                              <a:solidFill>
                                <a:schemeClr val="tx1"/>
                              </a:solidFill>
                              <a:latin typeface="Cambria Math" panose="02040503050406030204" pitchFamily="18" charset="0"/>
                              <a:cs typeface="Calibri" panose="020F0502020204030204" pitchFamily="34" charset="0"/>
                            </a:rPr>
                          </m:ctrlPr>
                        </m:fPr>
                        <m:num>
                          <m:r>
                            <m:rPr>
                              <m:sty m:val="p"/>
                            </m:rPr>
                            <a:rPr lang="de-CH" sz="1600" b="0" i="0" smtClean="0">
                              <a:solidFill>
                                <a:schemeClr val="tx1"/>
                              </a:solidFill>
                              <a:latin typeface="Cambria Math" panose="02040503050406030204" pitchFamily="18" charset="0"/>
                              <a:cs typeface="Calibri" panose="020F0502020204030204" pitchFamily="34" charset="0"/>
                            </a:rPr>
                            <m:t>w</m:t>
                          </m:r>
                        </m:num>
                        <m:den>
                          <m:r>
                            <a:rPr lang="de-CH" sz="1600">
                              <a:solidFill>
                                <a:schemeClr val="tx1"/>
                              </a:solidFill>
                              <a:latin typeface="Cambria Math" panose="02040503050406030204" pitchFamily="18" charset="0"/>
                              <a:cs typeface="Calibri" panose="020F0502020204030204" pitchFamily="34" charset="0"/>
                            </a:rPr>
                            <m:t>2</m:t>
                          </m:r>
                        </m:den>
                      </m:f>
                    </m:oMath>
                  </m:oMathPara>
                </a14:m>
                <a:endParaRPr lang="de-DE" sz="1600" dirty="0">
                  <a:solidFill>
                    <a:schemeClr val="tx1"/>
                  </a:solidFill>
                </a:endParaRPr>
              </a:p>
            </p:txBody>
          </p:sp>
        </mc:Choice>
        <mc:Fallback xmlns="">
          <p:sp>
            <p:nvSpPr>
              <p:cNvPr id="69" name="Rectangle 68">
                <a:extLst>
                  <a:ext uri="{FF2B5EF4-FFF2-40B4-BE49-F238E27FC236}">
                    <a16:creationId xmlns:a16="http://schemas.microsoft.com/office/drawing/2014/main" id="{7A755637-778F-F54A-BCF6-50D7AF0852EF}"/>
                  </a:ext>
                </a:extLst>
              </p:cNvPr>
              <p:cNvSpPr>
                <a:spLocks noRot="1" noChangeAspect="1" noMove="1" noResize="1" noEditPoints="1" noAdjustHandles="1" noChangeArrowheads="1" noChangeShapeType="1" noTextEdit="1"/>
              </p:cNvSpPr>
              <p:nvPr/>
            </p:nvSpPr>
            <p:spPr>
              <a:xfrm>
                <a:off x="7189741" y="3537221"/>
                <a:ext cx="1276503" cy="510781"/>
              </a:xfrm>
              <a:prstGeom prst="rect">
                <a:avLst/>
              </a:prstGeom>
              <a:blipFill>
                <a:blip r:embed="rId5"/>
                <a:stretch>
                  <a:fillRect b="-2439"/>
                </a:stretch>
              </a:blipFill>
            </p:spPr>
            <p:txBody>
              <a:bodyPr/>
              <a:lstStyle/>
              <a:p>
                <a:r>
                  <a:rPr lang="de-DE">
                    <a:noFill/>
                  </a:rPr>
                  <a:t> </a:t>
                </a:r>
              </a:p>
            </p:txBody>
          </p:sp>
        </mc:Fallback>
      </mc:AlternateContent>
      <p:sp>
        <p:nvSpPr>
          <p:cNvPr id="59" name="AutoShape 10">
            <a:hlinkClick r:id="rId6" action="ppaction://hlinksldjump" highlightClick="1"/>
            <a:extLst>
              <a:ext uri="{FF2B5EF4-FFF2-40B4-BE49-F238E27FC236}">
                <a16:creationId xmlns:a16="http://schemas.microsoft.com/office/drawing/2014/main" id="{245E82DB-1BCB-AB48-92DB-CF89B94D9C00}"/>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117309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5"/>
          <p:cNvSpPr>
            <a:spLocks noChangeArrowheads="1"/>
          </p:cNvSpPr>
          <p:nvPr/>
        </p:nvSpPr>
        <p:spPr bwMode="auto">
          <a:xfrm>
            <a:off x="0" y="-200054"/>
            <a:ext cx="184666" cy="400110"/>
          </a:xfrm>
          <a:prstGeom prst="rect">
            <a:avLst/>
          </a:prstGeom>
          <a:noFill/>
          <a:ln w="9525">
            <a:noFill/>
            <a:miter lim="800000"/>
            <a:headEnd/>
            <a:tailEnd/>
          </a:ln>
        </p:spPr>
        <p:txBody>
          <a:bodyPr wrap="none" anchor="ctr">
            <a:spAutoFit/>
          </a:bodyPr>
          <a:lstStyle/>
          <a:p>
            <a:endParaRPr lang="de-CH" baseline="0" dirty="0">
              <a:latin typeface="Calibri"/>
              <a:cs typeface="Calibri"/>
            </a:endParaRPr>
          </a:p>
        </p:txBody>
      </p:sp>
      <p:sp>
        <p:nvSpPr>
          <p:cNvPr id="60421" name="Rectangle 20"/>
          <p:cNvSpPr>
            <a:spLocks noChangeArrowheads="1"/>
          </p:cNvSpPr>
          <p:nvPr/>
        </p:nvSpPr>
        <p:spPr bwMode="auto">
          <a:xfrm>
            <a:off x="0" y="-200054"/>
            <a:ext cx="184666" cy="400110"/>
          </a:xfrm>
          <a:prstGeom prst="rect">
            <a:avLst/>
          </a:prstGeom>
          <a:noFill/>
          <a:ln w="9525">
            <a:noFill/>
            <a:miter lim="800000"/>
            <a:headEnd/>
            <a:tailEnd/>
          </a:ln>
        </p:spPr>
        <p:txBody>
          <a:bodyPr wrap="none" anchor="ctr">
            <a:spAutoFit/>
          </a:bodyPr>
          <a:lstStyle/>
          <a:p>
            <a:endParaRPr lang="de-CH" baseline="0" dirty="0">
              <a:latin typeface="Calibri"/>
              <a:cs typeface="Calibri"/>
            </a:endParaRPr>
          </a:p>
        </p:txBody>
      </p:sp>
      <p:grpSp>
        <p:nvGrpSpPr>
          <p:cNvPr id="2" name="Group 66"/>
          <p:cNvGrpSpPr>
            <a:grpSpLocks/>
          </p:cNvGrpSpPr>
          <p:nvPr/>
        </p:nvGrpSpPr>
        <p:grpSpPr bwMode="auto">
          <a:xfrm>
            <a:off x="745357" y="2060848"/>
            <a:ext cx="3060700" cy="3149600"/>
            <a:chOff x="765" y="1392"/>
            <a:chExt cx="1928" cy="1984"/>
          </a:xfrm>
        </p:grpSpPr>
        <p:sp>
          <p:nvSpPr>
            <p:cNvPr id="60460" name="Line 45"/>
            <p:cNvSpPr>
              <a:spLocks noChangeShapeType="1"/>
            </p:cNvSpPr>
            <p:nvPr/>
          </p:nvSpPr>
          <p:spPr bwMode="auto">
            <a:xfrm flipV="1">
              <a:off x="765" y="2312"/>
              <a:ext cx="1928" cy="168"/>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61" name="Line 44"/>
            <p:cNvSpPr>
              <a:spLocks noChangeShapeType="1"/>
            </p:cNvSpPr>
            <p:nvPr/>
          </p:nvSpPr>
          <p:spPr bwMode="auto">
            <a:xfrm flipV="1">
              <a:off x="1416" y="1608"/>
              <a:ext cx="728" cy="1528"/>
            </a:xfrm>
            <a:prstGeom prst="line">
              <a:avLst/>
            </a:prstGeom>
            <a:noFill/>
            <a:ln w="9525">
              <a:solidFill>
                <a:schemeClr val="tx1"/>
              </a:solidFill>
              <a:round/>
              <a:headEnd type="triangle" w="med" len="med"/>
              <a:tailEnd type="triangle" w="med" len="med"/>
            </a:ln>
          </p:spPr>
          <p:txBody>
            <a:bodyPr/>
            <a:lstStyle/>
            <a:p>
              <a:endParaRPr lang="de-CH" baseline="0" dirty="0">
                <a:latin typeface="Calibri"/>
                <a:cs typeface="Calibri"/>
              </a:endParaRPr>
            </a:p>
          </p:txBody>
        </p:sp>
        <p:sp>
          <p:nvSpPr>
            <p:cNvPr id="60462" name="Line 42"/>
            <p:cNvSpPr>
              <a:spLocks noChangeShapeType="1"/>
            </p:cNvSpPr>
            <p:nvPr/>
          </p:nvSpPr>
          <p:spPr bwMode="auto">
            <a:xfrm flipH="1" flipV="1">
              <a:off x="841" y="2027"/>
              <a:ext cx="1784" cy="704"/>
            </a:xfrm>
            <a:prstGeom prst="line">
              <a:avLst/>
            </a:prstGeom>
            <a:noFill/>
            <a:ln w="9525">
              <a:solidFill>
                <a:schemeClr val="tx1"/>
              </a:solidFill>
              <a:round/>
              <a:headEnd type="triangle" w="med" len="med"/>
              <a:tailEnd/>
            </a:ln>
          </p:spPr>
          <p:txBody>
            <a:bodyPr/>
            <a:lstStyle/>
            <a:p>
              <a:endParaRPr lang="de-CH" baseline="0" dirty="0">
                <a:latin typeface="Calibri"/>
                <a:cs typeface="Calibri"/>
              </a:endParaRPr>
            </a:p>
          </p:txBody>
        </p:sp>
        <p:sp>
          <p:nvSpPr>
            <p:cNvPr id="60463" name="Line 43"/>
            <p:cNvSpPr>
              <a:spLocks noChangeShapeType="1"/>
            </p:cNvSpPr>
            <p:nvPr/>
          </p:nvSpPr>
          <p:spPr bwMode="auto">
            <a:xfrm flipH="1" flipV="1">
              <a:off x="1488" y="1584"/>
              <a:ext cx="544" cy="1592"/>
            </a:xfrm>
            <a:prstGeom prst="line">
              <a:avLst/>
            </a:prstGeom>
            <a:noFill/>
            <a:ln w="9525">
              <a:solidFill>
                <a:schemeClr val="tx1"/>
              </a:solidFill>
              <a:round/>
              <a:headEnd type="triangle" w="med" len="med"/>
              <a:tailEnd type="triangle" w="med" len="med"/>
            </a:ln>
          </p:spPr>
          <p:txBody>
            <a:bodyPr/>
            <a:lstStyle/>
            <a:p>
              <a:endParaRPr lang="de-CH" baseline="0" dirty="0">
                <a:latin typeface="Calibri"/>
                <a:cs typeface="Calibri"/>
              </a:endParaRPr>
            </a:p>
          </p:txBody>
        </p:sp>
        <p:sp>
          <p:nvSpPr>
            <p:cNvPr id="60464" name="Line 40"/>
            <p:cNvSpPr>
              <a:spLocks noChangeShapeType="1"/>
            </p:cNvSpPr>
            <p:nvPr/>
          </p:nvSpPr>
          <p:spPr bwMode="auto">
            <a:xfrm flipV="1">
              <a:off x="982" y="1816"/>
              <a:ext cx="1543" cy="1183"/>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65" name="Line 41"/>
            <p:cNvSpPr>
              <a:spLocks noChangeShapeType="1"/>
            </p:cNvSpPr>
            <p:nvPr/>
          </p:nvSpPr>
          <p:spPr bwMode="auto">
            <a:xfrm flipV="1">
              <a:off x="1664" y="1592"/>
              <a:ext cx="208" cy="1600"/>
            </a:xfrm>
            <a:prstGeom prst="line">
              <a:avLst/>
            </a:prstGeom>
            <a:noFill/>
            <a:ln w="9525">
              <a:solidFill>
                <a:schemeClr val="tx1"/>
              </a:solidFill>
              <a:round/>
              <a:headEnd type="triangle" w="med" len="med"/>
              <a:tailEnd type="triangle" w="med" len="med"/>
            </a:ln>
          </p:spPr>
          <p:txBody>
            <a:bodyPr/>
            <a:lstStyle/>
            <a:p>
              <a:endParaRPr lang="de-CH" baseline="0" dirty="0">
                <a:latin typeface="Calibri"/>
                <a:cs typeface="Calibri"/>
              </a:endParaRPr>
            </a:p>
          </p:txBody>
        </p:sp>
        <p:sp>
          <p:nvSpPr>
            <p:cNvPr id="110630" name="AutoShape 38"/>
            <p:cNvSpPr>
              <a:spLocks noChangeArrowheads="1"/>
            </p:cNvSpPr>
            <p:nvPr/>
          </p:nvSpPr>
          <p:spPr bwMode="auto">
            <a:xfrm rot="16200000">
              <a:off x="1028" y="1780"/>
              <a:ext cx="1408" cy="1208"/>
            </a:xfrm>
            <a:prstGeom prst="can">
              <a:avLst>
                <a:gd name="adj" fmla="val 24833"/>
              </a:avLst>
            </a:prstGeom>
            <a:gradFill rotWithShape="1">
              <a:gsLst>
                <a:gs pos="0">
                  <a:schemeClr val="bg1">
                    <a:gamma/>
                    <a:shade val="57647"/>
                    <a:invGamma/>
                    <a:alpha val="62000"/>
                  </a:schemeClr>
                </a:gs>
                <a:gs pos="50000">
                  <a:schemeClr val="bg1">
                    <a:alpha val="64999"/>
                  </a:schemeClr>
                </a:gs>
                <a:gs pos="100000">
                  <a:schemeClr val="bg1">
                    <a:gamma/>
                    <a:shade val="57647"/>
                    <a:invGamma/>
                    <a:alpha val="62000"/>
                  </a:schemeClr>
                </a:gs>
              </a:gsLst>
              <a:lin ang="0" scaled="1"/>
            </a:gradFill>
            <a:ln w="9525">
              <a:solidFill>
                <a:schemeClr val="bg1"/>
              </a:solidFill>
              <a:round/>
              <a:headEnd/>
              <a:tailEnd/>
            </a:ln>
            <a:effectLst/>
          </p:spPr>
          <p:txBody>
            <a:bodyPr wrap="none" anchor="ctr"/>
            <a:lstStyle/>
            <a:p>
              <a:pPr>
                <a:defRPr/>
              </a:pPr>
              <a:endParaRPr lang="de-CH" baseline="0" dirty="0">
                <a:latin typeface="Calibri"/>
                <a:cs typeface="Calibri"/>
              </a:endParaRPr>
            </a:p>
          </p:txBody>
        </p:sp>
        <p:sp>
          <p:nvSpPr>
            <p:cNvPr id="60467" name="Oval 24"/>
            <p:cNvSpPr>
              <a:spLocks noChangeArrowheads="1"/>
            </p:cNvSpPr>
            <p:nvPr/>
          </p:nvSpPr>
          <p:spPr bwMode="auto">
            <a:xfrm rot="-5400000">
              <a:off x="736" y="1424"/>
              <a:ext cx="1984" cy="1920"/>
            </a:xfrm>
            <a:prstGeom prst="ellipse">
              <a:avLst/>
            </a:prstGeom>
            <a:noFill/>
            <a:ln w="9525">
              <a:solidFill>
                <a:schemeClr val="tx1"/>
              </a:solidFill>
              <a:round/>
              <a:headEnd/>
              <a:tailEnd/>
            </a:ln>
          </p:spPr>
          <p:txBody>
            <a:bodyPr wrap="none" anchor="ctr"/>
            <a:lstStyle/>
            <a:p>
              <a:endParaRPr lang="de-CH" baseline="0" dirty="0">
                <a:latin typeface="Calibri"/>
                <a:cs typeface="Calibri"/>
              </a:endParaRPr>
            </a:p>
          </p:txBody>
        </p:sp>
        <p:sp>
          <p:nvSpPr>
            <p:cNvPr id="110617" name="AutoShape 25"/>
            <p:cNvSpPr>
              <a:spLocks noChangeArrowheads="1"/>
            </p:cNvSpPr>
            <p:nvPr/>
          </p:nvSpPr>
          <p:spPr bwMode="auto">
            <a:xfrm rot="16200000">
              <a:off x="904" y="1720"/>
              <a:ext cx="1648" cy="1344"/>
            </a:xfrm>
            <a:prstGeom prst="can">
              <a:avLst>
                <a:gd name="adj" fmla="val 33778"/>
              </a:avLst>
            </a:prstGeom>
            <a:gradFill rotWithShape="1">
              <a:gsLst>
                <a:gs pos="0">
                  <a:schemeClr val="bg2">
                    <a:gamma/>
                    <a:shade val="46275"/>
                    <a:invGamma/>
                    <a:alpha val="59000"/>
                  </a:schemeClr>
                </a:gs>
                <a:gs pos="50000">
                  <a:schemeClr val="bg2">
                    <a:alpha val="60001"/>
                  </a:schemeClr>
                </a:gs>
                <a:gs pos="100000">
                  <a:schemeClr val="bg2">
                    <a:gamma/>
                    <a:shade val="46275"/>
                    <a:invGamma/>
                    <a:alpha val="59000"/>
                  </a:schemeClr>
                </a:gs>
              </a:gsLst>
              <a:lin ang="0" scaled="1"/>
            </a:gradFill>
            <a:ln w="9525">
              <a:noFill/>
              <a:round/>
              <a:headEnd/>
              <a:tailEnd/>
            </a:ln>
            <a:effectLst/>
          </p:spPr>
          <p:txBody>
            <a:bodyPr wrap="none" anchor="ctr"/>
            <a:lstStyle/>
            <a:p>
              <a:pPr>
                <a:defRPr/>
              </a:pPr>
              <a:endParaRPr lang="de-CH" baseline="0" dirty="0">
                <a:latin typeface="Calibri"/>
                <a:cs typeface="Calibri"/>
              </a:endParaRPr>
            </a:p>
          </p:txBody>
        </p:sp>
        <p:sp>
          <p:nvSpPr>
            <p:cNvPr id="110631" name="Oval 39"/>
            <p:cNvSpPr>
              <a:spLocks noChangeArrowheads="1"/>
            </p:cNvSpPr>
            <p:nvPr/>
          </p:nvSpPr>
          <p:spPr bwMode="auto">
            <a:xfrm>
              <a:off x="1144" y="1688"/>
              <a:ext cx="288" cy="1360"/>
            </a:xfrm>
            <a:prstGeom prst="ellipse">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6200000" scaled="1"/>
              <a:tileRect/>
            </a:gradFill>
            <a:ln w="9525">
              <a:noFill/>
              <a:round/>
              <a:headEnd/>
              <a:tailEnd/>
            </a:ln>
            <a:effectLst/>
          </p:spPr>
          <p:txBody>
            <a:bodyPr wrap="none" anchor="ctr"/>
            <a:lstStyle/>
            <a:p>
              <a:pPr>
                <a:defRPr/>
              </a:pPr>
              <a:endParaRPr lang="de-CH" baseline="0" dirty="0">
                <a:latin typeface="Calibri"/>
                <a:cs typeface="Calibri"/>
              </a:endParaRPr>
            </a:p>
          </p:txBody>
        </p:sp>
        <p:sp>
          <p:nvSpPr>
            <p:cNvPr id="60470" name="Line 46"/>
            <p:cNvSpPr>
              <a:spLocks noChangeShapeType="1"/>
            </p:cNvSpPr>
            <p:nvPr/>
          </p:nvSpPr>
          <p:spPr bwMode="auto">
            <a:xfrm flipH="1">
              <a:off x="771" y="2421"/>
              <a:ext cx="657" cy="57"/>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71" name="Line 47"/>
            <p:cNvSpPr>
              <a:spLocks noChangeShapeType="1"/>
            </p:cNvSpPr>
            <p:nvPr/>
          </p:nvSpPr>
          <p:spPr bwMode="auto">
            <a:xfrm flipH="1" flipV="1">
              <a:off x="834" y="2022"/>
              <a:ext cx="594" cy="234"/>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72" name="Line 48"/>
            <p:cNvSpPr>
              <a:spLocks noChangeShapeType="1"/>
            </p:cNvSpPr>
            <p:nvPr/>
          </p:nvSpPr>
          <p:spPr bwMode="auto">
            <a:xfrm flipH="1">
              <a:off x="978" y="2664"/>
              <a:ext cx="441" cy="336"/>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grpSp>
      <p:sp>
        <p:nvSpPr>
          <p:cNvPr id="60425" name="Line 67"/>
          <p:cNvSpPr>
            <a:spLocks noChangeShapeType="1"/>
          </p:cNvSpPr>
          <p:nvPr/>
        </p:nvSpPr>
        <p:spPr bwMode="auto">
          <a:xfrm>
            <a:off x="2331269" y="1317898"/>
            <a:ext cx="0" cy="4448175"/>
          </a:xfrm>
          <a:prstGeom prst="line">
            <a:avLst/>
          </a:prstGeom>
          <a:noFill/>
          <a:ln w="9525">
            <a:solidFill>
              <a:schemeClr val="tx1"/>
            </a:solidFill>
            <a:prstDash val="dash"/>
            <a:round/>
            <a:headEnd/>
            <a:tailEnd/>
          </a:ln>
        </p:spPr>
        <p:txBody>
          <a:bodyPr/>
          <a:lstStyle/>
          <a:p>
            <a:endParaRPr lang="de-CH" baseline="0" dirty="0">
              <a:latin typeface="Calibri"/>
              <a:cs typeface="Calibri"/>
            </a:endParaRPr>
          </a:p>
        </p:txBody>
      </p:sp>
      <p:sp>
        <p:nvSpPr>
          <p:cNvPr id="60426" name="Line 68"/>
          <p:cNvSpPr>
            <a:spLocks noChangeShapeType="1"/>
          </p:cNvSpPr>
          <p:nvPr/>
        </p:nvSpPr>
        <p:spPr bwMode="auto">
          <a:xfrm>
            <a:off x="3026594" y="4946923"/>
            <a:ext cx="0" cy="838200"/>
          </a:xfrm>
          <a:prstGeom prst="line">
            <a:avLst/>
          </a:prstGeom>
          <a:noFill/>
          <a:ln w="9525">
            <a:solidFill>
              <a:schemeClr val="tx1"/>
            </a:solidFill>
            <a:prstDash val="dash"/>
            <a:round/>
            <a:headEnd/>
            <a:tailEnd/>
          </a:ln>
        </p:spPr>
        <p:txBody>
          <a:bodyPr/>
          <a:lstStyle/>
          <a:p>
            <a:endParaRPr lang="de-CH" b="0" baseline="0" dirty="0">
              <a:latin typeface="Times New Roman" panose="02020603050405020304" pitchFamily="18" charset="0"/>
              <a:cs typeface="Times New Roman" panose="02020603050405020304" pitchFamily="18" charset="0"/>
            </a:endParaRPr>
          </a:p>
        </p:txBody>
      </p:sp>
      <p:sp>
        <p:nvSpPr>
          <p:cNvPr id="60427" name="Line 69"/>
          <p:cNvSpPr>
            <a:spLocks noChangeShapeType="1"/>
          </p:cNvSpPr>
          <p:nvPr/>
        </p:nvSpPr>
        <p:spPr bwMode="auto">
          <a:xfrm flipV="1">
            <a:off x="467544" y="3661048"/>
            <a:ext cx="3619500" cy="9525"/>
          </a:xfrm>
          <a:prstGeom prst="line">
            <a:avLst/>
          </a:prstGeom>
          <a:noFill/>
          <a:ln w="9525">
            <a:solidFill>
              <a:schemeClr val="tx1"/>
            </a:solidFill>
            <a:prstDash val="dash"/>
            <a:round/>
            <a:headEnd/>
            <a:tailEnd/>
          </a:ln>
        </p:spPr>
        <p:txBody>
          <a:bodyPr/>
          <a:lstStyle/>
          <a:p>
            <a:endParaRPr lang="de-CH" baseline="0" dirty="0">
              <a:latin typeface="Calibri"/>
              <a:cs typeface="Calibri"/>
            </a:endParaRPr>
          </a:p>
        </p:txBody>
      </p:sp>
      <p:sp>
        <p:nvSpPr>
          <p:cNvPr id="60428" name="Line 70"/>
          <p:cNvSpPr>
            <a:spLocks noChangeShapeType="1"/>
          </p:cNvSpPr>
          <p:nvPr/>
        </p:nvSpPr>
        <p:spPr bwMode="auto">
          <a:xfrm>
            <a:off x="2331269" y="3661048"/>
            <a:ext cx="990600" cy="1790700"/>
          </a:xfrm>
          <a:prstGeom prst="line">
            <a:avLst/>
          </a:prstGeom>
          <a:noFill/>
          <a:ln w="28575">
            <a:solidFill>
              <a:srgbClr val="1269B0"/>
            </a:solidFill>
            <a:prstDash val="dash"/>
            <a:round/>
            <a:headEnd/>
            <a:tailEnd/>
          </a:ln>
        </p:spPr>
        <p:txBody>
          <a:bodyPr/>
          <a:lstStyle/>
          <a:p>
            <a:endParaRPr lang="de-CH" baseline="0" dirty="0">
              <a:latin typeface="Calibri"/>
              <a:cs typeface="Calibri"/>
            </a:endParaRPr>
          </a:p>
        </p:txBody>
      </p:sp>
      <p:sp>
        <p:nvSpPr>
          <p:cNvPr id="60429" name="Line 71"/>
          <p:cNvSpPr>
            <a:spLocks noChangeShapeType="1"/>
          </p:cNvSpPr>
          <p:nvPr/>
        </p:nvSpPr>
        <p:spPr bwMode="auto">
          <a:xfrm>
            <a:off x="2331269" y="5689873"/>
            <a:ext cx="695325" cy="0"/>
          </a:xfrm>
          <a:prstGeom prst="line">
            <a:avLst/>
          </a:prstGeom>
          <a:noFill/>
          <a:ln w="9525">
            <a:solidFill>
              <a:schemeClr val="tx1"/>
            </a:solidFill>
            <a:round/>
            <a:headEnd type="triangle" w="med" len="med"/>
            <a:tailEnd type="triangle" w="med" len="med"/>
          </a:ln>
        </p:spPr>
        <p:txBody>
          <a:bodyPr/>
          <a:lstStyle/>
          <a:p>
            <a:endParaRPr lang="de-CH" b="0" baseline="0" dirty="0">
              <a:latin typeface="Times New Roman" panose="02020603050405020304" pitchFamily="18" charset="0"/>
              <a:cs typeface="Times New Roman" panose="02020603050405020304" pitchFamily="18" charset="0"/>
            </a:endParaRPr>
          </a:p>
        </p:txBody>
      </p:sp>
      <p:sp>
        <p:nvSpPr>
          <p:cNvPr id="60430" name="Text Box 72"/>
          <p:cNvSpPr txBox="1">
            <a:spLocks noChangeArrowheads="1"/>
          </p:cNvSpPr>
          <p:nvPr/>
        </p:nvSpPr>
        <p:spPr bwMode="auto">
          <a:xfrm>
            <a:off x="2429694" y="5375548"/>
            <a:ext cx="492443" cy="369332"/>
          </a:xfrm>
          <a:prstGeom prst="rect">
            <a:avLst/>
          </a:prstGeom>
          <a:noFill/>
          <a:ln w="9525">
            <a:noFill/>
            <a:miter lim="800000"/>
            <a:headEnd/>
            <a:tailEnd/>
          </a:ln>
        </p:spPr>
        <p:txBody>
          <a:bodyPr wrap="none">
            <a:spAutoFit/>
          </a:bodyPr>
          <a:lstStyle/>
          <a:p>
            <a:r>
              <a:rPr lang="de-CH" sz="1800" b="1" baseline="0" dirty="0" err="1">
                <a:solidFill>
                  <a:srgbClr val="1269B0"/>
                </a:solidFill>
                <a:latin typeface="Calibri" panose="020F0502020204030204" pitchFamily="34" charset="0"/>
                <a:cs typeface="Calibri" panose="020F0502020204030204" pitchFamily="34" charset="0"/>
              </a:rPr>
              <a:t>z</a:t>
            </a:r>
            <a:r>
              <a:rPr lang="de-CH" sz="1800" b="1" baseline="0" dirty="0">
                <a:solidFill>
                  <a:srgbClr val="1269B0"/>
                </a:solidFill>
                <a:latin typeface="Calibri" panose="020F0502020204030204" pitchFamily="34" charset="0"/>
                <a:cs typeface="Calibri" panose="020F0502020204030204" pitchFamily="34" charset="0"/>
              </a:rPr>
              <a:t>/2</a:t>
            </a:r>
            <a:endParaRPr lang="en-US" sz="1800" b="1" baseline="0" dirty="0">
              <a:solidFill>
                <a:srgbClr val="1269B0"/>
              </a:solidFill>
              <a:latin typeface="Calibri" panose="020F0502020204030204" pitchFamily="34" charset="0"/>
              <a:cs typeface="Calibri" panose="020F0502020204030204" pitchFamily="34" charset="0"/>
            </a:endParaRPr>
          </a:p>
        </p:txBody>
      </p:sp>
      <p:sp>
        <p:nvSpPr>
          <p:cNvPr id="60431" name="Arc 73"/>
          <p:cNvSpPr>
            <a:spLocks/>
          </p:cNvSpPr>
          <p:nvPr/>
        </p:nvSpPr>
        <p:spPr bwMode="auto">
          <a:xfrm flipV="1">
            <a:off x="2340794" y="3919811"/>
            <a:ext cx="425450" cy="685800"/>
          </a:xfrm>
          <a:custGeom>
            <a:avLst/>
            <a:gdLst>
              <a:gd name="T0" fmla="*/ 0 w 13570"/>
              <a:gd name="T1" fmla="*/ 0 h 21600"/>
              <a:gd name="T2" fmla="*/ 425450 w 13570"/>
              <a:gd name="T3" fmla="*/ 152241 h 21600"/>
              <a:gd name="T4" fmla="*/ 0 w 13570"/>
              <a:gd name="T5" fmla="*/ 685800 h 21600"/>
              <a:gd name="T6" fmla="*/ 0 60000 65536"/>
              <a:gd name="T7" fmla="*/ 0 60000 65536"/>
              <a:gd name="T8" fmla="*/ 0 60000 65536"/>
              <a:gd name="T9" fmla="*/ 0 w 13570"/>
              <a:gd name="T10" fmla="*/ 0 h 21600"/>
              <a:gd name="T11" fmla="*/ 13570 w 13570"/>
              <a:gd name="T12" fmla="*/ 21600 h 21600"/>
            </a:gdLst>
            <a:ahLst/>
            <a:cxnLst>
              <a:cxn ang="T6">
                <a:pos x="T0" y="T1"/>
              </a:cxn>
              <a:cxn ang="T7">
                <a:pos x="T2" y="T3"/>
              </a:cxn>
              <a:cxn ang="T8">
                <a:pos x="T4" y="T5"/>
              </a:cxn>
            </a:cxnLst>
            <a:rect l="T9" t="T10" r="T11" b="T12"/>
            <a:pathLst>
              <a:path w="13570" h="21600" fill="none" extrusionOk="0">
                <a:moveTo>
                  <a:pt x="-1" y="0"/>
                </a:moveTo>
                <a:cubicBezTo>
                  <a:pt x="4938" y="0"/>
                  <a:pt x="9727" y="1692"/>
                  <a:pt x="13570" y="4794"/>
                </a:cubicBezTo>
              </a:path>
              <a:path w="13570" h="21600" stroke="0" extrusionOk="0">
                <a:moveTo>
                  <a:pt x="-1" y="0"/>
                </a:moveTo>
                <a:cubicBezTo>
                  <a:pt x="4938" y="0"/>
                  <a:pt x="9727" y="1692"/>
                  <a:pt x="13570" y="4794"/>
                </a:cubicBezTo>
                <a:lnTo>
                  <a:pt x="0" y="21600"/>
                </a:lnTo>
                <a:close/>
              </a:path>
            </a:pathLst>
          </a:custGeom>
          <a:noFill/>
          <a:ln w="9525">
            <a:solidFill>
              <a:schemeClr val="tx1"/>
            </a:solidFill>
            <a:round/>
            <a:headEnd type="triangle" w="med" len="med"/>
            <a:tailEnd/>
          </a:ln>
        </p:spPr>
        <p:txBody>
          <a:bodyPr wrap="none" anchor="ctr"/>
          <a:lstStyle/>
          <a:p>
            <a:endParaRPr lang="de-CH" baseline="0" dirty="0">
              <a:latin typeface="Calibri"/>
              <a:cs typeface="Calibri"/>
            </a:endParaRPr>
          </a:p>
        </p:txBody>
      </p:sp>
      <p:sp>
        <p:nvSpPr>
          <p:cNvPr id="60432" name="Text Box 74"/>
          <p:cNvSpPr txBox="1">
            <a:spLocks noChangeArrowheads="1"/>
          </p:cNvSpPr>
          <p:nvPr/>
        </p:nvSpPr>
        <p:spPr bwMode="auto">
          <a:xfrm>
            <a:off x="2324919" y="4115073"/>
            <a:ext cx="298480" cy="369332"/>
          </a:xfrm>
          <a:prstGeom prst="rect">
            <a:avLst/>
          </a:prstGeom>
          <a:noFill/>
          <a:ln w="9525">
            <a:noFill/>
            <a:miter lim="800000"/>
            <a:headEnd/>
            <a:tailEnd/>
          </a:ln>
        </p:spPr>
        <p:txBody>
          <a:bodyPr wrap="none">
            <a:spAutoFit/>
          </a:bodyPr>
          <a:lstStyle/>
          <a:p>
            <a:r>
              <a:rPr lang="de-CH" b="1" dirty="0" err="1">
                <a:solidFill>
                  <a:srgbClr val="1269B0"/>
                </a:solidFill>
                <a:latin typeface="Symbol" charset="2"/>
                <a:cs typeface="Symbol" charset="2"/>
              </a:rPr>
              <a:t>z</a:t>
            </a:r>
            <a:endParaRPr lang="en-US" b="1" baseline="0" dirty="0">
              <a:solidFill>
                <a:srgbClr val="1269B0"/>
              </a:solidFill>
              <a:latin typeface="Symbol" charset="2"/>
              <a:cs typeface="Symbol" charset="2"/>
            </a:endParaRPr>
          </a:p>
        </p:txBody>
      </p:sp>
      <p:sp>
        <p:nvSpPr>
          <p:cNvPr id="60433" name="Line 75"/>
          <p:cNvSpPr>
            <a:spLocks noChangeShapeType="1"/>
          </p:cNvSpPr>
          <p:nvPr/>
        </p:nvSpPr>
        <p:spPr bwMode="auto">
          <a:xfrm>
            <a:off x="2331269" y="3641998"/>
            <a:ext cx="9525" cy="1371600"/>
          </a:xfrm>
          <a:prstGeom prst="line">
            <a:avLst/>
          </a:prstGeom>
          <a:noFill/>
          <a:ln w="28575">
            <a:solidFill>
              <a:srgbClr val="1269B0"/>
            </a:solidFill>
            <a:round/>
            <a:headEnd/>
            <a:tailEnd type="triangle" w="med" len="med"/>
          </a:ln>
        </p:spPr>
        <p:txBody>
          <a:bodyPr/>
          <a:lstStyle/>
          <a:p>
            <a:endParaRPr lang="de-CH" baseline="0" dirty="0">
              <a:latin typeface="Calibri"/>
              <a:cs typeface="Calibri"/>
            </a:endParaRPr>
          </a:p>
        </p:txBody>
      </p:sp>
      <p:sp>
        <p:nvSpPr>
          <p:cNvPr id="60434" name="Text Box 76"/>
          <p:cNvSpPr txBox="1">
            <a:spLocks noChangeArrowheads="1"/>
          </p:cNvSpPr>
          <p:nvPr/>
        </p:nvSpPr>
        <p:spPr bwMode="auto">
          <a:xfrm>
            <a:off x="2051840" y="4061098"/>
            <a:ext cx="215603" cy="369332"/>
          </a:xfrm>
          <a:prstGeom prst="rect">
            <a:avLst/>
          </a:prstGeom>
          <a:noFill/>
          <a:ln w="9525">
            <a:noFill/>
            <a:miter lim="800000"/>
            <a:headEnd/>
            <a:tailEnd/>
          </a:ln>
        </p:spPr>
        <p:txBody>
          <a:bodyPr wrap="square">
            <a:spAutoFit/>
          </a:bodyPr>
          <a:lstStyle/>
          <a:p>
            <a:r>
              <a:rPr lang="de-CH" sz="1800" b="1" baseline="0" dirty="0" err="1">
                <a:solidFill>
                  <a:srgbClr val="1269B0"/>
                </a:solidFill>
                <a:latin typeface="Calibri" panose="020F0502020204030204" pitchFamily="34" charset="0"/>
                <a:cs typeface="Calibri" panose="020F0502020204030204" pitchFamily="34" charset="0"/>
              </a:rPr>
              <a:t>r</a:t>
            </a:r>
            <a:endParaRPr lang="en-US" sz="1800" b="1" baseline="0" dirty="0">
              <a:solidFill>
                <a:srgbClr val="1269B0"/>
              </a:solidFill>
              <a:latin typeface="Calibri" panose="020F0502020204030204" pitchFamily="34" charset="0"/>
              <a:cs typeface="Calibri" panose="020F0502020204030204" pitchFamily="34" charset="0"/>
            </a:endParaRPr>
          </a:p>
        </p:txBody>
      </p:sp>
      <p:grpSp>
        <p:nvGrpSpPr>
          <p:cNvPr id="3" name="Group 83"/>
          <p:cNvGrpSpPr>
            <a:grpSpLocks/>
          </p:cNvGrpSpPr>
          <p:nvPr/>
        </p:nvGrpSpPr>
        <p:grpSpPr bwMode="auto">
          <a:xfrm>
            <a:off x="4925244" y="1394098"/>
            <a:ext cx="3492500" cy="4486275"/>
            <a:chOff x="3398" y="630"/>
            <a:chExt cx="2200" cy="2826"/>
          </a:xfrm>
        </p:grpSpPr>
        <p:grpSp>
          <p:nvGrpSpPr>
            <p:cNvPr id="4" name="Group 65"/>
            <p:cNvGrpSpPr>
              <a:grpSpLocks/>
            </p:cNvGrpSpPr>
            <p:nvPr/>
          </p:nvGrpSpPr>
          <p:grpSpPr bwMode="auto">
            <a:xfrm>
              <a:off x="3483" y="1038"/>
              <a:ext cx="1928" cy="1984"/>
              <a:chOff x="3483" y="1380"/>
              <a:chExt cx="1928" cy="1984"/>
            </a:xfrm>
          </p:grpSpPr>
          <p:sp>
            <p:nvSpPr>
              <p:cNvPr id="60445" name="Line 50"/>
              <p:cNvSpPr>
                <a:spLocks noChangeShapeType="1"/>
              </p:cNvSpPr>
              <p:nvPr/>
            </p:nvSpPr>
            <p:spPr bwMode="auto">
              <a:xfrm flipV="1">
                <a:off x="3483" y="2300"/>
                <a:ext cx="1928" cy="168"/>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46" name="Line 51"/>
              <p:cNvSpPr>
                <a:spLocks noChangeShapeType="1"/>
              </p:cNvSpPr>
              <p:nvPr/>
            </p:nvSpPr>
            <p:spPr bwMode="auto">
              <a:xfrm flipV="1">
                <a:off x="4056" y="1512"/>
                <a:ext cx="842" cy="1774"/>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47" name="Line 52"/>
              <p:cNvSpPr>
                <a:spLocks noChangeShapeType="1"/>
              </p:cNvSpPr>
              <p:nvPr/>
            </p:nvSpPr>
            <p:spPr bwMode="auto">
              <a:xfrm flipH="1" flipV="1">
                <a:off x="3559" y="2015"/>
                <a:ext cx="1784" cy="704"/>
              </a:xfrm>
              <a:prstGeom prst="line">
                <a:avLst/>
              </a:prstGeom>
              <a:noFill/>
              <a:ln w="9525">
                <a:solidFill>
                  <a:schemeClr val="tx1"/>
                </a:solidFill>
                <a:round/>
                <a:headEnd type="triangle" w="med" len="med"/>
                <a:tailEnd/>
              </a:ln>
            </p:spPr>
            <p:txBody>
              <a:bodyPr/>
              <a:lstStyle/>
              <a:p>
                <a:endParaRPr lang="de-CH" baseline="0" dirty="0">
                  <a:latin typeface="Calibri"/>
                  <a:cs typeface="Calibri"/>
                </a:endParaRPr>
              </a:p>
            </p:txBody>
          </p:sp>
          <p:sp>
            <p:nvSpPr>
              <p:cNvPr id="60448" name="Line 53"/>
              <p:cNvSpPr>
                <a:spLocks noChangeShapeType="1"/>
              </p:cNvSpPr>
              <p:nvPr/>
            </p:nvSpPr>
            <p:spPr bwMode="auto">
              <a:xfrm flipH="1" flipV="1">
                <a:off x="4170" y="1446"/>
                <a:ext cx="628" cy="1838"/>
              </a:xfrm>
              <a:prstGeom prst="line">
                <a:avLst/>
              </a:prstGeom>
              <a:noFill/>
              <a:ln w="9525">
                <a:solidFill>
                  <a:schemeClr val="tx1"/>
                </a:solidFill>
                <a:round/>
                <a:headEnd type="triangle" w="med" len="med"/>
                <a:tailEnd/>
              </a:ln>
            </p:spPr>
            <p:txBody>
              <a:bodyPr/>
              <a:lstStyle/>
              <a:p>
                <a:endParaRPr lang="de-CH" baseline="0" dirty="0">
                  <a:latin typeface="Calibri"/>
                  <a:cs typeface="Calibri"/>
                </a:endParaRPr>
              </a:p>
            </p:txBody>
          </p:sp>
          <p:sp>
            <p:nvSpPr>
              <p:cNvPr id="60449" name="Line 54"/>
              <p:cNvSpPr>
                <a:spLocks noChangeShapeType="1"/>
              </p:cNvSpPr>
              <p:nvPr/>
            </p:nvSpPr>
            <p:spPr bwMode="auto">
              <a:xfrm flipV="1">
                <a:off x="3694" y="1816"/>
                <a:ext cx="1543" cy="1183"/>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50" name="Line 55"/>
              <p:cNvSpPr>
                <a:spLocks noChangeShapeType="1"/>
              </p:cNvSpPr>
              <p:nvPr/>
            </p:nvSpPr>
            <p:spPr bwMode="auto">
              <a:xfrm flipV="1">
                <a:off x="4382" y="1580"/>
                <a:ext cx="208" cy="1600"/>
              </a:xfrm>
              <a:prstGeom prst="line">
                <a:avLst/>
              </a:prstGeom>
              <a:noFill/>
              <a:ln w="9525">
                <a:solidFill>
                  <a:schemeClr val="tx1"/>
                </a:solidFill>
                <a:round/>
                <a:headEnd type="triangle" w="med" len="med"/>
                <a:tailEnd type="triangle" w="med" len="med"/>
              </a:ln>
            </p:spPr>
            <p:txBody>
              <a:bodyPr/>
              <a:lstStyle/>
              <a:p>
                <a:endParaRPr lang="de-CH" baseline="0" dirty="0">
                  <a:latin typeface="Calibri"/>
                  <a:cs typeface="Calibri"/>
                </a:endParaRPr>
              </a:p>
            </p:txBody>
          </p:sp>
          <p:sp>
            <p:nvSpPr>
              <p:cNvPr id="110648" name="AutoShape 56"/>
              <p:cNvSpPr>
                <a:spLocks noChangeArrowheads="1"/>
              </p:cNvSpPr>
              <p:nvPr/>
            </p:nvSpPr>
            <p:spPr bwMode="auto">
              <a:xfrm rot="16200000">
                <a:off x="3737" y="2065"/>
                <a:ext cx="1408" cy="626"/>
              </a:xfrm>
              <a:prstGeom prst="can">
                <a:avLst>
                  <a:gd name="adj" fmla="val 41051"/>
                </a:avLst>
              </a:prstGeom>
              <a:gradFill rotWithShape="1">
                <a:gsLst>
                  <a:gs pos="0">
                    <a:schemeClr val="bg1">
                      <a:gamma/>
                      <a:shade val="57647"/>
                      <a:invGamma/>
                      <a:alpha val="62000"/>
                    </a:schemeClr>
                  </a:gs>
                  <a:gs pos="50000">
                    <a:schemeClr val="bg1">
                      <a:alpha val="64999"/>
                    </a:schemeClr>
                  </a:gs>
                  <a:gs pos="100000">
                    <a:schemeClr val="bg1">
                      <a:gamma/>
                      <a:shade val="57647"/>
                      <a:invGamma/>
                      <a:alpha val="62000"/>
                    </a:schemeClr>
                  </a:gs>
                </a:gsLst>
                <a:lin ang="0" scaled="1"/>
              </a:gradFill>
              <a:ln w="9525">
                <a:solidFill>
                  <a:schemeClr val="bg1"/>
                </a:solidFill>
                <a:round/>
                <a:headEnd/>
                <a:tailEnd/>
              </a:ln>
              <a:effectLst/>
            </p:spPr>
            <p:txBody>
              <a:bodyPr wrap="none" anchor="ctr"/>
              <a:lstStyle/>
              <a:p>
                <a:pPr>
                  <a:defRPr/>
                </a:pPr>
                <a:endParaRPr lang="de-CH" baseline="0" dirty="0">
                  <a:latin typeface="Calibri"/>
                  <a:cs typeface="Calibri"/>
                </a:endParaRPr>
              </a:p>
            </p:txBody>
          </p:sp>
          <p:sp>
            <p:nvSpPr>
              <p:cNvPr id="60452" name="Oval 57"/>
              <p:cNvSpPr>
                <a:spLocks noChangeArrowheads="1"/>
              </p:cNvSpPr>
              <p:nvPr/>
            </p:nvSpPr>
            <p:spPr bwMode="auto">
              <a:xfrm rot="-5400000">
                <a:off x="3454" y="1412"/>
                <a:ext cx="1984" cy="1920"/>
              </a:xfrm>
              <a:prstGeom prst="ellipse">
                <a:avLst/>
              </a:prstGeom>
              <a:noFill/>
              <a:ln w="9525">
                <a:solidFill>
                  <a:schemeClr val="tx1"/>
                </a:solidFill>
                <a:round/>
                <a:headEnd/>
                <a:tailEnd/>
              </a:ln>
            </p:spPr>
            <p:txBody>
              <a:bodyPr wrap="none" anchor="ctr"/>
              <a:lstStyle/>
              <a:p>
                <a:endParaRPr lang="de-CH" baseline="0" dirty="0">
                  <a:latin typeface="Calibri"/>
                  <a:cs typeface="Calibri"/>
                </a:endParaRPr>
              </a:p>
            </p:txBody>
          </p:sp>
          <p:sp>
            <p:nvSpPr>
              <p:cNvPr id="110650" name="AutoShape 58"/>
              <p:cNvSpPr>
                <a:spLocks noChangeArrowheads="1"/>
              </p:cNvSpPr>
              <p:nvPr/>
            </p:nvSpPr>
            <p:spPr bwMode="auto">
              <a:xfrm rot="16200000">
                <a:off x="3622" y="2032"/>
                <a:ext cx="1648" cy="720"/>
              </a:xfrm>
              <a:prstGeom prst="can">
                <a:avLst>
                  <a:gd name="adj" fmla="val 50000"/>
                </a:avLst>
              </a:prstGeom>
              <a:gradFill rotWithShape="1">
                <a:gsLst>
                  <a:gs pos="0">
                    <a:schemeClr val="bg2">
                      <a:gamma/>
                      <a:shade val="46275"/>
                      <a:invGamma/>
                      <a:alpha val="59000"/>
                    </a:schemeClr>
                  </a:gs>
                  <a:gs pos="50000">
                    <a:schemeClr val="bg2">
                      <a:alpha val="60001"/>
                    </a:schemeClr>
                  </a:gs>
                  <a:gs pos="100000">
                    <a:schemeClr val="bg2">
                      <a:gamma/>
                      <a:shade val="46275"/>
                      <a:invGamma/>
                      <a:alpha val="59000"/>
                    </a:schemeClr>
                  </a:gs>
                </a:gsLst>
                <a:lin ang="0" scaled="1"/>
              </a:gradFill>
              <a:ln w="9525">
                <a:noFill/>
                <a:round/>
                <a:headEnd/>
                <a:tailEnd/>
              </a:ln>
              <a:effectLst/>
            </p:spPr>
            <p:txBody>
              <a:bodyPr wrap="none" anchor="ctr"/>
              <a:lstStyle/>
              <a:p>
                <a:pPr>
                  <a:defRPr/>
                </a:pPr>
                <a:endParaRPr lang="de-CH" baseline="0" dirty="0">
                  <a:latin typeface="Calibri"/>
                  <a:cs typeface="Calibri"/>
                </a:endParaRPr>
              </a:p>
            </p:txBody>
          </p:sp>
          <p:sp>
            <p:nvSpPr>
              <p:cNvPr id="110651" name="Oval 59"/>
              <p:cNvSpPr>
                <a:spLocks noChangeArrowheads="1"/>
              </p:cNvSpPr>
              <p:nvPr/>
            </p:nvSpPr>
            <p:spPr bwMode="auto">
              <a:xfrm>
                <a:off x="4150" y="1688"/>
                <a:ext cx="234" cy="1360"/>
              </a:xfrm>
              <a:prstGeom prst="ellipse">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6200000" scaled="1"/>
                <a:tileRect/>
              </a:gradFill>
              <a:ln w="9525">
                <a:noFill/>
                <a:round/>
                <a:headEnd/>
                <a:tailEnd/>
              </a:ln>
              <a:effectLst/>
            </p:spPr>
            <p:txBody>
              <a:bodyPr wrap="none" anchor="ctr"/>
              <a:lstStyle/>
              <a:p>
                <a:pPr>
                  <a:defRPr/>
                </a:pPr>
                <a:endParaRPr lang="de-CH" baseline="0" dirty="0">
                  <a:latin typeface="Calibri"/>
                  <a:cs typeface="Calibri"/>
                </a:endParaRPr>
              </a:p>
            </p:txBody>
          </p:sp>
          <p:sp>
            <p:nvSpPr>
              <p:cNvPr id="60455" name="Line 60"/>
              <p:cNvSpPr>
                <a:spLocks noChangeShapeType="1"/>
              </p:cNvSpPr>
              <p:nvPr/>
            </p:nvSpPr>
            <p:spPr bwMode="auto">
              <a:xfrm flipH="1">
                <a:off x="3489" y="2397"/>
                <a:ext cx="903" cy="69"/>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56" name="Line 61"/>
              <p:cNvSpPr>
                <a:spLocks noChangeShapeType="1"/>
              </p:cNvSpPr>
              <p:nvPr/>
            </p:nvSpPr>
            <p:spPr bwMode="auto">
              <a:xfrm flipH="1" flipV="1">
                <a:off x="3552" y="2010"/>
                <a:ext cx="828" cy="336"/>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57" name="Line 62"/>
              <p:cNvSpPr>
                <a:spLocks noChangeShapeType="1"/>
              </p:cNvSpPr>
              <p:nvPr/>
            </p:nvSpPr>
            <p:spPr bwMode="auto">
              <a:xfrm flipH="1">
                <a:off x="3696" y="2466"/>
                <a:ext cx="693" cy="528"/>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58" name="Line 63"/>
              <p:cNvSpPr>
                <a:spLocks noChangeShapeType="1"/>
              </p:cNvSpPr>
              <p:nvPr/>
            </p:nvSpPr>
            <p:spPr bwMode="auto">
              <a:xfrm flipH="1" flipV="1">
                <a:off x="4170" y="1422"/>
                <a:ext cx="198" cy="600"/>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sp>
            <p:nvSpPr>
              <p:cNvPr id="60459" name="Line 64"/>
              <p:cNvSpPr>
                <a:spLocks noChangeShapeType="1"/>
              </p:cNvSpPr>
              <p:nvPr/>
            </p:nvSpPr>
            <p:spPr bwMode="auto">
              <a:xfrm flipH="1">
                <a:off x="4056" y="2616"/>
                <a:ext cx="318" cy="660"/>
              </a:xfrm>
              <a:prstGeom prst="line">
                <a:avLst/>
              </a:prstGeom>
              <a:noFill/>
              <a:ln w="9525">
                <a:solidFill>
                  <a:schemeClr val="tx1"/>
                </a:solidFill>
                <a:round/>
                <a:headEnd/>
                <a:tailEnd type="triangle" w="med" len="med"/>
              </a:ln>
            </p:spPr>
            <p:txBody>
              <a:bodyPr/>
              <a:lstStyle/>
              <a:p>
                <a:endParaRPr lang="de-CH" baseline="0" dirty="0">
                  <a:latin typeface="Calibri"/>
                  <a:cs typeface="Calibri"/>
                </a:endParaRPr>
              </a:p>
            </p:txBody>
          </p:sp>
        </p:grpSp>
        <p:sp>
          <p:nvSpPr>
            <p:cNvPr id="60440" name="Line 78"/>
            <p:cNvSpPr>
              <a:spLocks noChangeShapeType="1"/>
            </p:cNvSpPr>
            <p:nvPr/>
          </p:nvSpPr>
          <p:spPr bwMode="auto">
            <a:xfrm>
              <a:off x="4492" y="630"/>
              <a:ext cx="0" cy="2802"/>
            </a:xfrm>
            <a:prstGeom prst="line">
              <a:avLst/>
            </a:prstGeom>
            <a:noFill/>
            <a:ln w="9525">
              <a:solidFill>
                <a:schemeClr val="tx1"/>
              </a:solidFill>
              <a:prstDash val="dash"/>
              <a:round/>
              <a:headEnd/>
              <a:tailEnd/>
            </a:ln>
          </p:spPr>
          <p:txBody>
            <a:bodyPr/>
            <a:lstStyle/>
            <a:p>
              <a:endParaRPr lang="de-CH" baseline="0" dirty="0">
                <a:latin typeface="Calibri"/>
                <a:cs typeface="Calibri"/>
              </a:endParaRPr>
            </a:p>
          </p:txBody>
        </p:sp>
        <p:sp>
          <p:nvSpPr>
            <p:cNvPr id="60441" name="Line 79"/>
            <p:cNvSpPr>
              <a:spLocks noChangeShapeType="1"/>
            </p:cNvSpPr>
            <p:nvPr/>
          </p:nvSpPr>
          <p:spPr bwMode="auto">
            <a:xfrm>
              <a:off x="3398" y="2048"/>
              <a:ext cx="2200" cy="2"/>
            </a:xfrm>
            <a:prstGeom prst="line">
              <a:avLst/>
            </a:prstGeom>
            <a:noFill/>
            <a:ln w="9525">
              <a:solidFill>
                <a:schemeClr val="tx1"/>
              </a:solidFill>
              <a:prstDash val="dash"/>
              <a:round/>
              <a:headEnd/>
              <a:tailEnd/>
            </a:ln>
          </p:spPr>
          <p:txBody>
            <a:bodyPr/>
            <a:lstStyle/>
            <a:p>
              <a:endParaRPr lang="de-CH" baseline="0" dirty="0">
                <a:latin typeface="Calibri"/>
                <a:cs typeface="Calibri"/>
              </a:endParaRPr>
            </a:p>
          </p:txBody>
        </p:sp>
        <p:sp>
          <p:nvSpPr>
            <p:cNvPr id="60442" name="Line 80"/>
            <p:cNvSpPr>
              <a:spLocks noChangeShapeType="1"/>
            </p:cNvSpPr>
            <p:nvPr/>
          </p:nvSpPr>
          <p:spPr bwMode="auto">
            <a:xfrm>
              <a:off x="4488" y="2040"/>
              <a:ext cx="272" cy="1416"/>
            </a:xfrm>
            <a:prstGeom prst="line">
              <a:avLst/>
            </a:prstGeom>
            <a:noFill/>
            <a:ln w="9525">
              <a:solidFill>
                <a:schemeClr val="tx1"/>
              </a:solidFill>
              <a:prstDash val="dash"/>
              <a:round/>
              <a:headEnd/>
              <a:tailEnd/>
            </a:ln>
          </p:spPr>
          <p:txBody>
            <a:bodyPr/>
            <a:lstStyle/>
            <a:p>
              <a:endParaRPr lang="de-CH" baseline="0" dirty="0">
                <a:latin typeface="Calibri"/>
                <a:cs typeface="Calibri"/>
              </a:endParaRPr>
            </a:p>
          </p:txBody>
        </p:sp>
        <p:sp>
          <p:nvSpPr>
            <p:cNvPr id="60443" name="Line 81"/>
            <p:cNvSpPr>
              <a:spLocks noChangeShapeType="1"/>
            </p:cNvSpPr>
            <p:nvPr/>
          </p:nvSpPr>
          <p:spPr bwMode="auto">
            <a:xfrm>
              <a:off x="4484" y="3384"/>
              <a:ext cx="254" cy="0"/>
            </a:xfrm>
            <a:prstGeom prst="line">
              <a:avLst/>
            </a:prstGeom>
            <a:noFill/>
            <a:ln w="9525">
              <a:solidFill>
                <a:schemeClr val="tx1"/>
              </a:solidFill>
              <a:round/>
              <a:headEnd type="triangle" w="med" len="med"/>
              <a:tailEnd type="triangle" w="med" len="med"/>
            </a:ln>
          </p:spPr>
          <p:txBody>
            <a:bodyPr/>
            <a:lstStyle/>
            <a:p>
              <a:endParaRPr lang="de-CH" baseline="0" dirty="0">
                <a:latin typeface="Calibri"/>
                <a:cs typeface="Calibri"/>
              </a:endParaRPr>
            </a:p>
          </p:txBody>
        </p:sp>
        <p:sp>
          <p:nvSpPr>
            <p:cNvPr id="60444" name="Text Box 82"/>
            <p:cNvSpPr txBox="1">
              <a:spLocks noChangeArrowheads="1"/>
            </p:cNvSpPr>
            <p:nvPr/>
          </p:nvSpPr>
          <p:spPr bwMode="auto">
            <a:xfrm>
              <a:off x="4466" y="3162"/>
              <a:ext cx="304" cy="233"/>
            </a:xfrm>
            <a:prstGeom prst="rect">
              <a:avLst/>
            </a:prstGeom>
            <a:noFill/>
            <a:ln w="9525">
              <a:noFill/>
              <a:miter lim="800000"/>
              <a:headEnd/>
              <a:tailEnd/>
            </a:ln>
          </p:spPr>
          <p:txBody>
            <a:bodyPr wrap="none">
              <a:spAutoFit/>
            </a:bodyPr>
            <a:lstStyle/>
            <a:p>
              <a:r>
                <a:rPr lang="de-CH" sz="1800" b="0" baseline="0" dirty="0">
                  <a:latin typeface="Calibri" panose="020F0502020204030204" pitchFamily="34" charset="0"/>
                  <a:cs typeface="Calibri" panose="020F0502020204030204" pitchFamily="34" charset="0"/>
                </a:rPr>
                <a:t>z/2</a:t>
              </a:r>
              <a:endParaRPr lang="en-US" sz="1800" b="0" baseline="0" dirty="0">
                <a:latin typeface="Calibri" panose="020F0502020204030204" pitchFamily="34" charset="0"/>
                <a:cs typeface="Calibri" panose="020F0502020204030204" pitchFamily="34" charset="0"/>
              </a:endParaRPr>
            </a:p>
          </p:txBody>
        </p:sp>
      </p:grpSp>
      <p:sp>
        <p:nvSpPr>
          <p:cNvPr id="60437" name="Arc 84"/>
          <p:cNvSpPr>
            <a:spLocks/>
          </p:cNvSpPr>
          <p:nvPr/>
        </p:nvSpPr>
        <p:spPr bwMode="auto">
          <a:xfrm flipV="1">
            <a:off x="6655619" y="3899173"/>
            <a:ext cx="341313" cy="762000"/>
          </a:xfrm>
          <a:custGeom>
            <a:avLst/>
            <a:gdLst>
              <a:gd name="T0" fmla="*/ 0 w 8785"/>
              <a:gd name="T1" fmla="*/ 0 h 21600"/>
              <a:gd name="T2" fmla="*/ 341313 w 8785"/>
              <a:gd name="T3" fmla="*/ 65864 h 21600"/>
              <a:gd name="T4" fmla="*/ 0 w 8785"/>
              <a:gd name="T5" fmla="*/ 762000 h 21600"/>
              <a:gd name="T6" fmla="*/ 0 60000 65536"/>
              <a:gd name="T7" fmla="*/ 0 60000 65536"/>
              <a:gd name="T8" fmla="*/ 0 60000 65536"/>
              <a:gd name="T9" fmla="*/ 0 w 8785"/>
              <a:gd name="T10" fmla="*/ 0 h 21600"/>
              <a:gd name="T11" fmla="*/ 8785 w 8785"/>
              <a:gd name="T12" fmla="*/ 21600 h 21600"/>
            </a:gdLst>
            <a:ahLst/>
            <a:cxnLst>
              <a:cxn ang="T6">
                <a:pos x="T0" y="T1"/>
              </a:cxn>
              <a:cxn ang="T7">
                <a:pos x="T2" y="T3"/>
              </a:cxn>
              <a:cxn ang="T8">
                <a:pos x="T4" y="T5"/>
              </a:cxn>
            </a:cxnLst>
            <a:rect l="T9" t="T10" r="T11" b="T12"/>
            <a:pathLst>
              <a:path w="8785" h="21600" fill="none" extrusionOk="0">
                <a:moveTo>
                  <a:pt x="-1" y="0"/>
                </a:moveTo>
                <a:cubicBezTo>
                  <a:pt x="3026" y="0"/>
                  <a:pt x="6019" y="636"/>
                  <a:pt x="8784" y="1867"/>
                </a:cubicBezTo>
              </a:path>
              <a:path w="8785" h="21600" stroke="0" extrusionOk="0">
                <a:moveTo>
                  <a:pt x="-1" y="0"/>
                </a:moveTo>
                <a:cubicBezTo>
                  <a:pt x="3026" y="0"/>
                  <a:pt x="6019" y="636"/>
                  <a:pt x="8784" y="1867"/>
                </a:cubicBezTo>
                <a:lnTo>
                  <a:pt x="0" y="21600"/>
                </a:lnTo>
                <a:close/>
              </a:path>
            </a:pathLst>
          </a:custGeom>
          <a:noFill/>
          <a:ln w="9525">
            <a:solidFill>
              <a:schemeClr val="tx1"/>
            </a:solidFill>
            <a:round/>
            <a:headEnd type="triangle" w="med" len="med"/>
            <a:tailEnd/>
          </a:ln>
        </p:spPr>
        <p:txBody>
          <a:bodyPr wrap="none" anchor="ctr"/>
          <a:lstStyle/>
          <a:p>
            <a:endParaRPr lang="de-CH" baseline="0" dirty="0">
              <a:latin typeface="Calibri"/>
              <a:cs typeface="Calibri"/>
            </a:endParaRPr>
          </a:p>
        </p:txBody>
      </p:sp>
      <p:sp>
        <p:nvSpPr>
          <p:cNvPr id="60438" name="Text Box 85"/>
          <p:cNvSpPr txBox="1">
            <a:spLocks noChangeArrowheads="1"/>
          </p:cNvSpPr>
          <p:nvPr/>
        </p:nvSpPr>
        <p:spPr bwMode="auto">
          <a:xfrm>
            <a:off x="6592119" y="4203973"/>
            <a:ext cx="298480" cy="369332"/>
          </a:xfrm>
          <a:prstGeom prst="rect">
            <a:avLst/>
          </a:prstGeom>
          <a:noFill/>
          <a:ln w="9525">
            <a:noFill/>
            <a:miter lim="800000"/>
            <a:headEnd/>
            <a:tailEnd/>
          </a:ln>
        </p:spPr>
        <p:txBody>
          <a:bodyPr wrap="none">
            <a:spAutoFit/>
          </a:bodyPr>
          <a:lstStyle/>
          <a:p>
            <a:r>
              <a:rPr lang="de-CH" b="0" i="1" baseline="0" dirty="0" err="1">
                <a:solidFill>
                  <a:schemeClr val="tx1"/>
                </a:solidFill>
                <a:latin typeface="Symbol" charset="2"/>
                <a:cs typeface="Symbol" charset="2"/>
              </a:rPr>
              <a:t>z</a:t>
            </a:r>
            <a:endParaRPr lang="en-US" b="0" i="1" baseline="0" dirty="0">
              <a:solidFill>
                <a:schemeClr val="tx1"/>
              </a:solidFill>
              <a:latin typeface="Symbol" charset="2"/>
              <a:cs typeface="Symbol" charset="2"/>
            </a:endParaRPr>
          </a:p>
        </p:txBody>
      </p:sp>
      <p:sp>
        <p:nvSpPr>
          <p:cNvPr id="5" name="Title 4"/>
          <p:cNvSpPr>
            <a:spLocks noGrp="1"/>
          </p:cNvSpPr>
          <p:nvPr>
            <p:ph type="title"/>
          </p:nvPr>
        </p:nvSpPr>
        <p:spPr/>
        <p:txBody>
          <a:bodyPr/>
          <a:lstStyle/>
          <a:p>
            <a:r>
              <a:rPr lang="en-US" dirty="0"/>
              <a:t>Axial coverage</a:t>
            </a: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9454FB2F-A6BD-424D-8F3A-3F299C32D5FD}"/>
                  </a:ext>
                </a:extLst>
              </p:cNvPr>
              <p:cNvSpPr/>
              <p:nvPr/>
            </p:nvSpPr>
            <p:spPr>
              <a:xfrm>
                <a:off x="3497411" y="5749235"/>
                <a:ext cx="2149178" cy="672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CH" sz="2200" b="1" i="0" smtClean="0">
                          <a:solidFill>
                            <a:srgbClr val="1269B0"/>
                          </a:solidFill>
                          <a:latin typeface="Cambria Math" panose="02040503050406030204" pitchFamily="18" charset="0"/>
                        </a:rPr>
                        <m:t>𝐭𝐚𝐧</m:t>
                      </m:r>
                      <m:r>
                        <a:rPr lang="de-CH" sz="2200" b="1" i="0" smtClean="0">
                          <a:solidFill>
                            <a:srgbClr val="1269B0"/>
                          </a:solidFill>
                          <a:latin typeface="Cambria Math" panose="02040503050406030204" pitchFamily="18" charset="0"/>
                          <a:ea typeface="Cambria Math" panose="02040503050406030204" pitchFamily="18" charset="0"/>
                        </a:rPr>
                        <m:t>𝛇</m:t>
                      </m:r>
                      <m:r>
                        <a:rPr lang="de-CH" sz="2200" b="1" i="0" smtClean="0">
                          <a:solidFill>
                            <a:srgbClr val="1269B0"/>
                          </a:solidFill>
                          <a:latin typeface="Cambria Math" panose="02040503050406030204" pitchFamily="18" charset="0"/>
                          <a:ea typeface="Cambria Math" panose="02040503050406030204" pitchFamily="18" charset="0"/>
                        </a:rPr>
                        <m:t>=</m:t>
                      </m:r>
                      <m:f>
                        <m:fPr>
                          <m:ctrlPr>
                            <a:rPr lang="de-CH" sz="2200" b="1" i="1" smtClean="0">
                              <a:solidFill>
                                <a:srgbClr val="1269B0"/>
                              </a:solidFill>
                              <a:latin typeface="Cambria Math" panose="02040503050406030204" pitchFamily="18" charset="0"/>
                              <a:ea typeface="Cambria Math" panose="02040503050406030204" pitchFamily="18" charset="0"/>
                            </a:rPr>
                          </m:ctrlPr>
                        </m:fPr>
                        <m:num>
                          <m:r>
                            <a:rPr lang="de-CH" sz="2200" b="1" i="0" smtClean="0">
                              <a:solidFill>
                                <a:srgbClr val="1269B0"/>
                              </a:solidFill>
                              <a:latin typeface="Cambria Math" panose="02040503050406030204" pitchFamily="18" charset="0"/>
                              <a:ea typeface="Cambria Math" panose="02040503050406030204" pitchFamily="18" charset="0"/>
                            </a:rPr>
                            <m:t>𝐳</m:t>
                          </m:r>
                        </m:num>
                        <m:den>
                          <m:r>
                            <a:rPr lang="de-CH" sz="2200" b="1" i="0" smtClean="0">
                              <a:solidFill>
                                <a:srgbClr val="1269B0"/>
                              </a:solidFill>
                              <a:latin typeface="Cambria Math" panose="02040503050406030204" pitchFamily="18" charset="0"/>
                              <a:ea typeface="Cambria Math" panose="02040503050406030204" pitchFamily="18" charset="0"/>
                            </a:rPr>
                            <m:t>𝟐𝐫</m:t>
                          </m:r>
                        </m:den>
                      </m:f>
                      <m:r>
                        <a:rPr lang="de-CH" sz="2200" b="1" i="0" smtClean="0">
                          <a:solidFill>
                            <a:srgbClr val="1269B0"/>
                          </a:solidFill>
                          <a:latin typeface="Cambria Math" panose="02040503050406030204" pitchFamily="18" charset="0"/>
                          <a:ea typeface="Cambria Math" panose="02040503050406030204" pitchFamily="18" charset="0"/>
                        </a:rPr>
                        <m:t>=</m:t>
                      </m:r>
                      <m:f>
                        <m:fPr>
                          <m:ctrlPr>
                            <a:rPr lang="de-CH" sz="2200" b="1" i="1">
                              <a:solidFill>
                                <a:srgbClr val="1269B0"/>
                              </a:solidFill>
                              <a:latin typeface="Cambria Math" panose="02040503050406030204" pitchFamily="18" charset="0"/>
                              <a:ea typeface="Cambria Math" panose="02040503050406030204" pitchFamily="18" charset="0"/>
                            </a:rPr>
                          </m:ctrlPr>
                        </m:fPr>
                        <m:num>
                          <m:r>
                            <a:rPr lang="de-CH" sz="2200" b="1" i="0">
                              <a:solidFill>
                                <a:srgbClr val="1269B0"/>
                              </a:solidFill>
                              <a:latin typeface="Cambria Math" panose="02040503050406030204" pitchFamily="18" charset="0"/>
                              <a:ea typeface="Cambria Math" panose="02040503050406030204" pitchFamily="18" charset="0"/>
                            </a:rPr>
                            <m:t>𝐳</m:t>
                          </m:r>
                        </m:num>
                        <m:den>
                          <m:r>
                            <a:rPr lang="de-CH" sz="2200" b="1" i="0" smtClean="0">
                              <a:solidFill>
                                <a:srgbClr val="1269B0"/>
                              </a:solidFill>
                              <a:latin typeface="Cambria Math" panose="02040503050406030204" pitchFamily="18" charset="0"/>
                              <a:ea typeface="Cambria Math" panose="02040503050406030204" pitchFamily="18" charset="0"/>
                            </a:rPr>
                            <m:t>𝐃</m:t>
                          </m:r>
                        </m:den>
                      </m:f>
                    </m:oMath>
                  </m:oMathPara>
                </a14:m>
                <a:endParaRPr lang="en-US" sz="2200" b="1" dirty="0">
                  <a:solidFill>
                    <a:srgbClr val="1269B0"/>
                  </a:solidFill>
                </a:endParaRPr>
              </a:p>
            </p:txBody>
          </p:sp>
        </mc:Choice>
        <mc:Fallback xmlns="">
          <p:sp>
            <p:nvSpPr>
              <p:cNvPr id="54" name="Rectangle 53">
                <a:extLst>
                  <a:ext uri="{FF2B5EF4-FFF2-40B4-BE49-F238E27FC236}">
                    <a16:creationId xmlns:a16="http://schemas.microsoft.com/office/drawing/2014/main" id="{9454FB2F-A6BD-424D-8F3A-3F299C32D5FD}"/>
                  </a:ext>
                </a:extLst>
              </p:cNvPr>
              <p:cNvSpPr>
                <a:spLocks noRot="1" noChangeAspect="1" noMove="1" noResize="1" noEditPoints="1" noAdjustHandles="1" noChangeArrowheads="1" noChangeShapeType="1" noTextEdit="1"/>
              </p:cNvSpPr>
              <p:nvPr/>
            </p:nvSpPr>
            <p:spPr>
              <a:xfrm>
                <a:off x="3497411" y="5749235"/>
                <a:ext cx="2149178" cy="672556"/>
              </a:xfrm>
              <a:prstGeom prst="rect">
                <a:avLst/>
              </a:prstGeom>
              <a:blipFill>
                <a:blip r:embed="rId3"/>
                <a:stretch>
                  <a:fillRect b="-5556"/>
                </a:stretch>
              </a:blipFill>
            </p:spPr>
            <p:txBody>
              <a:bodyPr/>
              <a:lstStyle/>
              <a:p>
                <a:r>
                  <a:rPr lang="de-DE">
                    <a:noFill/>
                  </a:rPr>
                  <a:t> </a:t>
                </a:r>
              </a:p>
            </p:txBody>
          </p:sp>
        </mc:Fallback>
      </mc:AlternateContent>
      <p:sp>
        <p:nvSpPr>
          <p:cNvPr id="55" name="Slide Number Placeholder 4">
            <a:extLst>
              <a:ext uri="{FF2B5EF4-FFF2-40B4-BE49-F238E27FC236}">
                <a16:creationId xmlns:a16="http://schemas.microsoft.com/office/drawing/2014/main" id="{A33DBEE3-86CB-B546-AE04-0759F08C93D7}"/>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46</a:t>
            </a:fld>
            <a:endParaRPr lang="en-US" dirty="0"/>
          </a:p>
        </p:txBody>
      </p:sp>
    </p:spTree>
    <p:extLst>
      <p:ext uri="{BB962C8B-B14F-4D97-AF65-F5344CB8AC3E}">
        <p14:creationId xmlns:p14="http://schemas.microsoft.com/office/powerpoint/2010/main" val="273509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DB038D2-A3AB-724A-815C-4C269B35B99E}"/>
              </a:ext>
            </a:extLst>
          </p:cNvPr>
          <p:cNvSpPr>
            <a:spLocks noGrp="1"/>
          </p:cNvSpPr>
          <p:nvPr>
            <p:ph idx="1"/>
          </p:nvPr>
        </p:nvSpPr>
        <p:spPr>
          <a:xfrm>
            <a:off x="323850" y="1488658"/>
            <a:ext cx="8496300" cy="433582"/>
          </a:xfrm>
        </p:spPr>
        <p:txBody>
          <a:bodyPr/>
          <a:lstStyle/>
          <a:p>
            <a:r>
              <a:rPr lang="en-US" b="1" dirty="0">
                <a:solidFill>
                  <a:srgbClr val="1269B0"/>
                </a:solidFill>
              </a:rPr>
              <a:t>Detection efficiency</a:t>
            </a:r>
          </a:p>
        </p:txBody>
      </p:sp>
      <p:sp>
        <p:nvSpPr>
          <p:cNvPr id="5" name="Title 4"/>
          <p:cNvSpPr>
            <a:spLocks noGrp="1"/>
          </p:cNvSpPr>
          <p:nvPr>
            <p:ph type="title"/>
          </p:nvPr>
        </p:nvSpPr>
        <p:spPr/>
        <p:txBody>
          <a:bodyPr/>
          <a:lstStyle/>
          <a:p>
            <a:r>
              <a:rPr lang="en-US" dirty="0"/>
              <a:t>Detection and geometric efficiency</a:t>
            </a:r>
            <a:endParaRPr lang="en-US" dirty="0">
              <a:latin typeface="Calibri" panose="020F0502020204030204" pitchFamily="34" charset="0"/>
              <a:cs typeface="Calibri" panose="020F0502020204030204" pitchFamily="34" charset="0"/>
            </a:endParaRPr>
          </a:p>
        </p:txBody>
      </p:sp>
      <p:sp>
        <p:nvSpPr>
          <p:cNvPr id="65" name="Slide Number Placeholder 4">
            <a:extLst>
              <a:ext uri="{FF2B5EF4-FFF2-40B4-BE49-F238E27FC236}">
                <a16:creationId xmlns:a16="http://schemas.microsoft.com/office/drawing/2014/main" id="{ED8A9A67-C01C-B548-AF6D-DD6637278C58}"/>
              </a:ext>
            </a:extLst>
          </p:cNvPr>
          <p:cNvSpPr>
            <a:spLocks noGrp="1"/>
          </p:cNvSpPr>
          <p:nvPr>
            <p:ph type="sldNum" sz="quarter" idx="4"/>
          </p:nvPr>
        </p:nvSpPr>
        <p:spPr/>
        <p:txBody>
          <a:bodyPr/>
          <a:lstStyle/>
          <a:p>
            <a:fld id="{79594931-7310-8546-9CE2-0B8C244628BE}" type="slidenum">
              <a:rPr lang="en-US" smtClean="0"/>
              <a:pPr/>
              <a:t>47</a:t>
            </a:fld>
            <a:endParaRPr lang="en-US" dirty="0"/>
          </a:p>
        </p:txBody>
      </p:sp>
      <p:grpSp>
        <p:nvGrpSpPr>
          <p:cNvPr id="7" name="Group 6">
            <a:extLst>
              <a:ext uri="{FF2B5EF4-FFF2-40B4-BE49-F238E27FC236}">
                <a16:creationId xmlns:a16="http://schemas.microsoft.com/office/drawing/2014/main" id="{6BF16B01-097B-B346-AC37-5115E0BEF665}"/>
              </a:ext>
            </a:extLst>
          </p:cNvPr>
          <p:cNvGrpSpPr/>
          <p:nvPr/>
        </p:nvGrpSpPr>
        <p:grpSpPr>
          <a:xfrm>
            <a:off x="5424297" y="1556793"/>
            <a:ext cx="2940024" cy="1891261"/>
            <a:chOff x="5986695" y="1813572"/>
            <a:chExt cx="2272697" cy="1461983"/>
          </a:xfrm>
        </p:grpSpPr>
        <p:graphicFrame>
          <p:nvGraphicFramePr>
            <p:cNvPr id="60" name="Object 40">
              <a:extLst>
                <a:ext uri="{FF2B5EF4-FFF2-40B4-BE49-F238E27FC236}">
                  <a16:creationId xmlns:a16="http://schemas.microsoft.com/office/drawing/2014/main" id="{1BA90A37-ADC4-624A-8057-0DD7A1D3D598}"/>
                </a:ext>
              </a:extLst>
            </p:cNvPr>
            <p:cNvGraphicFramePr>
              <a:graphicFrameLocks noChangeAspect="1"/>
            </p:cNvGraphicFramePr>
            <p:nvPr>
              <p:extLst>
                <p:ext uri="{D42A27DB-BD31-4B8C-83A1-F6EECF244321}">
                  <p14:modId xmlns:p14="http://schemas.microsoft.com/office/powerpoint/2010/main" val="518424086"/>
                </p:ext>
              </p:extLst>
            </p:nvPr>
          </p:nvGraphicFramePr>
          <p:xfrm>
            <a:off x="6152779" y="1813572"/>
            <a:ext cx="2106613" cy="1298575"/>
          </p:xfrm>
          <a:graphic>
            <a:graphicData uri="http://schemas.openxmlformats.org/presentationml/2006/ole">
              <mc:AlternateContent xmlns:mc="http://schemas.openxmlformats.org/markup-compatibility/2006">
                <mc:Choice xmlns:v="urn:schemas-microsoft-com:vml" Requires="v">
                  <p:oleObj spid="_x0000_s106515" name="Worksheet" r:id="rId4" imgW="3448050" imgH="2124253" progId="Excel.Sheet.8">
                    <p:embed/>
                  </p:oleObj>
                </mc:Choice>
                <mc:Fallback>
                  <p:oleObj name="Worksheet" r:id="rId4" imgW="3448050" imgH="2124253" progId="Excel.Sheet.8">
                    <p:embed/>
                    <p:pic>
                      <p:nvPicPr>
                        <p:cNvPr id="16389"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2779" y="1813572"/>
                          <a:ext cx="2106613" cy="1298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61" name="Text Box 41">
              <a:extLst>
                <a:ext uri="{FF2B5EF4-FFF2-40B4-BE49-F238E27FC236}">
                  <a16:creationId xmlns:a16="http://schemas.microsoft.com/office/drawing/2014/main" id="{72B5821F-EBD6-C944-BD4D-EA3AACBBB6EC}"/>
                </a:ext>
              </a:extLst>
            </p:cNvPr>
            <p:cNvSpPr txBox="1">
              <a:spLocks noChangeArrowheads="1"/>
            </p:cNvSpPr>
            <p:nvPr/>
          </p:nvSpPr>
          <p:spPr bwMode="auto">
            <a:xfrm>
              <a:off x="6680710" y="3037637"/>
              <a:ext cx="1169910" cy="237918"/>
            </a:xfrm>
            <a:prstGeom prst="rect">
              <a:avLst/>
            </a:prstGeom>
            <a:noFill/>
            <a:ln w="9525">
              <a:noFill/>
              <a:miter lim="800000"/>
              <a:headEnd/>
              <a:tailEnd/>
            </a:ln>
          </p:spPr>
          <p:txBody>
            <a:bodyPr wrap="none">
              <a:spAutoFit/>
            </a:bodyPr>
            <a:lstStyle/>
            <a:p>
              <a:r>
                <a:rPr lang="en-US" sz="1400" baseline="0" dirty="0">
                  <a:latin typeface="Calibri"/>
                  <a:cs typeface="Calibri"/>
                </a:rPr>
                <a:t>crystal thickness d</a:t>
              </a:r>
            </a:p>
          </p:txBody>
        </p:sp>
        <p:sp>
          <p:nvSpPr>
            <p:cNvPr id="62" name="Text Box 42">
              <a:extLst>
                <a:ext uri="{FF2B5EF4-FFF2-40B4-BE49-F238E27FC236}">
                  <a16:creationId xmlns:a16="http://schemas.microsoft.com/office/drawing/2014/main" id="{5D38D871-C0BD-994B-9E97-90581CF3CD55}"/>
                </a:ext>
              </a:extLst>
            </p:cNvPr>
            <p:cNvSpPr txBox="1">
              <a:spLocks noChangeArrowheads="1"/>
            </p:cNvSpPr>
            <p:nvPr/>
          </p:nvSpPr>
          <p:spPr bwMode="auto">
            <a:xfrm rot="16200000">
              <a:off x="5765432" y="2263563"/>
              <a:ext cx="680444" cy="237918"/>
            </a:xfrm>
            <a:prstGeom prst="rect">
              <a:avLst/>
            </a:prstGeom>
            <a:noFill/>
            <a:ln w="9525">
              <a:noFill/>
              <a:miter lim="800000"/>
              <a:headEnd/>
              <a:tailEnd/>
            </a:ln>
          </p:spPr>
          <p:txBody>
            <a:bodyPr wrap="none">
              <a:spAutoFit/>
            </a:bodyPr>
            <a:lstStyle/>
            <a:p>
              <a:pPr algn="ctr"/>
              <a:r>
                <a:rPr lang="en-US" sz="1400" baseline="0" dirty="0">
                  <a:latin typeface="Calibri"/>
                  <a:cs typeface="Calibri"/>
                </a:rPr>
                <a:t>efficiency</a:t>
              </a:r>
            </a:p>
          </p:txBody>
        </p:sp>
      </p:gr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B9149FF-DDCC-8043-8691-0F3BF85242F2}"/>
                  </a:ext>
                </a:extLst>
              </p:cNvPr>
              <p:cNvSpPr/>
              <p:nvPr/>
            </p:nvSpPr>
            <p:spPr>
              <a:xfrm>
                <a:off x="679774" y="2104963"/>
                <a:ext cx="2580706" cy="4744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𝛆</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d>
                        <m:d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dPr>
                        <m:e>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𝟏</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𝐞</m:t>
                              </m:r>
                            </m:e>
                            <m:sup>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𝛍</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𝐝</m:t>
                              </m:r>
                            </m:sup>
                          </m:sSup>
                        </m:e>
                      </m:d>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𝛟</m:t>
                      </m:r>
                    </m:oMath>
                  </m:oMathPara>
                </a14:m>
                <a:endParaRPr lang="en-US" sz="2200" b="1" dirty="0">
                  <a:solidFill>
                    <a:srgbClr val="1269B0"/>
                  </a:solidFill>
                </a:endParaRPr>
              </a:p>
            </p:txBody>
          </p:sp>
        </mc:Choice>
        <mc:Fallback xmlns="">
          <p:sp>
            <p:nvSpPr>
              <p:cNvPr id="64" name="Rectangle 63">
                <a:extLst>
                  <a:ext uri="{FF2B5EF4-FFF2-40B4-BE49-F238E27FC236}">
                    <a16:creationId xmlns:a16="http://schemas.microsoft.com/office/drawing/2014/main" id="{0B9149FF-DDCC-8043-8691-0F3BF85242F2}"/>
                  </a:ext>
                </a:extLst>
              </p:cNvPr>
              <p:cNvSpPr>
                <a:spLocks noRot="1" noChangeAspect="1" noMove="1" noResize="1" noEditPoints="1" noAdjustHandles="1" noChangeArrowheads="1" noChangeShapeType="1" noTextEdit="1"/>
              </p:cNvSpPr>
              <p:nvPr/>
            </p:nvSpPr>
            <p:spPr>
              <a:xfrm>
                <a:off x="679774" y="2104963"/>
                <a:ext cx="2580706" cy="474489"/>
              </a:xfrm>
              <a:prstGeom prst="rect">
                <a:avLst/>
              </a:prstGeom>
              <a:blipFill>
                <a:blip r:embed="rId6"/>
                <a:stretch>
                  <a:fillRect b="-10526"/>
                </a:stretch>
              </a:blipFill>
            </p:spPr>
            <p:txBody>
              <a:bodyPr/>
              <a:lstStyle/>
              <a:p>
                <a:r>
                  <a:rPr lang="de-DE">
                    <a:noFill/>
                  </a:rPr>
                  <a:t> </a:t>
                </a:r>
              </a:p>
            </p:txBody>
          </p:sp>
        </mc:Fallback>
      </mc:AlternateContent>
      <p:sp>
        <p:nvSpPr>
          <p:cNvPr id="8" name="Rectangle 7">
            <a:extLst>
              <a:ext uri="{FF2B5EF4-FFF2-40B4-BE49-F238E27FC236}">
                <a16:creationId xmlns:a16="http://schemas.microsoft.com/office/drawing/2014/main" id="{5277EBC9-F0D7-5940-A65F-9600C01B58DB}"/>
              </a:ext>
            </a:extLst>
          </p:cNvPr>
          <p:cNvSpPr/>
          <p:nvPr/>
        </p:nvSpPr>
        <p:spPr>
          <a:xfrm>
            <a:off x="725675" y="3302767"/>
            <a:ext cx="4572000" cy="523220"/>
          </a:xfrm>
          <a:prstGeom prst="rect">
            <a:avLst/>
          </a:prstGeom>
        </p:spPr>
        <p:txBody>
          <a:bodyPr>
            <a:spAutoFit/>
          </a:bodyPr>
          <a:lstStyle/>
          <a:p>
            <a:r>
              <a:rPr lang="en-US" sz="1400" dirty="0">
                <a:latin typeface="Calibri"/>
                <a:cs typeface="Calibri"/>
              </a:rPr>
              <a:t>Fraction of events within energy window: </a:t>
            </a:r>
            <a:r>
              <a:rPr lang="en-US" sz="1400" dirty="0">
                <a:latin typeface="Symbol" charset="2"/>
                <a:cs typeface="Symbol" charset="2"/>
              </a:rPr>
              <a:t>F</a:t>
            </a:r>
          </a:p>
          <a:p>
            <a:r>
              <a:rPr lang="en-US" sz="1400" dirty="0">
                <a:latin typeface="Calibri"/>
                <a:cs typeface="Calibri"/>
              </a:rPr>
              <a:t>Attenuation by scintillation crystal: </a:t>
            </a:r>
            <a:r>
              <a:rPr lang="en-US" sz="1400" dirty="0">
                <a:latin typeface="Symbol" charset="2"/>
                <a:cs typeface="Symbol" charset="2"/>
              </a:rPr>
              <a:t>m</a:t>
            </a:r>
          </a:p>
        </p:txBody>
      </p:sp>
      <p:grpSp>
        <p:nvGrpSpPr>
          <p:cNvPr id="68" name="Group 39">
            <a:extLst>
              <a:ext uri="{FF2B5EF4-FFF2-40B4-BE49-F238E27FC236}">
                <a16:creationId xmlns:a16="http://schemas.microsoft.com/office/drawing/2014/main" id="{1FA583A0-B561-F44A-AC43-28E231582A19}"/>
              </a:ext>
            </a:extLst>
          </p:cNvPr>
          <p:cNvGrpSpPr>
            <a:grpSpLocks/>
          </p:cNvGrpSpPr>
          <p:nvPr/>
        </p:nvGrpSpPr>
        <p:grpSpPr bwMode="auto">
          <a:xfrm>
            <a:off x="6084168" y="3717032"/>
            <a:ext cx="1914630" cy="2573545"/>
            <a:chOff x="4208" y="2259"/>
            <a:chExt cx="1320" cy="1661"/>
          </a:xfrm>
        </p:grpSpPr>
        <p:sp>
          <p:nvSpPr>
            <p:cNvPr id="70" name="AutoShape 23">
              <a:extLst>
                <a:ext uri="{FF2B5EF4-FFF2-40B4-BE49-F238E27FC236}">
                  <a16:creationId xmlns:a16="http://schemas.microsoft.com/office/drawing/2014/main" id="{5A4943D6-49B7-694C-BD65-375292B21A32}"/>
                </a:ext>
              </a:extLst>
            </p:cNvPr>
            <p:cNvSpPr>
              <a:spLocks noChangeArrowheads="1"/>
            </p:cNvSpPr>
            <p:nvPr/>
          </p:nvSpPr>
          <p:spPr bwMode="auto">
            <a:xfrm>
              <a:off x="4208" y="2688"/>
              <a:ext cx="1312" cy="1232"/>
            </a:xfrm>
            <a:custGeom>
              <a:avLst/>
              <a:gdLst>
                <a:gd name="T0" fmla="*/ 656 w 21600"/>
                <a:gd name="T1" fmla="*/ 0 h 21600"/>
                <a:gd name="T2" fmla="*/ 192 w 21600"/>
                <a:gd name="T3" fmla="*/ 180 h 21600"/>
                <a:gd name="T4" fmla="*/ 0 w 21600"/>
                <a:gd name="T5" fmla="*/ 616 h 21600"/>
                <a:gd name="T6" fmla="*/ 192 w 21600"/>
                <a:gd name="T7" fmla="*/ 1052 h 21600"/>
                <a:gd name="T8" fmla="*/ 656 w 21600"/>
                <a:gd name="T9" fmla="*/ 1232 h 21600"/>
                <a:gd name="T10" fmla="*/ 1120 w 21600"/>
                <a:gd name="T11" fmla="*/ 1052 h 21600"/>
                <a:gd name="T12" fmla="*/ 1312 w 21600"/>
                <a:gd name="T13" fmla="*/ 616 h 21600"/>
                <a:gd name="T14" fmla="*/ 1120 w 21600"/>
                <a:gd name="T15" fmla="*/ 180 h 21600"/>
                <a:gd name="T16" fmla="*/ 0 60000 65536"/>
                <a:gd name="T17" fmla="*/ 0 60000 65536"/>
                <a:gd name="T18" fmla="*/ 0 60000 65536"/>
                <a:gd name="T19" fmla="*/ 0 60000 65536"/>
                <a:gd name="T20" fmla="*/ 0 60000 65536"/>
                <a:gd name="T21" fmla="*/ 0 60000 65536"/>
                <a:gd name="T22" fmla="*/ 0 60000 65536"/>
                <a:gd name="T23" fmla="*/ 0 60000 65536"/>
                <a:gd name="T24" fmla="*/ 3161 w 21600"/>
                <a:gd name="T25" fmla="*/ 3156 h 21600"/>
                <a:gd name="T26" fmla="*/ 18439 w 21600"/>
                <a:gd name="T27" fmla="*/ 1844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449" y="10800"/>
                  </a:moveTo>
                  <a:cubicBezTo>
                    <a:pt x="1449" y="15964"/>
                    <a:pt x="5636" y="20151"/>
                    <a:pt x="10800" y="20151"/>
                  </a:cubicBezTo>
                  <a:cubicBezTo>
                    <a:pt x="15964" y="20151"/>
                    <a:pt x="20151" y="15964"/>
                    <a:pt x="20151" y="10800"/>
                  </a:cubicBezTo>
                  <a:cubicBezTo>
                    <a:pt x="20151" y="5636"/>
                    <a:pt x="15964" y="1449"/>
                    <a:pt x="10800" y="1449"/>
                  </a:cubicBezTo>
                  <a:cubicBezTo>
                    <a:pt x="5636" y="1449"/>
                    <a:pt x="1449" y="5636"/>
                    <a:pt x="1449" y="10800"/>
                  </a:cubicBezTo>
                  <a:close/>
                </a:path>
              </a:pathLst>
            </a:custGeom>
            <a:solidFill>
              <a:srgbClr val="DDDDDD"/>
            </a:solidFill>
            <a:ln w="9525">
              <a:noFill/>
              <a:round/>
              <a:headEnd/>
              <a:tailEnd/>
            </a:ln>
          </p:spPr>
          <p:txBody>
            <a:bodyPr wrap="none" anchor="ctr"/>
            <a:lstStyle/>
            <a:p>
              <a:endParaRPr lang="en-US" b="0" baseline="0" dirty="0">
                <a:latin typeface="Calibri"/>
                <a:cs typeface="Calibri"/>
              </a:endParaRPr>
            </a:p>
          </p:txBody>
        </p:sp>
        <p:sp>
          <p:nvSpPr>
            <p:cNvPr id="71" name="Rectangle 24">
              <a:extLst>
                <a:ext uri="{FF2B5EF4-FFF2-40B4-BE49-F238E27FC236}">
                  <a16:creationId xmlns:a16="http://schemas.microsoft.com/office/drawing/2014/main" id="{27F39ED4-4C0D-0E4B-BD32-5A0E504BA39E}"/>
                </a:ext>
              </a:extLst>
            </p:cNvPr>
            <p:cNvSpPr>
              <a:spLocks noChangeArrowheads="1"/>
            </p:cNvSpPr>
            <p:nvPr/>
          </p:nvSpPr>
          <p:spPr bwMode="auto">
            <a:xfrm>
              <a:off x="4216" y="2472"/>
              <a:ext cx="1312" cy="80"/>
            </a:xfrm>
            <a:prstGeom prst="rect">
              <a:avLst/>
            </a:prstGeom>
            <a:solidFill>
              <a:srgbClr val="DDDDDD"/>
            </a:solidFill>
            <a:ln w="9525">
              <a:noFill/>
              <a:miter lim="800000"/>
              <a:headEnd/>
              <a:tailEnd/>
            </a:ln>
          </p:spPr>
          <p:txBody>
            <a:bodyPr wrap="none" anchor="ctr"/>
            <a:lstStyle/>
            <a:p>
              <a:endParaRPr lang="en-US" b="0" baseline="0" dirty="0">
                <a:latin typeface="Calibri"/>
                <a:cs typeface="Calibri"/>
              </a:endParaRPr>
            </a:p>
          </p:txBody>
        </p:sp>
        <p:sp>
          <p:nvSpPr>
            <p:cNvPr id="74" name="Line 25">
              <a:extLst>
                <a:ext uri="{FF2B5EF4-FFF2-40B4-BE49-F238E27FC236}">
                  <a16:creationId xmlns:a16="http://schemas.microsoft.com/office/drawing/2014/main" id="{FA900C7C-465F-A74E-970F-6C575D84A600}"/>
                </a:ext>
              </a:extLst>
            </p:cNvPr>
            <p:cNvSpPr>
              <a:spLocks noChangeShapeType="1"/>
            </p:cNvSpPr>
            <p:nvPr/>
          </p:nvSpPr>
          <p:spPr bwMode="auto">
            <a:xfrm flipV="1">
              <a:off x="4216" y="2416"/>
              <a:ext cx="0" cy="896"/>
            </a:xfrm>
            <a:prstGeom prst="line">
              <a:avLst/>
            </a:prstGeom>
            <a:noFill/>
            <a:ln w="9525">
              <a:solidFill>
                <a:schemeClr val="tx1"/>
              </a:solidFill>
              <a:prstDash val="dash"/>
              <a:round/>
              <a:headEnd/>
              <a:tailEnd/>
            </a:ln>
          </p:spPr>
          <p:txBody>
            <a:bodyPr/>
            <a:lstStyle/>
            <a:p>
              <a:endParaRPr lang="en-US" b="0" baseline="0" dirty="0">
                <a:latin typeface="Calibri"/>
                <a:cs typeface="Calibri"/>
              </a:endParaRPr>
            </a:p>
          </p:txBody>
        </p:sp>
        <p:sp>
          <p:nvSpPr>
            <p:cNvPr id="75" name="Line 26">
              <a:extLst>
                <a:ext uri="{FF2B5EF4-FFF2-40B4-BE49-F238E27FC236}">
                  <a16:creationId xmlns:a16="http://schemas.microsoft.com/office/drawing/2014/main" id="{907B32F8-11B3-5C42-A362-99B2E87788B8}"/>
                </a:ext>
              </a:extLst>
            </p:cNvPr>
            <p:cNvSpPr>
              <a:spLocks noChangeShapeType="1"/>
            </p:cNvSpPr>
            <p:nvPr/>
          </p:nvSpPr>
          <p:spPr bwMode="auto">
            <a:xfrm flipV="1">
              <a:off x="5520" y="2432"/>
              <a:ext cx="0" cy="896"/>
            </a:xfrm>
            <a:prstGeom prst="line">
              <a:avLst/>
            </a:prstGeom>
            <a:noFill/>
            <a:ln w="9525">
              <a:solidFill>
                <a:schemeClr val="tx1"/>
              </a:solidFill>
              <a:prstDash val="dash"/>
              <a:round/>
              <a:headEnd/>
              <a:tailEnd/>
            </a:ln>
          </p:spPr>
          <p:txBody>
            <a:bodyPr/>
            <a:lstStyle/>
            <a:p>
              <a:endParaRPr lang="en-US" b="0" baseline="0" dirty="0">
                <a:latin typeface="Calibri"/>
                <a:cs typeface="Calibri"/>
              </a:endParaRPr>
            </a:p>
          </p:txBody>
        </p:sp>
        <p:sp>
          <p:nvSpPr>
            <p:cNvPr id="76" name="Line 27">
              <a:extLst>
                <a:ext uri="{FF2B5EF4-FFF2-40B4-BE49-F238E27FC236}">
                  <a16:creationId xmlns:a16="http://schemas.microsoft.com/office/drawing/2014/main" id="{EC90608B-3880-7047-961B-D1C64726E6AC}"/>
                </a:ext>
              </a:extLst>
            </p:cNvPr>
            <p:cNvSpPr>
              <a:spLocks noChangeShapeType="1"/>
            </p:cNvSpPr>
            <p:nvPr/>
          </p:nvSpPr>
          <p:spPr bwMode="auto">
            <a:xfrm>
              <a:off x="4456" y="2320"/>
              <a:ext cx="0" cy="144"/>
            </a:xfrm>
            <a:prstGeom prst="line">
              <a:avLst/>
            </a:prstGeom>
            <a:noFill/>
            <a:ln w="9525">
              <a:solidFill>
                <a:schemeClr val="tx1"/>
              </a:solidFill>
              <a:round/>
              <a:headEnd/>
              <a:tailEnd type="arrow" w="med" len="med"/>
            </a:ln>
          </p:spPr>
          <p:txBody>
            <a:bodyPr/>
            <a:lstStyle/>
            <a:p>
              <a:endParaRPr lang="en-US" b="0" baseline="0" dirty="0">
                <a:latin typeface="Calibri"/>
                <a:cs typeface="Calibri"/>
              </a:endParaRPr>
            </a:p>
          </p:txBody>
        </p:sp>
        <p:sp>
          <p:nvSpPr>
            <p:cNvPr id="77" name="Line 28">
              <a:extLst>
                <a:ext uri="{FF2B5EF4-FFF2-40B4-BE49-F238E27FC236}">
                  <a16:creationId xmlns:a16="http://schemas.microsoft.com/office/drawing/2014/main" id="{5C0EB1CB-0024-2844-9A55-8B525B35D7DE}"/>
                </a:ext>
              </a:extLst>
            </p:cNvPr>
            <p:cNvSpPr>
              <a:spLocks noChangeShapeType="1"/>
            </p:cNvSpPr>
            <p:nvPr/>
          </p:nvSpPr>
          <p:spPr bwMode="auto">
            <a:xfrm>
              <a:off x="4449" y="2562"/>
              <a:ext cx="0" cy="144"/>
            </a:xfrm>
            <a:prstGeom prst="line">
              <a:avLst/>
            </a:prstGeom>
            <a:noFill/>
            <a:ln w="9525">
              <a:solidFill>
                <a:schemeClr val="tx1"/>
              </a:solidFill>
              <a:round/>
              <a:headEnd type="arrow" w="med" len="med"/>
              <a:tailEnd/>
            </a:ln>
          </p:spPr>
          <p:txBody>
            <a:bodyPr/>
            <a:lstStyle/>
            <a:p>
              <a:endParaRPr lang="en-US" b="0" baseline="0" dirty="0">
                <a:latin typeface="Calibri"/>
                <a:cs typeface="Calibri"/>
              </a:endParaRPr>
            </a:p>
          </p:txBody>
        </p:sp>
        <p:sp>
          <p:nvSpPr>
            <p:cNvPr id="78" name="Text Box 29">
              <a:extLst>
                <a:ext uri="{FF2B5EF4-FFF2-40B4-BE49-F238E27FC236}">
                  <a16:creationId xmlns:a16="http://schemas.microsoft.com/office/drawing/2014/main" id="{14912FEE-D6AA-8844-BC95-51522C931262}"/>
                </a:ext>
              </a:extLst>
            </p:cNvPr>
            <p:cNvSpPr txBox="1">
              <a:spLocks noChangeArrowheads="1"/>
            </p:cNvSpPr>
            <p:nvPr/>
          </p:nvSpPr>
          <p:spPr bwMode="auto">
            <a:xfrm>
              <a:off x="4439" y="2259"/>
              <a:ext cx="197" cy="258"/>
            </a:xfrm>
            <a:prstGeom prst="rect">
              <a:avLst/>
            </a:prstGeom>
            <a:noFill/>
            <a:ln w="9525">
              <a:noFill/>
              <a:miter lim="800000"/>
              <a:headEnd/>
              <a:tailEnd/>
            </a:ln>
          </p:spPr>
          <p:txBody>
            <a:bodyPr wrap="none">
              <a:spAutoFit/>
            </a:bodyPr>
            <a:lstStyle/>
            <a:p>
              <a:r>
                <a:rPr lang="en-US" sz="2000" b="0" baseline="0" dirty="0">
                  <a:latin typeface="Calibri"/>
                  <a:cs typeface="Calibri"/>
                </a:rPr>
                <a:t>z</a:t>
              </a:r>
            </a:p>
          </p:txBody>
        </p:sp>
        <p:sp>
          <p:nvSpPr>
            <p:cNvPr id="79" name="Line 30">
              <a:extLst>
                <a:ext uri="{FF2B5EF4-FFF2-40B4-BE49-F238E27FC236}">
                  <a16:creationId xmlns:a16="http://schemas.microsoft.com/office/drawing/2014/main" id="{1073B5E9-7BC2-F541-9911-3FE88B477A5F}"/>
                </a:ext>
              </a:extLst>
            </p:cNvPr>
            <p:cNvSpPr>
              <a:spLocks noChangeShapeType="1"/>
            </p:cNvSpPr>
            <p:nvPr/>
          </p:nvSpPr>
          <p:spPr bwMode="auto">
            <a:xfrm>
              <a:off x="4296" y="3304"/>
              <a:ext cx="1136" cy="0"/>
            </a:xfrm>
            <a:prstGeom prst="line">
              <a:avLst/>
            </a:prstGeom>
            <a:noFill/>
            <a:ln w="9525">
              <a:solidFill>
                <a:schemeClr val="tx1"/>
              </a:solidFill>
              <a:round/>
              <a:headEnd type="arrow" w="med" len="med"/>
              <a:tailEnd type="arrow" w="med" len="med"/>
            </a:ln>
          </p:spPr>
          <p:txBody>
            <a:bodyPr/>
            <a:lstStyle/>
            <a:p>
              <a:endParaRPr lang="en-US" b="0" baseline="0" dirty="0">
                <a:latin typeface="Calibri"/>
                <a:cs typeface="Calibri"/>
              </a:endParaRPr>
            </a:p>
          </p:txBody>
        </p:sp>
        <p:sp>
          <p:nvSpPr>
            <p:cNvPr id="80" name="Text Box 31">
              <a:extLst>
                <a:ext uri="{FF2B5EF4-FFF2-40B4-BE49-F238E27FC236}">
                  <a16:creationId xmlns:a16="http://schemas.microsoft.com/office/drawing/2014/main" id="{5E7ABCE9-F2DA-6D4C-A5BE-45F496DC60A6}"/>
                </a:ext>
              </a:extLst>
            </p:cNvPr>
            <p:cNvSpPr txBox="1">
              <a:spLocks noChangeArrowheads="1"/>
            </p:cNvSpPr>
            <p:nvPr/>
          </p:nvSpPr>
          <p:spPr bwMode="auto">
            <a:xfrm>
              <a:off x="4675" y="3012"/>
              <a:ext cx="236" cy="258"/>
            </a:xfrm>
            <a:prstGeom prst="rect">
              <a:avLst/>
            </a:prstGeom>
            <a:noFill/>
            <a:ln w="9525">
              <a:noFill/>
              <a:miter lim="800000"/>
              <a:headEnd/>
              <a:tailEnd/>
            </a:ln>
          </p:spPr>
          <p:txBody>
            <a:bodyPr wrap="none">
              <a:spAutoFit/>
            </a:bodyPr>
            <a:lstStyle/>
            <a:p>
              <a:r>
                <a:rPr lang="en-US" sz="2000" b="0" baseline="0" dirty="0">
                  <a:latin typeface="Calibri"/>
                  <a:cs typeface="Calibri"/>
                </a:rPr>
                <a:t>D</a:t>
              </a:r>
            </a:p>
          </p:txBody>
        </p:sp>
      </p:grpSp>
      <p:sp>
        <p:nvSpPr>
          <p:cNvPr id="81" name="Content Placeholder 3">
            <a:extLst>
              <a:ext uri="{FF2B5EF4-FFF2-40B4-BE49-F238E27FC236}">
                <a16:creationId xmlns:a16="http://schemas.microsoft.com/office/drawing/2014/main" id="{A97B939D-4683-3A4B-8994-5B7FBCA8248F}"/>
              </a:ext>
            </a:extLst>
          </p:cNvPr>
          <p:cNvSpPr txBox="1">
            <a:spLocks/>
          </p:cNvSpPr>
          <p:nvPr/>
        </p:nvSpPr>
        <p:spPr>
          <a:xfrm>
            <a:off x="323850" y="4379432"/>
            <a:ext cx="8496300" cy="433582"/>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rgbClr val="1269B0"/>
                </a:solidFill>
              </a:rPr>
              <a:t>Geometric efficiency</a:t>
            </a:r>
          </a:p>
        </p:txBody>
      </p:sp>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7E5DD5EF-611C-8F4D-AA4B-48969320F43E}"/>
                  </a:ext>
                </a:extLst>
              </p:cNvPr>
              <p:cNvSpPr/>
              <p:nvPr/>
            </p:nvSpPr>
            <p:spPr>
              <a:xfrm>
                <a:off x="679774" y="4905509"/>
                <a:ext cx="2857192" cy="853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𝛀</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𝐬𝐢𝐧</m:t>
                      </m:r>
                      <m:d>
                        <m:d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dPr>
                        <m:e>
                          <m:sSup>
                            <m:sSup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𝐭𝐚𝐧</m:t>
                              </m:r>
                            </m:e>
                            <m:sup>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𝟏</m:t>
                              </m:r>
                            </m:sup>
                          </m:sSup>
                          <m:d>
                            <m:d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dPr>
                            <m:e>
                              <m:f>
                                <m:f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fPr>
                                <m:num>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𝐳</m:t>
                                  </m:r>
                                </m:num>
                                <m:den>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𝐃</m:t>
                                  </m:r>
                                </m:den>
                              </m:f>
                            </m:e>
                          </m:d>
                        </m:e>
                      </m:d>
                    </m:oMath>
                  </m:oMathPara>
                </a14:m>
                <a:endParaRPr lang="en-US" sz="2200" b="1" dirty="0">
                  <a:solidFill>
                    <a:srgbClr val="1269B0"/>
                  </a:solidFill>
                </a:endParaRPr>
              </a:p>
            </p:txBody>
          </p:sp>
        </mc:Choice>
        <mc:Fallback>
          <p:sp>
            <p:nvSpPr>
              <p:cNvPr id="82" name="Rectangle 81">
                <a:extLst>
                  <a:ext uri="{FF2B5EF4-FFF2-40B4-BE49-F238E27FC236}">
                    <a16:creationId xmlns:a16="http://schemas.microsoft.com/office/drawing/2014/main" id="{7E5DD5EF-611C-8F4D-AA4B-48969320F43E}"/>
                  </a:ext>
                </a:extLst>
              </p:cNvPr>
              <p:cNvSpPr>
                <a:spLocks noRot="1" noChangeAspect="1" noMove="1" noResize="1" noEditPoints="1" noAdjustHandles="1" noChangeArrowheads="1" noChangeShapeType="1" noTextEdit="1"/>
              </p:cNvSpPr>
              <p:nvPr/>
            </p:nvSpPr>
            <p:spPr>
              <a:xfrm>
                <a:off x="679774" y="4905509"/>
                <a:ext cx="2857192" cy="853054"/>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9A72A0A-4B20-1444-B141-97901D8E4B6E}"/>
              </a:ext>
            </a:extLst>
          </p:cNvPr>
          <p:cNvSpPr txBox="1"/>
          <p:nvPr/>
        </p:nvSpPr>
        <p:spPr>
          <a:xfrm>
            <a:off x="3388740" y="2163530"/>
            <a:ext cx="157972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single detector</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5FCA0E50-761E-0E4F-B292-0AF166945290}"/>
                  </a:ext>
                </a:extLst>
              </p:cNvPr>
              <p:cNvSpPr/>
              <p:nvPr/>
            </p:nvSpPr>
            <p:spPr>
              <a:xfrm>
                <a:off x="679774" y="2594471"/>
                <a:ext cx="2780633" cy="550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2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𝛆</m:t>
                          </m:r>
                        </m:e>
                        <m:sup>
                          <m: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𝟐</m:t>
                          </m:r>
                        </m:sup>
                      </m:sSup>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pPr>
                        <m:e>
                          <m:d>
                            <m:d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dPr>
                            <m:e>
                              <m:r>
                                <a:rPr lang="en-US" sz="22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𝟏</m:t>
                              </m:r>
                              <m:r>
                                <a:rPr lang="en-US" sz="22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2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𝐞</m:t>
                                  </m:r>
                                </m:e>
                                <m:sup>
                                  <m:r>
                                    <a:rPr lang="en-US" sz="22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en-US" sz="22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𝛍</m:t>
                                  </m:r>
                                  <m:r>
                                    <a:rPr lang="en-US" sz="22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en-US" sz="22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𝐝</m:t>
                                  </m:r>
                                </m:sup>
                              </m:sSup>
                            </m:e>
                          </m:d>
                        </m:e>
                        <m:sup>
                          <m: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𝟐</m:t>
                          </m:r>
                        </m:sup>
                      </m:sSup>
                      <m:sSup>
                        <m:sSup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2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𝛟</m:t>
                          </m:r>
                        </m:e>
                        <m:sup>
                          <m: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𝟐</m:t>
                          </m:r>
                        </m:sup>
                      </m:sSup>
                    </m:oMath>
                  </m:oMathPara>
                </a14:m>
                <a:endParaRPr lang="en-US" sz="2200" b="1" dirty="0">
                  <a:solidFill>
                    <a:srgbClr val="1269B0"/>
                  </a:solidFill>
                </a:endParaRPr>
              </a:p>
            </p:txBody>
          </p:sp>
        </mc:Choice>
        <mc:Fallback xmlns="">
          <p:sp>
            <p:nvSpPr>
              <p:cNvPr id="83" name="Rectangle 82">
                <a:extLst>
                  <a:ext uri="{FF2B5EF4-FFF2-40B4-BE49-F238E27FC236}">
                    <a16:creationId xmlns:a16="http://schemas.microsoft.com/office/drawing/2014/main" id="{5FCA0E50-761E-0E4F-B292-0AF166945290}"/>
                  </a:ext>
                </a:extLst>
              </p:cNvPr>
              <p:cNvSpPr>
                <a:spLocks noRot="1" noChangeAspect="1" noMove="1" noResize="1" noEditPoints="1" noAdjustHandles="1" noChangeArrowheads="1" noChangeShapeType="1" noTextEdit="1"/>
              </p:cNvSpPr>
              <p:nvPr/>
            </p:nvSpPr>
            <p:spPr>
              <a:xfrm>
                <a:off x="679774" y="2594471"/>
                <a:ext cx="2780633" cy="550022"/>
              </a:xfrm>
              <a:prstGeom prst="rect">
                <a:avLst/>
              </a:prstGeom>
              <a:blipFill>
                <a:blip r:embed="rId8"/>
                <a:stretch>
                  <a:fillRect b="-9091"/>
                </a:stretch>
              </a:blipFill>
            </p:spPr>
            <p:txBody>
              <a:bodyPr/>
              <a:lstStyle/>
              <a:p>
                <a:r>
                  <a:rPr lang="de-DE">
                    <a:noFill/>
                  </a:rPr>
                  <a:t> </a:t>
                </a:r>
              </a:p>
            </p:txBody>
          </p:sp>
        </mc:Fallback>
      </mc:AlternateContent>
      <p:sp>
        <p:nvSpPr>
          <p:cNvPr id="84" name="TextBox 83">
            <a:extLst>
              <a:ext uri="{FF2B5EF4-FFF2-40B4-BE49-F238E27FC236}">
                <a16:creationId xmlns:a16="http://schemas.microsoft.com/office/drawing/2014/main" id="{250EB63A-ECC6-FB40-AAEB-BEC6B6075547}"/>
              </a:ext>
            </a:extLst>
          </p:cNvPr>
          <p:cNvSpPr txBox="1"/>
          <p:nvPr/>
        </p:nvSpPr>
        <p:spPr>
          <a:xfrm>
            <a:off x="3396238" y="2746013"/>
            <a:ext cx="215328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coincidence detector</a:t>
            </a:r>
          </a:p>
        </p:txBody>
      </p:sp>
    </p:spTree>
    <p:extLst>
      <p:ext uri="{BB962C8B-B14F-4D97-AF65-F5344CB8AC3E}">
        <p14:creationId xmlns:p14="http://schemas.microsoft.com/office/powerpoint/2010/main" val="44277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DB038D2-A3AB-724A-815C-4C269B35B99E}"/>
              </a:ext>
            </a:extLst>
          </p:cNvPr>
          <p:cNvSpPr>
            <a:spLocks noGrp="1"/>
          </p:cNvSpPr>
          <p:nvPr>
            <p:ph idx="1"/>
          </p:nvPr>
        </p:nvSpPr>
        <p:spPr>
          <a:xfrm>
            <a:off x="323850" y="1488658"/>
            <a:ext cx="8496300" cy="433582"/>
          </a:xfrm>
        </p:spPr>
        <p:txBody>
          <a:bodyPr/>
          <a:lstStyle/>
          <a:p>
            <a:r>
              <a:rPr lang="en-US" b="1" dirty="0">
                <a:solidFill>
                  <a:srgbClr val="1269B0"/>
                </a:solidFill>
              </a:rPr>
              <a:t>Radial coverage</a:t>
            </a:r>
          </a:p>
        </p:txBody>
      </p:sp>
      <p:sp>
        <p:nvSpPr>
          <p:cNvPr id="5" name="Title 4"/>
          <p:cNvSpPr>
            <a:spLocks noGrp="1"/>
          </p:cNvSpPr>
          <p:nvPr>
            <p:ph type="title"/>
          </p:nvPr>
        </p:nvSpPr>
        <p:spPr/>
        <p:txBody>
          <a:bodyPr/>
          <a:lstStyle/>
          <a:p>
            <a:r>
              <a:rPr lang="en-US" dirty="0"/>
              <a:t>Total sensitivity</a:t>
            </a:r>
            <a:endParaRPr lang="en-US" dirty="0">
              <a:latin typeface="Calibri" panose="020F0502020204030204" pitchFamily="34" charset="0"/>
              <a:cs typeface="Calibri" panose="020F0502020204030204" pitchFamily="34" charset="0"/>
            </a:endParaRPr>
          </a:p>
        </p:txBody>
      </p:sp>
      <p:sp>
        <p:nvSpPr>
          <p:cNvPr id="65" name="Slide Number Placeholder 4">
            <a:extLst>
              <a:ext uri="{FF2B5EF4-FFF2-40B4-BE49-F238E27FC236}">
                <a16:creationId xmlns:a16="http://schemas.microsoft.com/office/drawing/2014/main" id="{ED8A9A67-C01C-B548-AF6D-DD6637278C58}"/>
              </a:ext>
            </a:extLst>
          </p:cNvPr>
          <p:cNvSpPr>
            <a:spLocks noGrp="1"/>
          </p:cNvSpPr>
          <p:nvPr>
            <p:ph type="sldNum" sz="quarter" idx="4"/>
          </p:nvPr>
        </p:nvSpPr>
        <p:spPr/>
        <p:txBody>
          <a:bodyPr/>
          <a:lstStyle/>
          <a:p>
            <a:fld id="{79594931-7310-8546-9CE2-0B8C244628BE}" type="slidenum">
              <a:rPr lang="en-US" smtClean="0"/>
              <a:pPr/>
              <a:t>48</a:t>
            </a:fld>
            <a:endParaRPr lang="en-US" dirty="0"/>
          </a:p>
        </p:txBody>
      </p:sp>
      <p:sp>
        <p:nvSpPr>
          <p:cNvPr id="81" name="Content Placeholder 3">
            <a:extLst>
              <a:ext uri="{FF2B5EF4-FFF2-40B4-BE49-F238E27FC236}">
                <a16:creationId xmlns:a16="http://schemas.microsoft.com/office/drawing/2014/main" id="{A97B939D-4683-3A4B-8994-5B7FBCA8248F}"/>
              </a:ext>
            </a:extLst>
          </p:cNvPr>
          <p:cNvSpPr txBox="1">
            <a:spLocks/>
          </p:cNvSpPr>
          <p:nvPr/>
        </p:nvSpPr>
        <p:spPr>
          <a:xfrm>
            <a:off x="323850" y="4219873"/>
            <a:ext cx="8496300" cy="433582"/>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rgbClr val="1269B0"/>
                </a:solidFill>
              </a:rPr>
              <a:t>Total sensitivity</a:t>
            </a:r>
          </a:p>
        </p:txBody>
      </p:sp>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7E5DD5EF-611C-8F4D-AA4B-48969320F43E}"/>
                  </a:ext>
                </a:extLst>
              </p:cNvPr>
              <p:cNvSpPr/>
              <p:nvPr/>
            </p:nvSpPr>
            <p:spPr>
              <a:xfrm>
                <a:off x="3224836" y="4298774"/>
                <a:ext cx="3263266" cy="721801"/>
              </a:xfrm>
              <a:prstGeom prst="rect">
                <a:avLst/>
              </a:prstGeom>
              <a:ln w="28575">
                <a:solidFill>
                  <a:srgbClr val="1269B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4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𝛈</m:t>
                      </m:r>
                      <m:r>
                        <a:rPr lang="en-US" sz="4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sz="40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pPr>
                        <m:e>
                          <m:r>
                            <a:rPr lang="en-US" sz="4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𝛆</m:t>
                          </m:r>
                        </m:e>
                        <m:sup>
                          <m:r>
                            <a:rPr lang="de-CH" sz="4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𝟐</m:t>
                          </m:r>
                        </m:sup>
                      </m:sSup>
                      <m:r>
                        <a:rPr lang="en-US" sz="4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en-US" sz="4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𝛝</m:t>
                      </m:r>
                      <m:r>
                        <a:rPr lang="en-US" sz="4000" b="1" i="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en-US" sz="4000" b="1">
                          <a:solidFill>
                            <a:srgbClr val="1269B0"/>
                          </a:solidFill>
                          <a:latin typeface="Cambria Math" panose="02040503050406030204" pitchFamily="18" charset="0"/>
                          <a:ea typeface="Cambria Math" panose="02040503050406030204" pitchFamily="18" charset="0"/>
                          <a:cs typeface="Calibri" panose="020F0502020204030204" pitchFamily="34" charset="0"/>
                        </a:rPr>
                        <m:t>𝛀</m:t>
                      </m:r>
                    </m:oMath>
                  </m:oMathPara>
                </a14:m>
                <a:endParaRPr lang="en-US" sz="4000" b="1" dirty="0">
                  <a:solidFill>
                    <a:srgbClr val="1269B0"/>
                  </a:solidFill>
                </a:endParaRPr>
              </a:p>
            </p:txBody>
          </p:sp>
        </mc:Choice>
        <mc:Fallback>
          <p:sp>
            <p:nvSpPr>
              <p:cNvPr id="82" name="Rectangle 81">
                <a:extLst>
                  <a:ext uri="{FF2B5EF4-FFF2-40B4-BE49-F238E27FC236}">
                    <a16:creationId xmlns:a16="http://schemas.microsoft.com/office/drawing/2014/main" id="{7E5DD5EF-611C-8F4D-AA4B-48969320F43E}"/>
                  </a:ext>
                </a:extLst>
              </p:cNvPr>
              <p:cNvSpPr>
                <a:spLocks noRot="1" noChangeAspect="1" noMove="1" noResize="1" noEditPoints="1" noAdjustHandles="1" noChangeArrowheads="1" noChangeShapeType="1" noTextEdit="1"/>
              </p:cNvSpPr>
              <p:nvPr/>
            </p:nvSpPr>
            <p:spPr>
              <a:xfrm>
                <a:off x="3224836" y="4298774"/>
                <a:ext cx="3263266" cy="721801"/>
              </a:xfrm>
              <a:prstGeom prst="rect">
                <a:avLst/>
              </a:prstGeom>
              <a:blipFill>
                <a:blip r:embed="rId3"/>
                <a:stretch>
                  <a:fillRect b="-13333"/>
                </a:stretch>
              </a:blipFill>
              <a:ln w="28575">
                <a:solidFill>
                  <a:srgbClr val="1269B0"/>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39554826-B231-E046-9BED-8FD2AEBEFDC7}"/>
              </a:ext>
            </a:extLst>
          </p:cNvPr>
          <p:cNvGrpSpPr/>
          <p:nvPr/>
        </p:nvGrpSpPr>
        <p:grpSpPr>
          <a:xfrm>
            <a:off x="5508104" y="1813149"/>
            <a:ext cx="2826706" cy="1888899"/>
            <a:chOff x="5540024" y="1816201"/>
            <a:chExt cx="2120942" cy="1417284"/>
          </a:xfrm>
        </p:grpSpPr>
        <p:sp>
          <p:nvSpPr>
            <p:cNvPr id="26" name="Rectangle 12">
              <a:extLst>
                <a:ext uri="{FF2B5EF4-FFF2-40B4-BE49-F238E27FC236}">
                  <a16:creationId xmlns:a16="http://schemas.microsoft.com/office/drawing/2014/main" id="{717761AC-CF22-954C-B980-071F18AAEACB}"/>
                </a:ext>
              </a:extLst>
            </p:cNvPr>
            <p:cNvSpPr>
              <a:spLocks noChangeArrowheads="1"/>
            </p:cNvSpPr>
            <p:nvPr/>
          </p:nvSpPr>
          <p:spPr bwMode="auto">
            <a:xfrm>
              <a:off x="5540024" y="1816201"/>
              <a:ext cx="279400" cy="279400"/>
            </a:xfrm>
            <a:prstGeom prst="rect">
              <a:avLst/>
            </a:prstGeom>
            <a:solidFill>
              <a:srgbClr val="DDDDDD"/>
            </a:solidFill>
            <a:ln w="9525">
              <a:noFill/>
              <a:miter lim="800000"/>
              <a:headEnd/>
              <a:tailEnd/>
            </a:ln>
          </p:spPr>
          <p:txBody>
            <a:bodyPr wrap="none" anchor="ctr"/>
            <a:lstStyle/>
            <a:p>
              <a:endParaRPr lang="en-US" b="0" i="1" baseline="0" dirty="0">
                <a:latin typeface="Times New Roman" panose="02020603050405020304" pitchFamily="18" charset="0"/>
                <a:cs typeface="Times New Roman" panose="02020603050405020304" pitchFamily="18" charset="0"/>
              </a:endParaRPr>
            </a:p>
          </p:txBody>
        </p:sp>
        <p:sp>
          <p:nvSpPr>
            <p:cNvPr id="27" name="Text Box 17">
              <a:extLst>
                <a:ext uri="{FF2B5EF4-FFF2-40B4-BE49-F238E27FC236}">
                  <a16:creationId xmlns:a16="http://schemas.microsoft.com/office/drawing/2014/main" id="{20EFBB3C-90E8-EC43-B4E4-E455D8D65AB8}"/>
                </a:ext>
              </a:extLst>
            </p:cNvPr>
            <p:cNvSpPr txBox="1">
              <a:spLocks noChangeArrowheads="1"/>
            </p:cNvSpPr>
            <p:nvPr/>
          </p:nvSpPr>
          <p:spPr bwMode="auto">
            <a:xfrm>
              <a:off x="7272718" y="1946346"/>
              <a:ext cx="388248" cy="400110"/>
            </a:xfrm>
            <a:prstGeom prst="rect">
              <a:avLst/>
            </a:prstGeom>
            <a:noFill/>
            <a:ln w="9525">
              <a:noFill/>
              <a:miter lim="800000"/>
              <a:headEnd/>
              <a:tailEnd/>
            </a:ln>
          </p:spPr>
          <p:txBody>
            <a:bodyPr wrap="none">
              <a:spAutoFit/>
            </a:bodyPr>
            <a:lstStyle/>
            <a:p>
              <a:r>
                <a:rPr lang="en-US" sz="2000" b="0" baseline="0" dirty="0">
                  <a:latin typeface="Calibri" panose="020F0502020204030204" pitchFamily="34" charset="0"/>
                  <a:cs typeface="Calibri" panose="020F0502020204030204" pitchFamily="34" charset="0"/>
                </a:rPr>
                <a:t>y</a:t>
              </a:r>
              <a:r>
                <a:rPr lang="en-US" sz="2000" b="0" baseline="-25000" dirty="0">
                  <a:latin typeface="Calibri" panose="020F0502020204030204" pitchFamily="34" charset="0"/>
                  <a:cs typeface="Calibri" panose="020F0502020204030204" pitchFamily="34" charset="0"/>
                </a:rPr>
                <a:t>d</a:t>
              </a:r>
            </a:p>
          </p:txBody>
        </p:sp>
        <p:sp>
          <p:nvSpPr>
            <p:cNvPr id="28" name="Rectangle 22">
              <a:extLst>
                <a:ext uri="{FF2B5EF4-FFF2-40B4-BE49-F238E27FC236}">
                  <a16:creationId xmlns:a16="http://schemas.microsoft.com/office/drawing/2014/main" id="{43DCF570-D5CA-1645-BCF9-FA9C9BB36CC1}"/>
                </a:ext>
              </a:extLst>
            </p:cNvPr>
            <p:cNvSpPr>
              <a:spLocks noChangeArrowheads="1"/>
            </p:cNvSpPr>
            <p:nvPr/>
          </p:nvSpPr>
          <p:spPr bwMode="auto">
            <a:xfrm>
              <a:off x="5882924" y="1816201"/>
              <a:ext cx="279400" cy="279400"/>
            </a:xfrm>
            <a:prstGeom prst="rect">
              <a:avLst/>
            </a:prstGeom>
            <a:solidFill>
              <a:srgbClr val="DDDDDD"/>
            </a:solidFill>
            <a:ln w="9525">
              <a:noFill/>
              <a:miter lim="800000"/>
              <a:headEnd/>
              <a:tailEnd/>
            </a:ln>
          </p:spPr>
          <p:txBody>
            <a:bodyPr wrap="none" anchor="ctr"/>
            <a:lstStyle/>
            <a:p>
              <a:endParaRPr lang="en-US" b="0" i="1" baseline="0" dirty="0">
                <a:latin typeface="Times New Roman" panose="02020603050405020304" pitchFamily="18" charset="0"/>
                <a:cs typeface="Times New Roman" panose="02020603050405020304" pitchFamily="18" charset="0"/>
              </a:endParaRPr>
            </a:p>
          </p:txBody>
        </p:sp>
        <p:sp>
          <p:nvSpPr>
            <p:cNvPr id="29" name="Rectangle 23">
              <a:extLst>
                <a:ext uri="{FF2B5EF4-FFF2-40B4-BE49-F238E27FC236}">
                  <a16:creationId xmlns:a16="http://schemas.microsoft.com/office/drawing/2014/main" id="{B4CD444D-7F88-8D42-ADA1-D97C5519AD03}"/>
                </a:ext>
              </a:extLst>
            </p:cNvPr>
            <p:cNvSpPr>
              <a:spLocks noChangeArrowheads="1"/>
            </p:cNvSpPr>
            <p:nvPr/>
          </p:nvSpPr>
          <p:spPr bwMode="auto">
            <a:xfrm>
              <a:off x="5540024" y="2146401"/>
              <a:ext cx="279400" cy="279400"/>
            </a:xfrm>
            <a:prstGeom prst="rect">
              <a:avLst/>
            </a:prstGeom>
            <a:solidFill>
              <a:srgbClr val="DDDDDD"/>
            </a:solidFill>
            <a:ln w="9525">
              <a:noFill/>
              <a:miter lim="800000"/>
              <a:headEnd/>
              <a:tailEnd/>
            </a:ln>
          </p:spPr>
          <p:txBody>
            <a:bodyPr wrap="none" anchor="ctr"/>
            <a:lstStyle/>
            <a:p>
              <a:endParaRPr lang="en-US" b="0" i="1" baseline="0" dirty="0">
                <a:latin typeface="Times New Roman" panose="02020603050405020304" pitchFamily="18" charset="0"/>
                <a:cs typeface="Times New Roman" panose="02020603050405020304" pitchFamily="18" charset="0"/>
              </a:endParaRPr>
            </a:p>
          </p:txBody>
        </p:sp>
        <p:sp>
          <p:nvSpPr>
            <p:cNvPr id="30" name="Rectangle 24">
              <a:extLst>
                <a:ext uri="{FF2B5EF4-FFF2-40B4-BE49-F238E27FC236}">
                  <a16:creationId xmlns:a16="http://schemas.microsoft.com/office/drawing/2014/main" id="{88E766E6-A704-4744-B9F7-ED8AF9D8D738}"/>
                </a:ext>
              </a:extLst>
            </p:cNvPr>
            <p:cNvSpPr>
              <a:spLocks noChangeArrowheads="1"/>
            </p:cNvSpPr>
            <p:nvPr/>
          </p:nvSpPr>
          <p:spPr bwMode="auto">
            <a:xfrm>
              <a:off x="5882924" y="2146401"/>
              <a:ext cx="279400" cy="279400"/>
            </a:xfrm>
            <a:prstGeom prst="rect">
              <a:avLst/>
            </a:prstGeom>
            <a:solidFill>
              <a:srgbClr val="DDDDDD"/>
            </a:solidFill>
            <a:ln w="9525">
              <a:noFill/>
              <a:miter lim="800000"/>
              <a:headEnd/>
              <a:tailEnd/>
            </a:ln>
          </p:spPr>
          <p:txBody>
            <a:bodyPr wrap="none" anchor="ctr"/>
            <a:lstStyle/>
            <a:p>
              <a:endParaRPr lang="en-US" b="0" i="1" baseline="0" dirty="0">
                <a:latin typeface="Times New Roman" panose="02020603050405020304" pitchFamily="18" charset="0"/>
                <a:cs typeface="Times New Roman" panose="02020603050405020304" pitchFamily="18" charset="0"/>
              </a:endParaRPr>
            </a:p>
          </p:txBody>
        </p:sp>
        <p:sp>
          <p:nvSpPr>
            <p:cNvPr id="31" name="Rectangle 25">
              <a:extLst>
                <a:ext uri="{FF2B5EF4-FFF2-40B4-BE49-F238E27FC236}">
                  <a16:creationId xmlns:a16="http://schemas.microsoft.com/office/drawing/2014/main" id="{317BA30C-9B12-2447-B7D6-CB44D6A37F6C}"/>
                </a:ext>
              </a:extLst>
            </p:cNvPr>
            <p:cNvSpPr>
              <a:spLocks noChangeArrowheads="1"/>
            </p:cNvSpPr>
            <p:nvPr/>
          </p:nvSpPr>
          <p:spPr bwMode="auto">
            <a:xfrm>
              <a:off x="6213124" y="1816201"/>
              <a:ext cx="279400" cy="279400"/>
            </a:xfrm>
            <a:prstGeom prst="rect">
              <a:avLst/>
            </a:prstGeom>
            <a:solidFill>
              <a:srgbClr val="DDDDDD"/>
            </a:solidFill>
            <a:ln w="9525">
              <a:noFill/>
              <a:miter lim="800000"/>
              <a:headEnd/>
              <a:tailEnd/>
            </a:ln>
          </p:spPr>
          <p:txBody>
            <a:bodyPr wrap="none" anchor="ctr"/>
            <a:lstStyle/>
            <a:p>
              <a:endParaRPr lang="en-US" b="0" i="1" baseline="0" dirty="0">
                <a:latin typeface="Times New Roman" panose="02020603050405020304" pitchFamily="18" charset="0"/>
                <a:cs typeface="Times New Roman" panose="02020603050405020304" pitchFamily="18" charset="0"/>
              </a:endParaRPr>
            </a:p>
          </p:txBody>
        </p:sp>
        <p:sp>
          <p:nvSpPr>
            <p:cNvPr id="32" name="Rectangle 26">
              <a:extLst>
                <a:ext uri="{FF2B5EF4-FFF2-40B4-BE49-F238E27FC236}">
                  <a16:creationId xmlns:a16="http://schemas.microsoft.com/office/drawing/2014/main" id="{12414D95-A380-DD4B-95DF-3B5D58846064}"/>
                </a:ext>
              </a:extLst>
            </p:cNvPr>
            <p:cNvSpPr>
              <a:spLocks noChangeArrowheads="1"/>
            </p:cNvSpPr>
            <p:nvPr/>
          </p:nvSpPr>
          <p:spPr bwMode="auto">
            <a:xfrm>
              <a:off x="6556024" y="1816201"/>
              <a:ext cx="279400" cy="279400"/>
            </a:xfrm>
            <a:prstGeom prst="rect">
              <a:avLst/>
            </a:prstGeom>
            <a:solidFill>
              <a:srgbClr val="DDDDDD"/>
            </a:solidFill>
            <a:ln w="9525">
              <a:noFill/>
              <a:miter lim="800000"/>
              <a:headEnd/>
              <a:tailEnd/>
            </a:ln>
          </p:spPr>
          <p:txBody>
            <a:bodyPr wrap="none" anchor="ctr"/>
            <a:lstStyle/>
            <a:p>
              <a:endParaRPr lang="en-US" b="0" i="1" baseline="0" dirty="0">
                <a:latin typeface="Times New Roman" panose="02020603050405020304" pitchFamily="18" charset="0"/>
                <a:cs typeface="Times New Roman" panose="02020603050405020304" pitchFamily="18" charset="0"/>
              </a:endParaRPr>
            </a:p>
          </p:txBody>
        </p:sp>
        <p:sp>
          <p:nvSpPr>
            <p:cNvPr id="33" name="Rectangle 27">
              <a:extLst>
                <a:ext uri="{FF2B5EF4-FFF2-40B4-BE49-F238E27FC236}">
                  <a16:creationId xmlns:a16="http://schemas.microsoft.com/office/drawing/2014/main" id="{B1A823C3-79A3-634B-A0B1-2F44F6371D9F}"/>
                </a:ext>
              </a:extLst>
            </p:cNvPr>
            <p:cNvSpPr>
              <a:spLocks noChangeArrowheads="1"/>
            </p:cNvSpPr>
            <p:nvPr/>
          </p:nvSpPr>
          <p:spPr bwMode="auto">
            <a:xfrm>
              <a:off x="6213124" y="2146401"/>
              <a:ext cx="279400" cy="279400"/>
            </a:xfrm>
            <a:prstGeom prst="rect">
              <a:avLst/>
            </a:prstGeom>
            <a:solidFill>
              <a:srgbClr val="DDDDDD"/>
            </a:solidFill>
            <a:ln w="9525">
              <a:noFill/>
              <a:miter lim="800000"/>
              <a:headEnd/>
              <a:tailEnd/>
            </a:ln>
          </p:spPr>
          <p:txBody>
            <a:bodyPr wrap="none" anchor="ctr"/>
            <a:lstStyle/>
            <a:p>
              <a:endParaRPr lang="en-US" b="0" i="1" baseline="0" dirty="0">
                <a:latin typeface="Times New Roman" panose="02020603050405020304" pitchFamily="18" charset="0"/>
                <a:cs typeface="Times New Roman" panose="02020603050405020304" pitchFamily="18" charset="0"/>
              </a:endParaRPr>
            </a:p>
          </p:txBody>
        </p:sp>
        <p:sp>
          <p:nvSpPr>
            <p:cNvPr id="34" name="Rectangle 28">
              <a:extLst>
                <a:ext uri="{FF2B5EF4-FFF2-40B4-BE49-F238E27FC236}">
                  <a16:creationId xmlns:a16="http://schemas.microsoft.com/office/drawing/2014/main" id="{CBD8DE41-2100-A14E-8EB9-BF24AC34C61F}"/>
                </a:ext>
              </a:extLst>
            </p:cNvPr>
            <p:cNvSpPr>
              <a:spLocks noChangeArrowheads="1"/>
            </p:cNvSpPr>
            <p:nvPr/>
          </p:nvSpPr>
          <p:spPr bwMode="auto">
            <a:xfrm>
              <a:off x="6556024" y="2146401"/>
              <a:ext cx="279400" cy="279400"/>
            </a:xfrm>
            <a:prstGeom prst="rect">
              <a:avLst/>
            </a:prstGeom>
            <a:solidFill>
              <a:srgbClr val="DDDDDD"/>
            </a:solidFill>
            <a:ln w="9525">
              <a:noFill/>
              <a:miter lim="800000"/>
              <a:headEnd/>
              <a:tailEnd/>
            </a:ln>
          </p:spPr>
          <p:txBody>
            <a:bodyPr wrap="none" anchor="ctr"/>
            <a:lstStyle/>
            <a:p>
              <a:endParaRPr lang="en-US" b="0" i="1" baseline="0" dirty="0">
                <a:latin typeface="Times New Roman" panose="02020603050405020304" pitchFamily="18" charset="0"/>
                <a:cs typeface="Times New Roman" panose="02020603050405020304" pitchFamily="18" charset="0"/>
              </a:endParaRPr>
            </a:p>
          </p:txBody>
        </p:sp>
        <p:sp>
          <p:nvSpPr>
            <p:cNvPr id="35" name="Line 29">
              <a:extLst>
                <a:ext uri="{FF2B5EF4-FFF2-40B4-BE49-F238E27FC236}">
                  <a16:creationId xmlns:a16="http://schemas.microsoft.com/office/drawing/2014/main" id="{9F6352E7-79FB-F74B-A465-A493DE01C8B8}"/>
                </a:ext>
              </a:extLst>
            </p:cNvPr>
            <p:cNvSpPr>
              <a:spLocks noChangeShapeType="1"/>
            </p:cNvSpPr>
            <p:nvPr/>
          </p:nvSpPr>
          <p:spPr bwMode="auto">
            <a:xfrm>
              <a:off x="5806724" y="2413101"/>
              <a:ext cx="0" cy="482600"/>
            </a:xfrm>
            <a:prstGeom prst="line">
              <a:avLst/>
            </a:prstGeom>
            <a:noFill/>
            <a:ln w="9525">
              <a:solidFill>
                <a:schemeClr val="tx1"/>
              </a:solidFill>
              <a:prstDash val="sysDot"/>
              <a:round/>
              <a:headEnd/>
              <a:tailEnd/>
            </a:ln>
          </p:spPr>
          <p:txBody>
            <a:bodyPr/>
            <a:lstStyle/>
            <a:p>
              <a:endParaRPr lang="en-US" b="0" i="1" baseline="0" dirty="0">
                <a:latin typeface="Times New Roman" panose="02020603050405020304" pitchFamily="18" charset="0"/>
                <a:cs typeface="Times New Roman" panose="02020603050405020304" pitchFamily="18" charset="0"/>
              </a:endParaRPr>
            </a:p>
          </p:txBody>
        </p:sp>
        <p:sp>
          <p:nvSpPr>
            <p:cNvPr id="36" name="Line 30">
              <a:extLst>
                <a:ext uri="{FF2B5EF4-FFF2-40B4-BE49-F238E27FC236}">
                  <a16:creationId xmlns:a16="http://schemas.microsoft.com/office/drawing/2014/main" id="{00CA19D5-2B60-D540-9E8A-13F633261DE3}"/>
                </a:ext>
              </a:extLst>
            </p:cNvPr>
            <p:cNvSpPr>
              <a:spLocks noChangeShapeType="1"/>
            </p:cNvSpPr>
            <p:nvPr/>
          </p:nvSpPr>
          <p:spPr bwMode="auto">
            <a:xfrm>
              <a:off x="5882924" y="2413101"/>
              <a:ext cx="0" cy="482600"/>
            </a:xfrm>
            <a:prstGeom prst="line">
              <a:avLst/>
            </a:prstGeom>
            <a:noFill/>
            <a:ln w="9525">
              <a:solidFill>
                <a:schemeClr val="tx1"/>
              </a:solidFill>
              <a:prstDash val="sysDot"/>
              <a:round/>
              <a:headEnd/>
              <a:tailEnd/>
            </a:ln>
          </p:spPr>
          <p:txBody>
            <a:bodyPr/>
            <a:lstStyle/>
            <a:p>
              <a:endParaRPr lang="en-US" b="0" i="1" baseline="0" dirty="0">
                <a:latin typeface="Times New Roman" panose="02020603050405020304" pitchFamily="18" charset="0"/>
                <a:cs typeface="Times New Roman" panose="02020603050405020304" pitchFamily="18" charset="0"/>
              </a:endParaRPr>
            </a:p>
          </p:txBody>
        </p:sp>
        <p:sp>
          <p:nvSpPr>
            <p:cNvPr id="37" name="Line 31">
              <a:extLst>
                <a:ext uri="{FF2B5EF4-FFF2-40B4-BE49-F238E27FC236}">
                  <a16:creationId xmlns:a16="http://schemas.microsoft.com/office/drawing/2014/main" id="{A3FEDAF5-AA4C-6A45-A27D-82426AB60692}"/>
                </a:ext>
              </a:extLst>
            </p:cNvPr>
            <p:cNvSpPr>
              <a:spLocks noChangeShapeType="1"/>
            </p:cNvSpPr>
            <p:nvPr/>
          </p:nvSpPr>
          <p:spPr bwMode="auto">
            <a:xfrm>
              <a:off x="6860824" y="2095601"/>
              <a:ext cx="419100" cy="0"/>
            </a:xfrm>
            <a:prstGeom prst="line">
              <a:avLst/>
            </a:prstGeom>
            <a:noFill/>
            <a:ln w="9525">
              <a:solidFill>
                <a:schemeClr val="tx1"/>
              </a:solidFill>
              <a:prstDash val="sysDot"/>
              <a:round/>
              <a:headEnd/>
              <a:tailEnd/>
            </a:ln>
          </p:spPr>
          <p:txBody>
            <a:bodyPr/>
            <a:lstStyle/>
            <a:p>
              <a:endParaRPr lang="en-US" b="0" i="1" baseline="0" dirty="0">
                <a:latin typeface="Times New Roman" panose="02020603050405020304" pitchFamily="18" charset="0"/>
                <a:cs typeface="Times New Roman" panose="02020603050405020304" pitchFamily="18" charset="0"/>
              </a:endParaRPr>
            </a:p>
          </p:txBody>
        </p:sp>
        <p:sp>
          <p:nvSpPr>
            <p:cNvPr id="38" name="Line 32">
              <a:extLst>
                <a:ext uri="{FF2B5EF4-FFF2-40B4-BE49-F238E27FC236}">
                  <a16:creationId xmlns:a16="http://schemas.microsoft.com/office/drawing/2014/main" id="{1A4CD172-5E23-6248-B9C9-E65B39D4E9EB}"/>
                </a:ext>
              </a:extLst>
            </p:cNvPr>
            <p:cNvSpPr>
              <a:spLocks noChangeShapeType="1"/>
            </p:cNvSpPr>
            <p:nvPr/>
          </p:nvSpPr>
          <p:spPr bwMode="auto">
            <a:xfrm>
              <a:off x="6848124" y="2159101"/>
              <a:ext cx="419100" cy="0"/>
            </a:xfrm>
            <a:prstGeom prst="line">
              <a:avLst/>
            </a:prstGeom>
            <a:noFill/>
            <a:ln w="9525">
              <a:solidFill>
                <a:schemeClr val="tx1"/>
              </a:solidFill>
              <a:prstDash val="sysDot"/>
              <a:round/>
              <a:headEnd/>
              <a:tailEnd/>
            </a:ln>
          </p:spPr>
          <p:txBody>
            <a:bodyPr/>
            <a:lstStyle/>
            <a:p>
              <a:endParaRPr lang="en-US" b="0" i="1" baseline="0" dirty="0">
                <a:latin typeface="Times New Roman" panose="02020603050405020304" pitchFamily="18" charset="0"/>
                <a:cs typeface="Times New Roman" panose="02020603050405020304" pitchFamily="18" charset="0"/>
              </a:endParaRPr>
            </a:p>
          </p:txBody>
        </p:sp>
        <p:sp>
          <p:nvSpPr>
            <p:cNvPr id="39" name="Text Box 33">
              <a:extLst>
                <a:ext uri="{FF2B5EF4-FFF2-40B4-BE49-F238E27FC236}">
                  <a16:creationId xmlns:a16="http://schemas.microsoft.com/office/drawing/2014/main" id="{9D41F4C3-E15F-084A-A847-0FB82B150599}"/>
                </a:ext>
              </a:extLst>
            </p:cNvPr>
            <p:cNvSpPr txBox="1">
              <a:spLocks noChangeArrowheads="1"/>
            </p:cNvSpPr>
            <p:nvPr/>
          </p:nvSpPr>
          <p:spPr bwMode="auto">
            <a:xfrm>
              <a:off x="5728327" y="2833375"/>
              <a:ext cx="383438" cy="400110"/>
            </a:xfrm>
            <a:prstGeom prst="rect">
              <a:avLst/>
            </a:prstGeom>
            <a:noFill/>
            <a:ln w="9525">
              <a:noFill/>
              <a:miter lim="800000"/>
              <a:headEnd/>
              <a:tailEnd/>
            </a:ln>
          </p:spPr>
          <p:txBody>
            <a:bodyPr wrap="none">
              <a:spAutoFit/>
            </a:bodyPr>
            <a:lstStyle/>
            <a:p>
              <a:r>
                <a:rPr lang="en-US" sz="2000" b="0" baseline="0" dirty="0" err="1">
                  <a:latin typeface="Calibri" panose="020F0502020204030204" pitchFamily="34" charset="0"/>
                  <a:cs typeface="Calibri" panose="020F0502020204030204" pitchFamily="34" charset="0"/>
                </a:rPr>
                <a:t>x</a:t>
              </a:r>
              <a:r>
                <a:rPr lang="en-US" sz="2000" b="0" baseline="-25000" dirty="0" err="1">
                  <a:latin typeface="Calibri" panose="020F0502020204030204" pitchFamily="34" charset="0"/>
                  <a:cs typeface="Calibri" panose="020F0502020204030204" pitchFamily="34" charset="0"/>
                </a:rPr>
                <a:t>d</a:t>
              </a:r>
              <a:endParaRPr lang="en-US" sz="2000" b="0" baseline="-25000" dirty="0">
                <a:latin typeface="Calibri" panose="020F0502020204030204" pitchFamily="34" charset="0"/>
                <a:cs typeface="Calibri" panose="020F0502020204030204" pitchFamily="34" charset="0"/>
              </a:endParaRPr>
            </a:p>
          </p:txBody>
        </p:sp>
        <p:sp>
          <p:nvSpPr>
            <p:cNvPr id="41" name="Line 37">
              <a:extLst>
                <a:ext uri="{FF2B5EF4-FFF2-40B4-BE49-F238E27FC236}">
                  <a16:creationId xmlns:a16="http://schemas.microsoft.com/office/drawing/2014/main" id="{C3FC8B1B-9366-8445-94C0-AFE9FB926B8A}"/>
                </a:ext>
              </a:extLst>
            </p:cNvPr>
            <p:cNvSpPr>
              <a:spLocks noChangeShapeType="1"/>
            </p:cNvSpPr>
            <p:nvPr/>
          </p:nvSpPr>
          <p:spPr bwMode="auto">
            <a:xfrm>
              <a:off x="5540024" y="2400401"/>
              <a:ext cx="0" cy="482600"/>
            </a:xfrm>
            <a:prstGeom prst="line">
              <a:avLst/>
            </a:prstGeom>
            <a:noFill/>
            <a:ln w="9525">
              <a:solidFill>
                <a:schemeClr val="tx1"/>
              </a:solidFill>
              <a:prstDash val="sysDot"/>
              <a:round/>
              <a:headEnd/>
              <a:tailEnd/>
            </a:ln>
          </p:spPr>
          <p:txBody>
            <a:bodyPr/>
            <a:lstStyle/>
            <a:p>
              <a:endParaRPr lang="en-US" b="0" i="1" baseline="0" dirty="0">
                <a:latin typeface="Times New Roman" panose="02020603050405020304" pitchFamily="18" charset="0"/>
                <a:cs typeface="Times New Roman" panose="02020603050405020304" pitchFamily="18" charset="0"/>
              </a:endParaRPr>
            </a:p>
          </p:txBody>
        </p:sp>
        <p:sp>
          <p:nvSpPr>
            <p:cNvPr id="42" name="Line 38">
              <a:extLst>
                <a:ext uri="{FF2B5EF4-FFF2-40B4-BE49-F238E27FC236}">
                  <a16:creationId xmlns:a16="http://schemas.microsoft.com/office/drawing/2014/main" id="{AB456B59-2B2C-674E-B571-02799CB2C49B}"/>
                </a:ext>
              </a:extLst>
            </p:cNvPr>
            <p:cNvSpPr>
              <a:spLocks noChangeShapeType="1"/>
            </p:cNvSpPr>
            <p:nvPr/>
          </p:nvSpPr>
          <p:spPr bwMode="auto">
            <a:xfrm>
              <a:off x="6835424" y="2413101"/>
              <a:ext cx="419100" cy="0"/>
            </a:xfrm>
            <a:prstGeom prst="line">
              <a:avLst/>
            </a:prstGeom>
            <a:noFill/>
            <a:ln w="9525">
              <a:solidFill>
                <a:schemeClr val="tx1"/>
              </a:solidFill>
              <a:prstDash val="sysDot"/>
              <a:round/>
              <a:headEnd/>
              <a:tailEnd/>
            </a:ln>
          </p:spPr>
          <p:txBody>
            <a:bodyPr/>
            <a:lstStyle/>
            <a:p>
              <a:endParaRPr lang="en-US" b="0" i="1" baseline="0" dirty="0">
                <a:latin typeface="Times New Roman" panose="02020603050405020304" pitchFamily="18" charset="0"/>
                <a:cs typeface="Times New Roman" panose="02020603050405020304" pitchFamily="18" charset="0"/>
              </a:endParaRPr>
            </a:p>
          </p:txBody>
        </p:sp>
        <p:sp>
          <p:nvSpPr>
            <p:cNvPr id="43" name="Text Box 39">
              <a:extLst>
                <a:ext uri="{FF2B5EF4-FFF2-40B4-BE49-F238E27FC236}">
                  <a16:creationId xmlns:a16="http://schemas.microsoft.com/office/drawing/2014/main" id="{74E55A4E-0D60-4745-BCCB-7BCB04C109A9}"/>
                </a:ext>
              </a:extLst>
            </p:cNvPr>
            <p:cNvSpPr txBox="1">
              <a:spLocks noChangeArrowheads="1"/>
            </p:cNvSpPr>
            <p:nvPr/>
          </p:nvSpPr>
          <p:spPr bwMode="auto">
            <a:xfrm>
              <a:off x="5564588" y="2516289"/>
              <a:ext cx="298480" cy="400110"/>
            </a:xfrm>
            <a:prstGeom prst="rect">
              <a:avLst/>
            </a:prstGeom>
            <a:noFill/>
            <a:ln w="9525">
              <a:noFill/>
              <a:miter lim="800000"/>
              <a:headEnd/>
              <a:tailEnd/>
            </a:ln>
          </p:spPr>
          <p:txBody>
            <a:bodyPr wrap="none">
              <a:spAutoFit/>
            </a:bodyPr>
            <a:lstStyle/>
            <a:p>
              <a:r>
                <a:rPr lang="en-US" sz="2000" b="0" baseline="0" dirty="0">
                  <a:latin typeface="Calibri" panose="020F0502020204030204" pitchFamily="34" charset="0"/>
                  <a:cs typeface="Calibri" panose="020F0502020204030204" pitchFamily="34" charset="0"/>
                </a:rPr>
                <a:t>x</a:t>
              </a:r>
            </a:p>
          </p:txBody>
        </p:sp>
        <p:sp>
          <p:nvSpPr>
            <p:cNvPr id="44" name="Text Box 40">
              <a:extLst>
                <a:ext uri="{FF2B5EF4-FFF2-40B4-BE49-F238E27FC236}">
                  <a16:creationId xmlns:a16="http://schemas.microsoft.com/office/drawing/2014/main" id="{17597CC5-1826-C840-916C-A24E99F9701F}"/>
                </a:ext>
              </a:extLst>
            </p:cNvPr>
            <p:cNvSpPr txBox="1">
              <a:spLocks noChangeArrowheads="1"/>
            </p:cNvSpPr>
            <p:nvPr/>
          </p:nvSpPr>
          <p:spPr bwMode="auto">
            <a:xfrm>
              <a:off x="6921134" y="2116742"/>
              <a:ext cx="298480" cy="400110"/>
            </a:xfrm>
            <a:prstGeom prst="rect">
              <a:avLst/>
            </a:prstGeom>
            <a:noFill/>
            <a:ln w="9525">
              <a:noFill/>
              <a:miter lim="800000"/>
              <a:headEnd/>
              <a:tailEnd/>
            </a:ln>
          </p:spPr>
          <p:txBody>
            <a:bodyPr wrap="none">
              <a:spAutoFit/>
            </a:bodyPr>
            <a:lstStyle/>
            <a:p>
              <a:r>
                <a:rPr lang="en-US" sz="2000" b="0" baseline="0" dirty="0">
                  <a:latin typeface="Calibri" panose="020F0502020204030204" pitchFamily="34" charset="0"/>
                  <a:cs typeface="Calibri" panose="020F0502020204030204" pitchFamily="34" charset="0"/>
                </a:rPr>
                <a:t>y</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6968D94-29A6-8946-8E1A-8F133192963E}"/>
                  </a:ext>
                </a:extLst>
              </p:cNvPr>
              <p:cNvSpPr/>
              <p:nvPr/>
            </p:nvSpPr>
            <p:spPr>
              <a:xfrm>
                <a:off x="679774" y="2007501"/>
                <a:ext cx="3102581" cy="734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𝛝</m:t>
                      </m:r>
                      <m:r>
                        <a:rPr lang="en-US" sz="22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fPr>
                        <m:num>
                          <m: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𝒙</m:t>
                          </m:r>
                          <m: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𝒚</m:t>
                          </m:r>
                        </m:num>
                        <m:den>
                          <m:d>
                            <m:dPr>
                              <m:ctrlPr>
                                <a:rPr lang="en-US"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dPr>
                            <m:e>
                              <m: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𝒙</m:t>
                              </m:r>
                              <m: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b>
                                <m:sSubPr>
                                  <m:ctrlP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𝒙</m:t>
                                  </m:r>
                                </m:e>
                                <m:sub>
                                  <m: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𝒅</m:t>
                                  </m:r>
                                </m:sub>
                              </m:sSub>
                            </m:e>
                          </m:d>
                          <m:r>
                            <a:rPr lang="de-CH" sz="2200" b="1" i="1">
                              <a:solidFill>
                                <a:srgbClr val="1269B0"/>
                              </a:solidFill>
                              <a:latin typeface="Cambria Math" panose="02040503050406030204" pitchFamily="18" charset="0"/>
                              <a:ea typeface="Cambria Math" panose="02040503050406030204" pitchFamily="18" charset="0"/>
                              <a:cs typeface="Calibri" panose="020F0502020204030204" pitchFamily="34" charset="0"/>
                            </a:rPr>
                            <m:t>∙</m:t>
                          </m:r>
                          <m:d>
                            <m:dPr>
                              <m:ctrlPr>
                                <a:rPr lang="en-US" sz="2200" b="1" i="1">
                                  <a:solidFill>
                                    <a:srgbClr val="1269B0"/>
                                  </a:solidFill>
                                  <a:latin typeface="Cambria Math" panose="02040503050406030204" pitchFamily="18" charset="0"/>
                                  <a:ea typeface="Cambria Math" panose="02040503050406030204" pitchFamily="18" charset="0"/>
                                  <a:cs typeface="Calibri" panose="020F0502020204030204" pitchFamily="34" charset="0"/>
                                </a:rPr>
                              </m:ctrlPr>
                            </m:dPr>
                            <m:e>
                              <m: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𝒚</m:t>
                              </m:r>
                              <m:r>
                                <a:rPr lang="de-CH" sz="2200" b="1" i="1">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b>
                                <m:sSubPr>
                                  <m:ctrlPr>
                                    <a:rPr lang="de-CH" sz="2200" b="1" i="1">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22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𝒚</m:t>
                                  </m:r>
                                </m:e>
                                <m:sub>
                                  <m:r>
                                    <a:rPr lang="de-CH" sz="2200" b="1" i="1">
                                      <a:solidFill>
                                        <a:srgbClr val="1269B0"/>
                                      </a:solidFill>
                                      <a:latin typeface="Cambria Math" panose="02040503050406030204" pitchFamily="18" charset="0"/>
                                      <a:ea typeface="Cambria Math" panose="02040503050406030204" pitchFamily="18" charset="0"/>
                                      <a:cs typeface="Calibri" panose="020F0502020204030204" pitchFamily="34" charset="0"/>
                                    </a:rPr>
                                    <m:t>𝒅</m:t>
                                  </m:r>
                                </m:sub>
                              </m:sSub>
                            </m:e>
                          </m:d>
                        </m:den>
                      </m:f>
                    </m:oMath>
                  </m:oMathPara>
                </a14:m>
                <a:endParaRPr lang="en-US" sz="2200" b="1" dirty="0">
                  <a:solidFill>
                    <a:srgbClr val="1269B0"/>
                  </a:solidFill>
                </a:endParaRPr>
              </a:p>
            </p:txBody>
          </p:sp>
        </mc:Choice>
        <mc:Fallback xmlns="">
          <p:sp>
            <p:nvSpPr>
              <p:cNvPr id="45" name="Rectangle 44">
                <a:extLst>
                  <a:ext uri="{FF2B5EF4-FFF2-40B4-BE49-F238E27FC236}">
                    <a16:creationId xmlns:a16="http://schemas.microsoft.com/office/drawing/2014/main" id="{86968D94-29A6-8946-8E1A-8F133192963E}"/>
                  </a:ext>
                </a:extLst>
              </p:cNvPr>
              <p:cNvSpPr>
                <a:spLocks noRot="1" noChangeAspect="1" noMove="1" noResize="1" noEditPoints="1" noAdjustHandles="1" noChangeArrowheads="1" noChangeShapeType="1" noTextEdit="1"/>
              </p:cNvSpPr>
              <p:nvPr/>
            </p:nvSpPr>
            <p:spPr>
              <a:xfrm>
                <a:off x="679774" y="2007501"/>
                <a:ext cx="3102581" cy="734945"/>
              </a:xfrm>
              <a:prstGeom prst="rect">
                <a:avLst/>
              </a:prstGeom>
              <a:blipFill>
                <a:blip r:embed="rId4"/>
                <a:stretch>
                  <a:fillRect b="-6780"/>
                </a:stretch>
              </a:blipFill>
            </p:spPr>
            <p:txBody>
              <a:bodyPr/>
              <a:lstStyle/>
              <a:p>
                <a:r>
                  <a:rPr lang="de-DE">
                    <a:noFill/>
                  </a:rPr>
                  <a:t> </a:t>
                </a:r>
              </a:p>
            </p:txBody>
          </p:sp>
        </mc:Fallback>
      </mc:AlternateContent>
    </p:spTree>
    <p:extLst>
      <p:ext uri="{BB962C8B-B14F-4D97-AF65-F5344CB8AC3E}">
        <p14:creationId xmlns:p14="http://schemas.microsoft.com/office/powerpoint/2010/main" val="57002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Attenuation correction</a:t>
            </a:r>
          </a:p>
        </p:txBody>
      </p:sp>
      <p:pic>
        <p:nvPicPr>
          <p:cNvPr id="928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73" y="1506929"/>
            <a:ext cx="7264296" cy="46488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DDCD01F-6AC4-BB46-9BB8-D91E4B7D2004}"/>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3.18</a:t>
            </a:r>
            <a:endParaRPr lang="en-US" sz="1400" baseline="0" dirty="0">
              <a:solidFill>
                <a:schemeClr val="bg1"/>
              </a:solidFill>
              <a:latin typeface="Calibri"/>
              <a:cs typeface="Calibri"/>
            </a:endParaRPr>
          </a:p>
        </p:txBody>
      </p:sp>
      <p:sp>
        <p:nvSpPr>
          <p:cNvPr id="6" name="Rounded Rectangle 5">
            <a:extLst>
              <a:ext uri="{FF2B5EF4-FFF2-40B4-BE49-F238E27FC236}">
                <a16:creationId xmlns:a16="http://schemas.microsoft.com/office/drawing/2014/main" id="{52FDB832-4AA9-D241-A393-E456A75C9D8A}"/>
              </a:ext>
            </a:extLst>
          </p:cNvPr>
          <p:cNvSpPr/>
          <p:nvPr/>
        </p:nvSpPr>
        <p:spPr bwMode="auto">
          <a:xfrm>
            <a:off x="5724128" y="2492896"/>
            <a:ext cx="936104" cy="576064"/>
          </a:xfrm>
          <a:prstGeom prst="roundRect">
            <a:avLst/>
          </a:prstGeom>
          <a:noFill/>
          <a:ln w="57150" cap="flat" cmpd="sng" algn="ctr">
            <a:solidFill>
              <a:srgbClr val="1269B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CH" sz="2000" b="1" i="0" u="none" strike="noStrike" cap="none" normalizeH="0" baseline="30000" dirty="0">
              <a:ln>
                <a:noFill/>
              </a:ln>
              <a:solidFill>
                <a:srgbClr val="4D4D4D"/>
              </a:solidFill>
              <a:effectLst/>
              <a:latin typeface="ETH Light" pitchFamily="2" charset="0"/>
            </a:endParaRPr>
          </a:p>
        </p:txBody>
      </p:sp>
      <p:sp>
        <p:nvSpPr>
          <p:cNvPr id="7" name="Slide Number Placeholder 4">
            <a:extLst>
              <a:ext uri="{FF2B5EF4-FFF2-40B4-BE49-F238E27FC236}">
                <a16:creationId xmlns:a16="http://schemas.microsoft.com/office/drawing/2014/main" id="{98C3C2BC-7560-1A46-8594-F034A89C7AEC}"/>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49</a:t>
            </a:fld>
            <a:endParaRPr lang="en-US" dirty="0"/>
          </a:p>
        </p:txBody>
      </p:sp>
      <p:sp>
        <p:nvSpPr>
          <p:cNvPr id="8" name="AutoShape 10">
            <a:hlinkClick r:id="rId4" action="ppaction://hlinksldjump" highlightClick="1"/>
            <a:extLst>
              <a:ext uri="{FF2B5EF4-FFF2-40B4-BE49-F238E27FC236}">
                <a16:creationId xmlns:a16="http://schemas.microsoft.com/office/drawing/2014/main" id="{37EA2751-B418-034E-9BFF-2BD9752899C8}"/>
              </a:ext>
            </a:extLst>
          </p:cNvPr>
          <p:cNvSpPr>
            <a:spLocks noChangeArrowheads="1"/>
          </p:cNvSpPr>
          <p:nvPr/>
        </p:nvSpPr>
        <p:spPr bwMode="auto">
          <a:xfrm>
            <a:off x="8634940" y="6309320"/>
            <a:ext cx="360114" cy="360114"/>
          </a:xfrm>
          <a:prstGeom prst="actionButtonHome">
            <a:avLst/>
          </a:prstGeom>
          <a:solidFill>
            <a:srgbClr val="BFBFBF"/>
          </a:solidFill>
          <a:ln w="9525">
            <a:noFill/>
            <a:miter lim="800000"/>
            <a:headEnd/>
            <a:tailEnd/>
          </a:ln>
        </p:spPr>
        <p:txBody>
          <a:bodyPr wrap="none" anchor="ctr"/>
          <a:lstStyle/>
          <a:p>
            <a:endParaRPr lang="en-US">
              <a:latin typeface="Calibri"/>
              <a:cs typeface="Calibri"/>
            </a:endParaRPr>
          </a:p>
        </p:txBody>
      </p:sp>
    </p:spTree>
    <p:extLst>
      <p:ext uri="{BB962C8B-B14F-4D97-AF65-F5344CB8AC3E}">
        <p14:creationId xmlns:p14="http://schemas.microsoft.com/office/powerpoint/2010/main" val="8978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imaging</a:t>
            </a:r>
          </a:p>
        </p:txBody>
      </p:sp>
      <p:pic>
        <p:nvPicPr>
          <p:cNvPr id="20483" name="Picture 7" descr="spect.jpg (40063 bytes)"/>
          <p:cNvPicPr>
            <a:picLocks noGrp="1" noChangeAspect="1" noChangeArrowheads="1"/>
          </p:cNvPicPr>
          <p:nvPr>
            <p:ph sz="half" idx="4294967295"/>
          </p:nvPr>
        </p:nvPicPr>
        <p:blipFill>
          <a:blip r:embed="rId3" cstate="print"/>
          <a:srcRect/>
          <a:stretch>
            <a:fillRect/>
          </a:stretch>
        </p:blipFill>
        <p:spPr bwMode="auto">
          <a:xfrm>
            <a:off x="838939" y="1860015"/>
            <a:ext cx="3341613" cy="4022970"/>
          </a:xfrm>
          <a:prstGeom prst="rect">
            <a:avLst/>
          </a:prstGeom>
          <a:noFill/>
          <a:ln>
            <a:miter lim="800000"/>
            <a:headEnd/>
            <a:tailEnd/>
          </a:ln>
          <a:effectLst>
            <a:outerShdw blurRad="50800" dist="38100" dir="2700000" algn="tl" rotWithShape="0">
              <a:srgbClr val="000000">
                <a:alpha val="43000"/>
              </a:srgbClr>
            </a:outerShdw>
          </a:effectLst>
        </p:spPr>
      </p:pic>
      <p:pic>
        <p:nvPicPr>
          <p:cNvPr id="20484" name="Picture 10" descr="pinhole_spect_heart"/>
          <p:cNvPicPr>
            <a:picLocks noGrp="1" noChangeAspect="1" noChangeArrowheads="1"/>
          </p:cNvPicPr>
          <p:nvPr>
            <p:ph sz="quarter" idx="4294967295"/>
          </p:nvPr>
        </p:nvPicPr>
        <p:blipFill>
          <a:blip r:embed="rId4" cstate="print"/>
          <a:srcRect/>
          <a:stretch>
            <a:fillRect/>
          </a:stretch>
        </p:blipFill>
        <p:spPr bwMode="auto">
          <a:xfrm>
            <a:off x="4427984" y="1860015"/>
            <a:ext cx="3869086" cy="4022970"/>
          </a:xfrm>
          <a:prstGeom prst="rect">
            <a:avLst/>
          </a:prstGeom>
          <a:noFill/>
          <a:ln>
            <a:miter lim="800000"/>
            <a:headEnd/>
            <a:tailEnd/>
          </a:ln>
          <a:effectLst>
            <a:outerShdw blurRad="50800" dist="38100" dir="2700000" algn="tl" rotWithShape="0">
              <a:srgbClr val="000000">
                <a:alpha val="43000"/>
              </a:srgbClr>
            </a:outerShdw>
          </a:effectLst>
        </p:spPr>
      </p:pic>
      <p:sp>
        <p:nvSpPr>
          <p:cNvPr id="7" name="Text Box 9">
            <a:extLst>
              <a:ext uri="{FF2B5EF4-FFF2-40B4-BE49-F238E27FC236}">
                <a16:creationId xmlns:a16="http://schemas.microsoft.com/office/drawing/2014/main" id="{6543351E-F2FB-E949-9A9D-348F1F39D041}"/>
              </a:ext>
            </a:extLst>
          </p:cNvPr>
          <p:cNvSpPr txBox="1">
            <a:spLocks noChangeArrowheads="1"/>
          </p:cNvSpPr>
          <p:nvPr/>
        </p:nvSpPr>
        <p:spPr bwMode="auto">
          <a:xfrm>
            <a:off x="1357617" y="1406775"/>
            <a:ext cx="2304256" cy="430887"/>
          </a:xfrm>
          <a:prstGeom prst="rect">
            <a:avLst/>
          </a:prstGeom>
          <a:noFill/>
          <a:ln w="9525">
            <a:noFill/>
            <a:miter lim="800000"/>
            <a:headEnd/>
            <a:tailEnd/>
          </a:ln>
          <a:effectLst>
            <a:outerShdw dist="28398" dir="3806097" algn="ctr" rotWithShape="0">
              <a:schemeClr val="bg1"/>
            </a:outerShdw>
          </a:effectLst>
        </p:spPr>
        <p:txBody>
          <a:bodyPr wrap="square">
            <a:spAutoFit/>
          </a:bodyPr>
          <a:lstStyle/>
          <a:p>
            <a:pPr algn="ctr">
              <a:spcBef>
                <a:spcPct val="50000"/>
              </a:spcBef>
              <a:defRPr/>
            </a:pPr>
            <a:r>
              <a:rPr lang="de-CH" sz="2200" baseline="0" dirty="0">
                <a:latin typeface="Calibri"/>
                <a:cs typeface="Calibri"/>
              </a:rPr>
              <a:t>Brain </a:t>
            </a:r>
            <a:endParaRPr lang="en-US" sz="2200" baseline="0" dirty="0">
              <a:latin typeface="Calibri"/>
              <a:cs typeface="Calibri"/>
            </a:endParaRPr>
          </a:p>
        </p:txBody>
      </p:sp>
      <p:sp>
        <p:nvSpPr>
          <p:cNvPr id="8" name="Text Box 9">
            <a:extLst>
              <a:ext uri="{FF2B5EF4-FFF2-40B4-BE49-F238E27FC236}">
                <a16:creationId xmlns:a16="http://schemas.microsoft.com/office/drawing/2014/main" id="{66852A67-4D3D-924C-9085-E56B5CB0C26D}"/>
              </a:ext>
            </a:extLst>
          </p:cNvPr>
          <p:cNvSpPr txBox="1">
            <a:spLocks noChangeArrowheads="1"/>
          </p:cNvSpPr>
          <p:nvPr/>
        </p:nvSpPr>
        <p:spPr bwMode="auto">
          <a:xfrm>
            <a:off x="5210399" y="1406774"/>
            <a:ext cx="2304256" cy="430887"/>
          </a:xfrm>
          <a:prstGeom prst="rect">
            <a:avLst/>
          </a:prstGeom>
          <a:noFill/>
          <a:ln w="9525">
            <a:noFill/>
            <a:miter lim="800000"/>
            <a:headEnd/>
            <a:tailEnd/>
          </a:ln>
          <a:effectLst>
            <a:outerShdw dist="28398" dir="3806097" algn="ctr" rotWithShape="0">
              <a:schemeClr val="bg1"/>
            </a:outerShdw>
          </a:effectLst>
        </p:spPr>
        <p:txBody>
          <a:bodyPr wrap="square">
            <a:spAutoFit/>
          </a:bodyPr>
          <a:lstStyle/>
          <a:p>
            <a:pPr algn="ctr">
              <a:spcBef>
                <a:spcPct val="50000"/>
              </a:spcBef>
              <a:defRPr/>
            </a:pPr>
            <a:r>
              <a:rPr lang="de-CH" sz="2200" baseline="0" dirty="0">
                <a:latin typeface="Calibri"/>
                <a:cs typeface="Calibri"/>
              </a:rPr>
              <a:t>Heart</a:t>
            </a:r>
            <a:endParaRPr lang="en-US" sz="2200" baseline="0" dirty="0">
              <a:latin typeface="Calibri"/>
              <a:cs typeface="Calibri"/>
            </a:endParaRPr>
          </a:p>
        </p:txBody>
      </p:sp>
      <p:sp>
        <p:nvSpPr>
          <p:cNvPr id="9" name="Slide Number Placeholder 4">
            <a:extLst>
              <a:ext uri="{FF2B5EF4-FFF2-40B4-BE49-F238E27FC236}">
                <a16:creationId xmlns:a16="http://schemas.microsoft.com/office/drawing/2014/main" id="{8DF40487-FEF3-C84E-BC35-62B96DA9B0F9}"/>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5</a:t>
            </a:fld>
            <a:endParaRPr lang="en-US" dirty="0"/>
          </a:p>
        </p:txBody>
      </p:sp>
    </p:spTree>
    <p:extLst>
      <p:ext uri="{BB962C8B-B14F-4D97-AF65-F5344CB8AC3E}">
        <p14:creationId xmlns:p14="http://schemas.microsoft.com/office/powerpoint/2010/main" val="323364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Oval 6"/>
          <p:cNvSpPr>
            <a:spLocks noChangeArrowheads="1"/>
          </p:cNvSpPr>
          <p:nvPr/>
        </p:nvSpPr>
        <p:spPr bwMode="auto">
          <a:xfrm>
            <a:off x="1259632" y="2206367"/>
            <a:ext cx="2511425" cy="1916113"/>
          </a:xfrm>
          <a:prstGeom prst="ellipse">
            <a:avLst/>
          </a:prstGeom>
          <a:solidFill>
            <a:schemeClr val="bg1">
              <a:lumMod val="75000"/>
            </a:schemeClr>
          </a:solidFill>
          <a:ln>
            <a:noFill/>
          </a:ln>
          <a:effectLst>
            <a:outerShdw blurRad="50800" dist="38100" dir="2700000" algn="tl" rotWithShape="0">
              <a:srgbClr val="000000">
                <a:alpha val="43000"/>
              </a:srgbClr>
            </a:outerShdw>
          </a:effectLst>
        </p:spPr>
        <p:txBody>
          <a:bodyPr wrap="none" anchor="ctr"/>
          <a:lstStyle/>
          <a:p>
            <a:endParaRPr lang="en-US" baseline="0">
              <a:latin typeface="Calibri"/>
              <a:cs typeface="Calibri"/>
            </a:endParaRPr>
          </a:p>
        </p:txBody>
      </p:sp>
      <p:sp>
        <p:nvSpPr>
          <p:cNvPr id="3080" name="Line 7"/>
          <p:cNvSpPr>
            <a:spLocks noChangeShapeType="1"/>
          </p:cNvSpPr>
          <p:nvPr/>
        </p:nvSpPr>
        <p:spPr bwMode="auto">
          <a:xfrm>
            <a:off x="708770" y="3165217"/>
            <a:ext cx="3671887"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081" name="Line 9"/>
          <p:cNvSpPr>
            <a:spLocks noChangeShapeType="1"/>
          </p:cNvSpPr>
          <p:nvPr/>
        </p:nvSpPr>
        <p:spPr bwMode="auto">
          <a:xfrm>
            <a:off x="2943970" y="3019167"/>
            <a:ext cx="0" cy="290513"/>
          </a:xfrm>
          <a:prstGeom prst="line">
            <a:avLst/>
          </a:prstGeom>
          <a:noFill/>
          <a:ln w="31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082" name="Line 10"/>
          <p:cNvSpPr>
            <a:spLocks noChangeShapeType="1"/>
          </p:cNvSpPr>
          <p:nvPr/>
        </p:nvSpPr>
        <p:spPr bwMode="auto">
          <a:xfrm>
            <a:off x="1273920" y="3165217"/>
            <a:ext cx="1670050" cy="0"/>
          </a:xfrm>
          <a:prstGeom prst="line">
            <a:avLst/>
          </a:prstGeom>
          <a:noFill/>
          <a:ln w="19050">
            <a:solidFill>
              <a:schemeClr val="tx1"/>
            </a:solidFill>
            <a:round/>
            <a:headEnd type="arrow" w="med" len="med"/>
            <a:tailEnd type="arrow" w="med" len="me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083" name="Line 11"/>
          <p:cNvSpPr>
            <a:spLocks noChangeShapeType="1"/>
          </p:cNvSpPr>
          <p:nvPr/>
        </p:nvSpPr>
        <p:spPr bwMode="auto">
          <a:xfrm>
            <a:off x="2929682" y="3167061"/>
            <a:ext cx="827088" cy="0"/>
          </a:xfrm>
          <a:prstGeom prst="line">
            <a:avLst/>
          </a:prstGeom>
          <a:noFill/>
          <a:ln w="19050">
            <a:solidFill>
              <a:schemeClr val="tx1"/>
            </a:solidFill>
            <a:round/>
            <a:headEnd type="arrow" w="med" len="med"/>
            <a:tailEnd type="arrow" w="med" len="med"/>
          </a:ln>
          <a:extLst>
            <a:ext uri="{909E8E84-426E-40dd-AFC4-6F175D3DCCD1}">
              <a14:hiddenFill xmlns="" xmlns:a14="http://schemas.microsoft.com/office/drawing/2010/main">
                <a:noFill/>
              </a14:hiddenFill>
            </a:ext>
          </a:extLst>
        </p:spPr>
        <p:txBody>
          <a:bodyPr/>
          <a:lstStyle/>
          <a:p>
            <a:endParaRPr lang="en-US" baseline="0">
              <a:latin typeface="Calibri"/>
              <a:cs typeface="Calibri"/>
            </a:endParaRPr>
          </a:p>
        </p:txBody>
      </p:sp>
      <p:sp>
        <p:nvSpPr>
          <p:cNvPr id="3084" name="Text Box 12"/>
          <p:cNvSpPr txBox="1">
            <a:spLocks noChangeArrowheads="1"/>
          </p:cNvSpPr>
          <p:nvPr/>
        </p:nvSpPr>
        <p:spPr bwMode="auto">
          <a:xfrm>
            <a:off x="3172570" y="2797799"/>
            <a:ext cx="36901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aseline="0" dirty="0" err="1">
                <a:solidFill>
                  <a:srgbClr val="1269B0"/>
                </a:solidFill>
                <a:latin typeface="Calibri"/>
                <a:cs typeface="Calibri"/>
              </a:rPr>
              <a:t>x</a:t>
            </a:r>
            <a:r>
              <a:rPr lang="en-US" sz="1800" baseline="-25000" dirty="0" err="1">
                <a:solidFill>
                  <a:srgbClr val="1269B0"/>
                </a:solidFill>
                <a:latin typeface="Calibri"/>
                <a:cs typeface="Calibri"/>
              </a:rPr>
              <a:t>ij</a:t>
            </a:r>
            <a:endParaRPr lang="en-US" sz="1800" baseline="-25000" dirty="0">
              <a:solidFill>
                <a:srgbClr val="1269B0"/>
              </a:solidFill>
              <a:latin typeface="Calibri"/>
              <a:cs typeface="Calibri"/>
            </a:endParaRPr>
          </a:p>
        </p:txBody>
      </p:sp>
      <p:sp>
        <p:nvSpPr>
          <p:cNvPr id="3085" name="Text Box 13"/>
          <p:cNvSpPr txBox="1">
            <a:spLocks noChangeArrowheads="1"/>
          </p:cNvSpPr>
          <p:nvPr/>
        </p:nvSpPr>
        <p:spPr bwMode="auto">
          <a:xfrm>
            <a:off x="1888282" y="2797799"/>
            <a:ext cx="6575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aseline="0" dirty="0" err="1">
                <a:solidFill>
                  <a:srgbClr val="1269B0"/>
                </a:solidFill>
                <a:latin typeface="Calibri"/>
                <a:cs typeface="Calibri"/>
              </a:rPr>
              <a:t>D</a:t>
            </a:r>
            <a:r>
              <a:rPr lang="en-US" sz="1800" baseline="-25000" dirty="0" err="1">
                <a:solidFill>
                  <a:srgbClr val="1269B0"/>
                </a:solidFill>
                <a:latin typeface="Calibri"/>
                <a:cs typeface="Calibri"/>
              </a:rPr>
              <a:t>ij</a:t>
            </a:r>
            <a:r>
              <a:rPr lang="en-US" sz="1800" baseline="0" dirty="0" err="1">
                <a:solidFill>
                  <a:srgbClr val="1269B0"/>
                </a:solidFill>
                <a:latin typeface="Calibri"/>
                <a:cs typeface="Calibri"/>
              </a:rPr>
              <a:t>-x</a:t>
            </a:r>
            <a:r>
              <a:rPr lang="en-US" sz="1800" baseline="-25000" dirty="0" err="1">
                <a:solidFill>
                  <a:srgbClr val="1269B0"/>
                </a:solidFill>
                <a:latin typeface="Calibri"/>
                <a:cs typeface="Calibri"/>
              </a:rPr>
              <a:t>ij</a:t>
            </a:r>
            <a:endParaRPr lang="en-US" sz="1800" baseline="-25000" dirty="0">
              <a:solidFill>
                <a:srgbClr val="1269B0"/>
              </a:solidFill>
              <a:latin typeface="Calibri"/>
              <a:cs typeface="Calibri"/>
            </a:endParaRPr>
          </a:p>
        </p:txBody>
      </p:sp>
      <p:sp>
        <p:nvSpPr>
          <p:cNvPr id="2" name="Title 1"/>
          <p:cNvSpPr>
            <a:spLocks noGrp="1"/>
          </p:cNvSpPr>
          <p:nvPr>
            <p:ph type="title"/>
          </p:nvPr>
        </p:nvSpPr>
        <p:spPr/>
        <p:txBody>
          <a:bodyPr/>
          <a:lstStyle/>
          <a:p>
            <a:r>
              <a:rPr lang="en-US" dirty="0"/>
              <a:t>Attenuation correction</a:t>
            </a:r>
          </a:p>
        </p:txBody>
      </p:sp>
      <p:sp>
        <p:nvSpPr>
          <p:cNvPr id="18" name="Slide Number Placeholder 4">
            <a:extLst>
              <a:ext uri="{FF2B5EF4-FFF2-40B4-BE49-F238E27FC236}">
                <a16:creationId xmlns:a16="http://schemas.microsoft.com/office/drawing/2014/main" id="{4FC4A0C8-63D2-7D48-80ED-7AB36056BED0}"/>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50</a:t>
            </a:fld>
            <a:endParaRPr lang="en-US" dirty="0"/>
          </a:p>
        </p:txBody>
      </p:sp>
      <p:sp>
        <p:nvSpPr>
          <p:cNvPr id="19" name="Content Placeholder 3">
            <a:extLst>
              <a:ext uri="{FF2B5EF4-FFF2-40B4-BE49-F238E27FC236}">
                <a16:creationId xmlns:a16="http://schemas.microsoft.com/office/drawing/2014/main" id="{15A341ED-8F4E-4D4C-93CC-F241B512DA7B}"/>
              </a:ext>
            </a:extLst>
          </p:cNvPr>
          <p:cNvSpPr txBox="1">
            <a:spLocks/>
          </p:cNvSpPr>
          <p:nvPr/>
        </p:nvSpPr>
        <p:spPr>
          <a:xfrm>
            <a:off x="323850" y="1406205"/>
            <a:ext cx="8496300" cy="507430"/>
          </a:xfrm>
          <a:prstGeom prst="rect">
            <a:avLst/>
          </a:prstGeom>
        </p:spPr>
        <p:txBody>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dirty="0"/>
              <a:t>Loss of </a:t>
            </a:r>
            <a:r>
              <a:rPr lang="en-US" sz="2200" b="1" dirty="0">
                <a:latin typeface="Symbol" pitchFamily="2" charset="2"/>
              </a:rPr>
              <a:t>g</a:t>
            </a:r>
            <a:r>
              <a:rPr lang="en-US" sz="2200" b="1" dirty="0"/>
              <a:t>-photons due to Compton scattering</a:t>
            </a:r>
          </a:p>
        </p:txBody>
      </p:sp>
      <p:sp>
        <p:nvSpPr>
          <p:cNvPr id="3" name="Oval 2">
            <a:extLst>
              <a:ext uri="{FF2B5EF4-FFF2-40B4-BE49-F238E27FC236}">
                <a16:creationId xmlns:a16="http://schemas.microsoft.com/office/drawing/2014/main" id="{189F6DC3-CD6D-7E45-AE17-A380750C559E}"/>
              </a:ext>
            </a:extLst>
          </p:cNvPr>
          <p:cNvSpPr/>
          <p:nvPr/>
        </p:nvSpPr>
        <p:spPr>
          <a:xfrm>
            <a:off x="2880127" y="3085291"/>
            <a:ext cx="127685" cy="127685"/>
          </a:xfrm>
          <a:prstGeom prst="ellipse">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Content Placeholder 3">
            <a:extLst>
              <a:ext uri="{FF2B5EF4-FFF2-40B4-BE49-F238E27FC236}">
                <a16:creationId xmlns:a16="http://schemas.microsoft.com/office/drawing/2014/main" id="{5E9F967F-107C-A546-904E-438E5E8D666E}"/>
              </a:ext>
            </a:extLst>
          </p:cNvPr>
          <p:cNvSpPr txBox="1">
            <a:spLocks/>
          </p:cNvSpPr>
          <p:nvPr/>
        </p:nvSpPr>
        <p:spPr>
          <a:xfrm>
            <a:off x="323850" y="4511570"/>
            <a:ext cx="8496300" cy="507430"/>
          </a:xfrm>
          <a:prstGeom prst="rect">
            <a:avLst/>
          </a:prstGeom>
        </p:spPr>
        <p:txBody>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rgbClr val="1269B0"/>
                </a:solidFill>
              </a:rPr>
              <a:t>Total scattering probability </a:t>
            </a: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49AF5409-C08C-4845-84A9-D49608F192B2}"/>
                  </a:ext>
                </a:extLst>
              </p:cNvPr>
              <p:cNvSpPr/>
              <p:nvPr/>
            </p:nvSpPr>
            <p:spPr>
              <a:xfrm>
                <a:off x="5292080" y="2485791"/>
                <a:ext cx="2011063" cy="4966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ctrlPr>
                        </m:sSubPr>
                        <m:e>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𝐩</m:t>
                          </m:r>
                        </m:e>
                        <m:sub>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𝟏𝐢𝐣</m:t>
                          </m:r>
                        </m:sub>
                      </m:sSub>
                      <m:r>
                        <a:rPr lang="en-US"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sz="24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ctrlPr>
                        </m:sSupPr>
                        <m:e>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𝐞</m:t>
                          </m:r>
                        </m:e>
                        <m:sup>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𝛍</m:t>
                          </m:r>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sSub>
                            <m:sSubPr>
                              <m:ctrlPr>
                                <a:rPr lang="de-CH" sz="24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ctrlPr>
                            </m:sSubPr>
                            <m:e>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𝐱</m:t>
                              </m:r>
                            </m:e>
                            <m:sub>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𝐢𝐣</m:t>
                              </m:r>
                            </m:sub>
                          </m:sSub>
                        </m:sup>
                      </m:sSup>
                    </m:oMath>
                  </m:oMathPara>
                </a14:m>
                <a:endParaRPr lang="en-US" sz="2400" b="1" dirty="0">
                  <a:solidFill>
                    <a:schemeClr val="tx1"/>
                  </a:solidFill>
                </a:endParaRPr>
              </a:p>
            </p:txBody>
          </p:sp>
        </mc:Choice>
        <mc:Fallback>
          <p:sp>
            <p:nvSpPr>
              <p:cNvPr id="22" name="Rectangle 21">
                <a:extLst>
                  <a:ext uri="{FF2B5EF4-FFF2-40B4-BE49-F238E27FC236}">
                    <a16:creationId xmlns:a16="http://schemas.microsoft.com/office/drawing/2014/main" id="{49AF5409-C08C-4845-84A9-D49608F192B2}"/>
                  </a:ext>
                </a:extLst>
              </p:cNvPr>
              <p:cNvSpPr>
                <a:spLocks noRot="1" noChangeAspect="1" noMove="1" noResize="1" noEditPoints="1" noAdjustHandles="1" noChangeArrowheads="1" noChangeShapeType="1" noTextEdit="1"/>
              </p:cNvSpPr>
              <p:nvPr/>
            </p:nvSpPr>
            <p:spPr>
              <a:xfrm>
                <a:off x="5292080" y="2485791"/>
                <a:ext cx="2011063" cy="49667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B48E5FB1-6ADC-4B40-A0A9-755211764DB1}"/>
                  </a:ext>
                </a:extLst>
              </p:cNvPr>
              <p:cNvSpPr/>
              <p:nvPr/>
            </p:nvSpPr>
            <p:spPr>
              <a:xfrm>
                <a:off x="5273132" y="3188959"/>
                <a:ext cx="2695097"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ctrlPr>
                        </m:sSubPr>
                        <m:e>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𝐩</m:t>
                          </m:r>
                        </m:e>
                        <m:sub>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𝟐𝐢𝐣</m:t>
                          </m:r>
                        </m:sub>
                      </m:sSub>
                      <m:r>
                        <a:rPr lang="en-US"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sz="24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ctrlPr>
                        </m:sSupPr>
                        <m:e>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𝐞</m:t>
                          </m:r>
                        </m:e>
                        <m:sup>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𝛍</m:t>
                          </m:r>
                          <m:r>
                            <a:rPr lang="de-CH" sz="24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d>
                            <m:dPr>
                              <m:ctrlPr>
                                <a:rPr lang="de-CH" sz="2400" b="1" i="1">
                                  <a:solidFill>
                                    <a:schemeClr val="tx1"/>
                                  </a:solidFill>
                                  <a:latin typeface="Cambria Math" panose="02040503050406030204" pitchFamily="18" charset="0"/>
                                  <a:ea typeface="Cambria Math" panose="02040503050406030204" pitchFamily="18" charset="0"/>
                                  <a:cs typeface="Calibri" panose="020F0502020204030204" pitchFamily="34" charset="0"/>
                                </a:rPr>
                              </m:ctrlPr>
                            </m:dPr>
                            <m:e>
                              <m:sSub>
                                <m:sSubPr>
                                  <m:ctrlPr>
                                    <a:rPr lang="de-CH" sz="2400" b="1" i="1">
                                      <a:solidFill>
                                        <a:schemeClr val="tx1"/>
                                      </a:solidFill>
                                      <a:latin typeface="Cambria Math" panose="02040503050406030204" pitchFamily="18" charset="0"/>
                                      <a:ea typeface="Cambria Math" panose="02040503050406030204" pitchFamily="18" charset="0"/>
                                      <a:cs typeface="Calibri" panose="020F0502020204030204" pitchFamily="34" charset="0"/>
                                    </a:rPr>
                                  </m:ctrlPr>
                                </m:sSubPr>
                                <m:e>
                                  <m:r>
                                    <a:rPr lang="de-CH" sz="2400" b="1" i="0">
                                      <a:solidFill>
                                        <a:schemeClr val="tx1"/>
                                      </a:solidFill>
                                      <a:latin typeface="Cambria Math" panose="02040503050406030204" pitchFamily="18" charset="0"/>
                                      <a:ea typeface="Cambria Math" panose="02040503050406030204" pitchFamily="18" charset="0"/>
                                      <a:cs typeface="Calibri" panose="020F0502020204030204" pitchFamily="34" charset="0"/>
                                    </a:rPr>
                                    <m:t>𝐃</m:t>
                                  </m:r>
                                </m:e>
                                <m:sub>
                                  <m:r>
                                    <a:rPr lang="de-CH" sz="2400" b="1" i="0">
                                      <a:solidFill>
                                        <a:schemeClr val="tx1"/>
                                      </a:solidFill>
                                      <a:latin typeface="Cambria Math" panose="02040503050406030204" pitchFamily="18" charset="0"/>
                                      <a:ea typeface="Cambria Math" panose="02040503050406030204" pitchFamily="18" charset="0"/>
                                      <a:cs typeface="Calibri" panose="020F0502020204030204" pitchFamily="34" charset="0"/>
                                    </a:rPr>
                                    <m:t>𝐢𝐣</m:t>
                                  </m:r>
                                </m:sub>
                              </m:sSub>
                              <m:r>
                                <a:rPr lang="de-CH" sz="2400" b="1" i="0">
                                  <a:solidFill>
                                    <a:schemeClr val="tx1"/>
                                  </a:solidFill>
                                  <a:latin typeface="Cambria Math" panose="02040503050406030204" pitchFamily="18" charset="0"/>
                                  <a:ea typeface="Cambria Math" panose="02040503050406030204" pitchFamily="18" charset="0"/>
                                  <a:cs typeface="Calibri" panose="020F0502020204030204" pitchFamily="34" charset="0"/>
                                </a:rPr>
                                <m:t>−</m:t>
                              </m:r>
                              <m:sSub>
                                <m:sSubPr>
                                  <m:ctrlPr>
                                    <a:rPr lang="de-CH" sz="2400" b="1" i="1">
                                      <a:solidFill>
                                        <a:schemeClr val="tx1"/>
                                      </a:solidFill>
                                      <a:latin typeface="Cambria Math" panose="02040503050406030204" pitchFamily="18" charset="0"/>
                                      <a:ea typeface="Cambria Math" panose="02040503050406030204" pitchFamily="18" charset="0"/>
                                      <a:cs typeface="Calibri" panose="020F0502020204030204" pitchFamily="34" charset="0"/>
                                    </a:rPr>
                                  </m:ctrlPr>
                                </m:sSubPr>
                                <m:e>
                                  <m:r>
                                    <a:rPr lang="de-CH" sz="2400" b="1" i="0">
                                      <a:solidFill>
                                        <a:schemeClr val="tx1"/>
                                      </a:solidFill>
                                      <a:latin typeface="Cambria Math" panose="02040503050406030204" pitchFamily="18" charset="0"/>
                                      <a:ea typeface="Cambria Math" panose="02040503050406030204" pitchFamily="18" charset="0"/>
                                      <a:cs typeface="Calibri" panose="020F0502020204030204" pitchFamily="34" charset="0"/>
                                    </a:rPr>
                                    <m:t>𝐱</m:t>
                                  </m:r>
                                </m:e>
                                <m:sub>
                                  <m:r>
                                    <a:rPr lang="de-CH" sz="2400" b="1" i="0">
                                      <a:solidFill>
                                        <a:schemeClr val="tx1"/>
                                      </a:solidFill>
                                      <a:latin typeface="Cambria Math" panose="02040503050406030204" pitchFamily="18" charset="0"/>
                                      <a:ea typeface="Cambria Math" panose="02040503050406030204" pitchFamily="18" charset="0"/>
                                      <a:cs typeface="Calibri" panose="020F0502020204030204" pitchFamily="34" charset="0"/>
                                    </a:rPr>
                                    <m:t>𝐢𝐣</m:t>
                                  </m:r>
                                </m:sub>
                              </m:sSub>
                            </m:e>
                          </m:d>
                        </m:sup>
                      </m:sSup>
                    </m:oMath>
                  </m:oMathPara>
                </a14:m>
                <a:endParaRPr lang="en-US" sz="2400" b="1" dirty="0">
                  <a:solidFill>
                    <a:schemeClr val="tx1"/>
                  </a:solidFill>
                </a:endParaRPr>
              </a:p>
            </p:txBody>
          </p:sp>
        </mc:Choice>
        <mc:Fallback>
          <p:sp>
            <p:nvSpPr>
              <p:cNvPr id="23" name="Rectangle 22">
                <a:extLst>
                  <a:ext uri="{FF2B5EF4-FFF2-40B4-BE49-F238E27FC236}">
                    <a16:creationId xmlns:a16="http://schemas.microsoft.com/office/drawing/2014/main" id="{B48E5FB1-6ADC-4B40-A0A9-755211764DB1}"/>
                  </a:ext>
                </a:extLst>
              </p:cNvPr>
              <p:cNvSpPr>
                <a:spLocks noRot="1" noChangeAspect="1" noMove="1" noResize="1" noEditPoints="1" noAdjustHandles="1" noChangeArrowheads="1" noChangeShapeType="1" noTextEdit="1"/>
              </p:cNvSpPr>
              <p:nvPr/>
            </p:nvSpPr>
            <p:spPr>
              <a:xfrm>
                <a:off x="5273132" y="3188959"/>
                <a:ext cx="2695097" cy="571118"/>
              </a:xfrm>
              <a:prstGeom prst="rect">
                <a:avLst/>
              </a:prstGeom>
              <a:blipFill>
                <a:blip r:embed="rId4"/>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D344EE5-1179-E74E-B3B1-40619A1B3416}"/>
                  </a:ext>
                </a:extLst>
              </p:cNvPr>
              <p:cNvSpPr/>
              <p:nvPr/>
            </p:nvSpPr>
            <p:spPr>
              <a:xfrm>
                <a:off x="2445072" y="5220495"/>
                <a:ext cx="4253857" cy="627288"/>
              </a:xfrm>
              <a:prstGeom prst="rect">
                <a:avLst/>
              </a:prstGeom>
              <a:ln w="28575">
                <a:solidFill>
                  <a:srgbClr val="1269B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𝐩</m:t>
                          </m:r>
                        </m:e>
                        <m:sub>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𝐢𝐣</m:t>
                          </m:r>
                        </m:sub>
                      </m:sSub>
                      <m:r>
                        <a:rPr lang="en-US"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b>
                        <m:sSubPr>
                          <m:ctrlPr>
                            <a:rPr lang="en-US" sz="3000" b="1" i="1">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3000" b="1">
                              <a:solidFill>
                                <a:srgbClr val="1269B0"/>
                              </a:solidFill>
                              <a:latin typeface="Cambria Math" panose="02040503050406030204" pitchFamily="18" charset="0"/>
                              <a:ea typeface="Cambria Math" panose="02040503050406030204" pitchFamily="18" charset="0"/>
                              <a:cs typeface="Calibri" panose="020F0502020204030204" pitchFamily="34" charset="0"/>
                            </a:rPr>
                            <m:t>𝐩</m:t>
                          </m:r>
                        </m:e>
                        <m:sub>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𝟏</m:t>
                          </m:r>
                          <m:r>
                            <a:rPr lang="de-CH" sz="3000" b="1">
                              <a:solidFill>
                                <a:srgbClr val="1269B0"/>
                              </a:solidFill>
                              <a:latin typeface="Cambria Math" panose="02040503050406030204" pitchFamily="18" charset="0"/>
                              <a:ea typeface="Cambria Math" panose="02040503050406030204" pitchFamily="18" charset="0"/>
                              <a:cs typeface="Calibri" panose="020F0502020204030204" pitchFamily="34" charset="0"/>
                            </a:rPr>
                            <m:t>𝐢𝐣</m:t>
                          </m:r>
                        </m:sub>
                      </m:sSub>
                      <m:r>
                        <a:rPr lang="de-CH" sz="30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b>
                        <m:sSubPr>
                          <m:ctrlPr>
                            <a:rPr lang="en-US" sz="3000" b="1" i="1">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3000" b="1">
                              <a:solidFill>
                                <a:srgbClr val="1269B0"/>
                              </a:solidFill>
                              <a:latin typeface="Cambria Math" panose="02040503050406030204" pitchFamily="18" charset="0"/>
                              <a:ea typeface="Cambria Math" panose="02040503050406030204" pitchFamily="18" charset="0"/>
                              <a:cs typeface="Calibri" panose="020F0502020204030204" pitchFamily="34" charset="0"/>
                            </a:rPr>
                            <m:t>𝐩</m:t>
                          </m:r>
                        </m:e>
                        <m:sub>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𝟐</m:t>
                          </m:r>
                          <m:r>
                            <a:rPr lang="de-CH" sz="3000" b="1">
                              <a:solidFill>
                                <a:srgbClr val="1269B0"/>
                              </a:solidFill>
                              <a:latin typeface="Cambria Math" panose="02040503050406030204" pitchFamily="18" charset="0"/>
                              <a:ea typeface="Cambria Math" panose="02040503050406030204" pitchFamily="18" charset="0"/>
                              <a:cs typeface="Calibri" panose="020F0502020204030204" pitchFamily="34" charset="0"/>
                            </a:rPr>
                            <m:t>𝐢𝐣</m:t>
                          </m:r>
                        </m:sub>
                      </m:sSub>
                      <m:r>
                        <a:rPr lang="de-CH" sz="30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sz="30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pPr>
                        <m:e>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𝐞</m:t>
                          </m:r>
                        </m:e>
                        <m:sup>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𝛍</m:t>
                          </m:r>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b>
                            <m:sSubPr>
                              <m:ctrlPr>
                                <a:rPr lang="de-CH" sz="3000" b="1" i="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𝐃</m:t>
                              </m:r>
                            </m:e>
                            <m:sub>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𝐢𝐣</m:t>
                              </m:r>
                            </m:sub>
                          </m:sSub>
                        </m:sup>
                      </m:sSup>
                    </m:oMath>
                  </m:oMathPara>
                </a14:m>
                <a:endParaRPr lang="en-US" sz="3000" b="1" dirty="0">
                  <a:solidFill>
                    <a:srgbClr val="1269B0"/>
                  </a:solidFill>
                </a:endParaRPr>
              </a:p>
            </p:txBody>
          </p:sp>
        </mc:Choice>
        <mc:Fallback xmlns="">
          <p:sp>
            <p:nvSpPr>
              <p:cNvPr id="24" name="Rectangle 23">
                <a:extLst>
                  <a:ext uri="{FF2B5EF4-FFF2-40B4-BE49-F238E27FC236}">
                    <a16:creationId xmlns:a16="http://schemas.microsoft.com/office/drawing/2014/main" id="{6D344EE5-1179-E74E-B3B1-40619A1B3416}"/>
                  </a:ext>
                </a:extLst>
              </p:cNvPr>
              <p:cNvSpPr>
                <a:spLocks noRot="1" noChangeAspect="1" noMove="1" noResize="1" noEditPoints="1" noAdjustHandles="1" noChangeArrowheads="1" noChangeShapeType="1" noTextEdit="1"/>
              </p:cNvSpPr>
              <p:nvPr/>
            </p:nvSpPr>
            <p:spPr>
              <a:xfrm>
                <a:off x="2445072" y="5220495"/>
                <a:ext cx="4253857" cy="627288"/>
              </a:xfrm>
              <a:prstGeom prst="rect">
                <a:avLst/>
              </a:prstGeom>
              <a:blipFill>
                <a:blip r:embed="rId5"/>
                <a:stretch>
                  <a:fillRect b="-11538"/>
                </a:stretch>
              </a:blipFill>
              <a:ln w="28575">
                <a:solidFill>
                  <a:srgbClr val="1269B0"/>
                </a:solidFill>
              </a:ln>
            </p:spPr>
            <p:txBody>
              <a:bodyPr/>
              <a:lstStyle/>
              <a:p>
                <a:r>
                  <a:rPr lang="de-DE">
                    <a:noFill/>
                  </a:rPr>
                  <a:t> </a:t>
                </a:r>
              </a:p>
            </p:txBody>
          </p:sp>
        </mc:Fallback>
      </mc:AlternateContent>
    </p:spTree>
    <p:extLst>
      <p:ext uri="{BB962C8B-B14F-4D97-AF65-F5344CB8AC3E}">
        <p14:creationId xmlns:p14="http://schemas.microsoft.com/office/powerpoint/2010/main" val="18051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2" name="Group 51"/>
          <p:cNvGrpSpPr>
            <a:grpSpLocks/>
          </p:cNvGrpSpPr>
          <p:nvPr/>
        </p:nvGrpSpPr>
        <p:grpSpPr bwMode="auto">
          <a:xfrm>
            <a:off x="2339512" y="1166092"/>
            <a:ext cx="3911602" cy="3516313"/>
            <a:chOff x="1592" y="824"/>
            <a:chExt cx="2464" cy="2215"/>
          </a:xfrm>
        </p:grpSpPr>
        <p:graphicFrame>
          <p:nvGraphicFramePr>
            <p:cNvPr id="4099" name="Object 24"/>
            <p:cNvGraphicFramePr>
              <a:graphicFrameLocks noChangeAspect="1"/>
            </p:cNvGraphicFramePr>
            <p:nvPr>
              <p:extLst>
                <p:ext uri="{D42A27DB-BD31-4B8C-83A1-F6EECF244321}">
                  <p14:modId xmlns:p14="http://schemas.microsoft.com/office/powerpoint/2010/main" val="4171953196"/>
                </p:ext>
              </p:extLst>
            </p:nvPr>
          </p:nvGraphicFramePr>
          <p:xfrm>
            <a:off x="1820" y="824"/>
            <a:ext cx="2201" cy="2028"/>
          </p:xfrm>
          <a:graphic>
            <a:graphicData uri="http://schemas.openxmlformats.org/presentationml/2006/ole">
              <mc:AlternateContent xmlns:mc="http://schemas.openxmlformats.org/markup-compatibility/2006">
                <mc:Choice xmlns:v="urn:schemas-microsoft-com:vml" Requires="v">
                  <p:oleObj spid="_x0000_s98332" name="Chart" r:id="rId4" imgW="3648151" imgH="2181149" progId="Excel.Sheet.8">
                    <p:embed/>
                  </p:oleObj>
                </mc:Choice>
                <mc:Fallback>
                  <p:oleObj name="Chart" r:id="rId4" imgW="3648151" imgH="2181149" progId="Excel.Sheet.8">
                    <p:embed/>
                    <p:pic>
                      <p:nvPicPr>
                        <p:cNvPr id="4099"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0" y="824"/>
                          <a:ext cx="2201" cy="20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124" name="Text Box 26"/>
            <p:cNvSpPr txBox="1">
              <a:spLocks noChangeArrowheads="1"/>
            </p:cNvSpPr>
            <p:nvPr/>
          </p:nvSpPr>
          <p:spPr bwMode="auto">
            <a:xfrm>
              <a:off x="1970" y="2641"/>
              <a:ext cx="221"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600" b="0" baseline="0">
                  <a:latin typeface="Calibri"/>
                  <a:cs typeface="Calibri"/>
                </a:rPr>
                <a:t>-1</a:t>
              </a:r>
            </a:p>
          </p:txBody>
        </p:sp>
        <p:sp>
          <p:nvSpPr>
            <p:cNvPr id="4125" name="Text Box 27"/>
            <p:cNvSpPr txBox="1">
              <a:spLocks noChangeArrowheads="1"/>
            </p:cNvSpPr>
            <p:nvPr/>
          </p:nvSpPr>
          <p:spPr bwMode="auto">
            <a:xfrm>
              <a:off x="3874" y="2627"/>
              <a:ext cx="182"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600" b="0" baseline="0">
                  <a:latin typeface="Calibri"/>
                  <a:cs typeface="Calibri"/>
                </a:rPr>
                <a:t>1</a:t>
              </a:r>
            </a:p>
          </p:txBody>
        </p:sp>
        <p:sp>
          <p:nvSpPr>
            <p:cNvPr id="4126" name="Text Box 28"/>
            <p:cNvSpPr txBox="1">
              <a:spLocks noChangeArrowheads="1"/>
            </p:cNvSpPr>
            <p:nvPr/>
          </p:nvSpPr>
          <p:spPr bwMode="auto">
            <a:xfrm>
              <a:off x="2894" y="2627"/>
              <a:ext cx="182"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600" b="0" baseline="0">
                  <a:latin typeface="Calibri"/>
                  <a:cs typeface="Calibri"/>
                </a:rPr>
                <a:t>0</a:t>
              </a:r>
            </a:p>
          </p:txBody>
        </p:sp>
        <p:sp>
          <p:nvSpPr>
            <p:cNvPr id="4127" name="Rectangle 36"/>
            <p:cNvSpPr>
              <a:spLocks noChangeArrowheads="1"/>
            </p:cNvSpPr>
            <p:nvPr/>
          </p:nvSpPr>
          <p:spPr bwMode="auto">
            <a:xfrm>
              <a:off x="1851" y="962"/>
              <a:ext cx="191" cy="175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baseline="0">
                <a:latin typeface="Calibri"/>
                <a:cs typeface="Calibri"/>
              </a:endParaRPr>
            </a:p>
          </p:txBody>
        </p:sp>
        <p:sp>
          <p:nvSpPr>
            <p:cNvPr id="4128" name="Text Box 37"/>
            <p:cNvSpPr txBox="1">
              <a:spLocks noChangeArrowheads="1"/>
            </p:cNvSpPr>
            <p:nvPr/>
          </p:nvSpPr>
          <p:spPr bwMode="auto">
            <a:xfrm>
              <a:off x="1890" y="2512"/>
              <a:ext cx="182"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600" b="0" baseline="0">
                  <a:latin typeface="Calibri"/>
                  <a:cs typeface="Calibri"/>
                </a:rPr>
                <a:t>0</a:t>
              </a:r>
            </a:p>
          </p:txBody>
        </p:sp>
        <p:sp>
          <p:nvSpPr>
            <p:cNvPr id="4129" name="Text Box 38"/>
            <p:cNvSpPr txBox="1">
              <a:spLocks noChangeArrowheads="1"/>
            </p:cNvSpPr>
            <p:nvPr/>
          </p:nvSpPr>
          <p:spPr bwMode="auto">
            <a:xfrm>
              <a:off x="1839" y="931"/>
              <a:ext cx="28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600" b="0" baseline="0">
                  <a:latin typeface="Calibri"/>
                  <a:cs typeface="Calibri"/>
                </a:rPr>
                <a:t>1.0</a:t>
              </a:r>
            </a:p>
          </p:txBody>
        </p:sp>
        <p:sp>
          <p:nvSpPr>
            <p:cNvPr id="4130" name="Text Box 39"/>
            <p:cNvSpPr txBox="1">
              <a:spLocks noChangeArrowheads="1"/>
            </p:cNvSpPr>
            <p:nvPr/>
          </p:nvSpPr>
          <p:spPr bwMode="auto">
            <a:xfrm>
              <a:off x="1814" y="1711"/>
              <a:ext cx="28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600" b="0" baseline="0">
                  <a:latin typeface="Calibri"/>
                  <a:cs typeface="Calibri"/>
                </a:rPr>
                <a:t>0.5</a:t>
              </a:r>
            </a:p>
          </p:txBody>
        </p:sp>
        <p:sp>
          <p:nvSpPr>
            <p:cNvPr id="4131" name="Text Box 43"/>
            <p:cNvSpPr txBox="1">
              <a:spLocks noChangeArrowheads="1"/>
            </p:cNvSpPr>
            <p:nvPr/>
          </p:nvSpPr>
          <p:spPr bwMode="auto">
            <a:xfrm rot="16200000">
              <a:off x="1394" y="1718"/>
              <a:ext cx="629" cy="23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0" baseline="0" dirty="0">
                  <a:latin typeface="Calibri"/>
                  <a:cs typeface="Calibri"/>
                </a:rPr>
                <a:t>Intensity</a:t>
              </a:r>
            </a:p>
          </p:txBody>
        </p:sp>
        <p:sp>
          <p:nvSpPr>
            <p:cNvPr id="4132" name="Text Box 44"/>
            <p:cNvSpPr txBox="1">
              <a:spLocks noChangeArrowheads="1"/>
            </p:cNvSpPr>
            <p:nvPr/>
          </p:nvSpPr>
          <p:spPr bwMode="auto">
            <a:xfrm>
              <a:off x="2567" y="2806"/>
              <a:ext cx="86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en-US" sz="1800" b="0" baseline="0">
                  <a:latin typeface="Calibri"/>
                  <a:cs typeface="Calibri"/>
                </a:rPr>
                <a:t>y-coordinate</a:t>
              </a:r>
            </a:p>
          </p:txBody>
        </p:sp>
      </p:grpSp>
      <p:grpSp>
        <p:nvGrpSpPr>
          <p:cNvPr id="4113" name="Group 46"/>
          <p:cNvGrpSpPr>
            <a:grpSpLocks/>
          </p:cNvGrpSpPr>
          <p:nvPr/>
        </p:nvGrpSpPr>
        <p:grpSpPr bwMode="auto">
          <a:xfrm>
            <a:off x="6306676" y="2014003"/>
            <a:ext cx="2090738" cy="2105025"/>
            <a:chOff x="4306" y="1709"/>
            <a:chExt cx="1317" cy="1326"/>
          </a:xfrm>
        </p:grpSpPr>
        <p:sp>
          <p:nvSpPr>
            <p:cNvPr id="137248" name="Oval 32"/>
            <p:cNvSpPr>
              <a:spLocks noChangeArrowheads="1"/>
            </p:cNvSpPr>
            <p:nvPr/>
          </p:nvSpPr>
          <p:spPr bwMode="auto">
            <a:xfrm>
              <a:off x="4339" y="1751"/>
              <a:ext cx="1243" cy="1254"/>
            </a:xfrm>
            <a:prstGeom prst="ellipse">
              <a:avLst/>
            </a:prstGeom>
            <a:gradFill rotWithShape="0">
              <a:gsLst>
                <a:gs pos="0">
                  <a:schemeClr val="bg1"/>
                </a:gs>
                <a:gs pos="100000">
                  <a:schemeClr val="bg1">
                    <a:gamma/>
                    <a:shade val="46275"/>
                    <a:invGamma/>
                  </a:schemeClr>
                </a:gs>
              </a:gsLst>
              <a:path path="shape">
                <a:fillToRect l="50000" t="50000" r="50000" b="50000"/>
              </a:path>
            </a:gradFill>
            <a:ln w="9525">
              <a:noFill/>
              <a:round/>
              <a:headEnd/>
              <a:tailEnd/>
            </a:ln>
            <a:effectLst/>
          </p:spPr>
          <p:txBody>
            <a:bodyPr wrap="none" anchor="ctr"/>
            <a:lstStyle/>
            <a:p>
              <a:pPr>
                <a:defRPr/>
              </a:pPr>
              <a:endParaRPr lang="en-US" baseline="0">
                <a:latin typeface="Calibri"/>
                <a:ea typeface="+mn-ea"/>
                <a:cs typeface="Calibri"/>
              </a:endParaRPr>
            </a:p>
          </p:txBody>
        </p:sp>
        <p:sp>
          <p:nvSpPr>
            <p:cNvPr id="4123" name="AutoShape 45"/>
            <p:cNvSpPr>
              <a:spLocks noChangeArrowheads="1"/>
            </p:cNvSpPr>
            <p:nvPr/>
          </p:nvSpPr>
          <p:spPr bwMode="auto">
            <a:xfrm>
              <a:off x="4306" y="1709"/>
              <a:ext cx="1317" cy="1326"/>
            </a:xfrm>
            <a:custGeom>
              <a:avLst/>
              <a:gdLst>
                <a:gd name="T0" fmla="*/ 2 w 21600"/>
                <a:gd name="T1" fmla="*/ 0 h 21600"/>
                <a:gd name="T2" fmla="*/ 1 w 21600"/>
                <a:gd name="T3" fmla="*/ 1 h 21600"/>
                <a:gd name="T4" fmla="*/ 0 w 21600"/>
                <a:gd name="T5" fmla="*/ 3 h 21600"/>
                <a:gd name="T6" fmla="*/ 1 w 21600"/>
                <a:gd name="T7" fmla="*/ 4 h 21600"/>
                <a:gd name="T8" fmla="*/ 2 w 21600"/>
                <a:gd name="T9" fmla="*/ 5 h 21600"/>
                <a:gd name="T10" fmla="*/ 4 w 21600"/>
                <a:gd name="T11" fmla="*/ 4 h 21600"/>
                <a:gd name="T12" fmla="*/ 5 w 21600"/>
                <a:gd name="T13" fmla="*/ 3 h 21600"/>
                <a:gd name="T14" fmla="*/ 4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3165 w 21600"/>
                <a:gd name="T25" fmla="*/ 3160 h 21600"/>
                <a:gd name="T26" fmla="*/ 18435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247" y="10800"/>
                  </a:moveTo>
                  <a:cubicBezTo>
                    <a:pt x="2247" y="15524"/>
                    <a:pt x="6076" y="19353"/>
                    <a:pt x="10800" y="19353"/>
                  </a:cubicBezTo>
                  <a:cubicBezTo>
                    <a:pt x="15524" y="19353"/>
                    <a:pt x="19353" y="15524"/>
                    <a:pt x="19353" y="10800"/>
                  </a:cubicBezTo>
                  <a:cubicBezTo>
                    <a:pt x="19353" y="6076"/>
                    <a:pt x="15524" y="2247"/>
                    <a:pt x="10800" y="2247"/>
                  </a:cubicBezTo>
                  <a:cubicBezTo>
                    <a:pt x="6076" y="2247"/>
                    <a:pt x="2247" y="6076"/>
                    <a:pt x="2247" y="1080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baseline="0">
                <a:latin typeface="Calibri"/>
                <a:cs typeface="Calibri"/>
              </a:endParaRPr>
            </a:p>
          </p:txBody>
        </p:sp>
      </p:grpSp>
      <p:sp>
        <p:nvSpPr>
          <p:cNvPr id="4115" name="AutoShape 49"/>
          <p:cNvSpPr>
            <a:spLocks noChangeArrowheads="1"/>
          </p:cNvSpPr>
          <p:nvPr/>
        </p:nvSpPr>
        <p:spPr bwMode="auto">
          <a:xfrm>
            <a:off x="6660232" y="4533675"/>
            <a:ext cx="2090737" cy="210502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247" y="10800"/>
                </a:moveTo>
                <a:cubicBezTo>
                  <a:pt x="2247" y="15524"/>
                  <a:pt x="6076" y="19353"/>
                  <a:pt x="10800" y="19353"/>
                </a:cubicBezTo>
                <a:cubicBezTo>
                  <a:pt x="15524" y="19353"/>
                  <a:pt x="19353" y="15524"/>
                  <a:pt x="19353" y="10800"/>
                </a:cubicBezTo>
                <a:cubicBezTo>
                  <a:pt x="19353" y="6076"/>
                  <a:pt x="15524" y="2247"/>
                  <a:pt x="10800" y="2247"/>
                </a:cubicBezTo>
                <a:cubicBezTo>
                  <a:pt x="6076" y="2247"/>
                  <a:pt x="2247" y="6076"/>
                  <a:pt x="2247" y="1080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baseline="0">
              <a:latin typeface="Calibri"/>
              <a:cs typeface="Calibri"/>
            </a:endParaRPr>
          </a:p>
        </p:txBody>
      </p:sp>
      <p:sp>
        <p:nvSpPr>
          <p:cNvPr id="4120" name="Text Box 56"/>
          <p:cNvSpPr txBox="1">
            <a:spLocks noChangeArrowheads="1"/>
          </p:cNvSpPr>
          <p:nvPr/>
        </p:nvSpPr>
        <p:spPr bwMode="auto">
          <a:xfrm>
            <a:off x="6450692" y="1573243"/>
            <a:ext cx="1724025"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pPr algn="ctr"/>
            <a:r>
              <a:rPr lang="en-US" sz="1600" b="0" baseline="0" dirty="0">
                <a:latin typeface="Calibri"/>
                <a:cs typeface="Calibri"/>
              </a:rPr>
              <a:t>Scattering probability</a:t>
            </a:r>
          </a:p>
        </p:txBody>
      </p:sp>
      <p:sp>
        <p:nvSpPr>
          <p:cNvPr id="2" name="Title 1"/>
          <p:cNvSpPr>
            <a:spLocks noGrp="1"/>
          </p:cNvSpPr>
          <p:nvPr>
            <p:ph type="title"/>
          </p:nvPr>
        </p:nvSpPr>
        <p:spPr/>
        <p:txBody>
          <a:bodyPr/>
          <a:lstStyle/>
          <a:p>
            <a:r>
              <a:rPr lang="en-US" dirty="0">
                <a:cs typeface="Calibri"/>
              </a:rPr>
              <a:t>Attenuation correction</a:t>
            </a:r>
          </a:p>
        </p:txBody>
      </p:sp>
      <p:sp>
        <p:nvSpPr>
          <p:cNvPr id="28" name="Slide Number Placeholder 4">
            <a:extLst>
              <a:ext uri="{FF2B5EF4-FFF2-40B4-BE49-F238E27FC236}">
                <a16:creationId xmlns:a16="http://schemas.microsoft.com/office/drawing/2014/main" id="{4D2C4A57-F799-474F-94AE-31C913A1767A}"/>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51</a:t>
            </a:fld>
            <a:endParaRPr lang="en-US" dirty="0"/>
          </a:p>
        </p:txBody>
      </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5B241292-4091-F245-9B91-1F7C2A6DD9C1}"/>
                  </a:ext>
                </a:extLst>
              </p:cNvPr>
              <p:cNvSpPr/>
              <p:nvPr/>
            </p:nvSpPr>
            <p:spPr>
              <a:xfrm>
                <a:off x="3065915" y="5147270"/>
                <a:ext cx="2976904" cy="1095941"/>
              </a:xfrm>
              <a:prstGeom prst="rect">
                <a:avLst/>
              </a:prstGeom>
              <a:ln w="28575">
                <a:solidFill>
                  <a:srgbClr val="1269B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𝐚</m:t>
                          </m:r>
                        </m:e>
                        <m:sub>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𝐢𝐣</m:t>
                          </m:r>
                        </m:sub>
                      </m:sSub>
                      <m:r>
                        <a:rPr lang="en-US"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30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fPr>
                        <m:num>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𝟏</m:t>
                          </m:r>
                        </m:num>
                        <m:den>
                          <m:sSub>
                            <m:sSubPr>
                              <m:ctrlPr>
                                <a:rPr lang="en-US" sz="30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𝐩</m:t>
                              </m:r>
                            </m:e>
                            <m:sub>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𝐢𝐣</m:t>
                              </m:r>
                            </m:sub>
                          </m:sSub>
                        </m:den>
                      </m:f>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sz="30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pPr>
                        <m:e>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𝐞</m:t>
                          </m:r>
                        </m:e>
                        <m:sup>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𝛍</m:t>
                          </m:r>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m:t>
                          </m:r>
                          <m:sSub>
                            <m:sSubPr>
                              <m:ctrlPr>
                                <a:rPr lang="de-CH" sz="3000" b="1"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ctrlPr>
                            </m:sSubPr>
                            <m:e>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𝐃</m:t>
                              </m:r>
                            </m:e>
                            <m:sub>
                              <m:r>
                                <a:rPr lang="de-CH" sz="3000" b="1" i="0" smtClean="0">
                                  <a:solidFill>
                                    <a:srgbClr val="1269B0"/>
                                  </a:solidFill>
                                  <a:latin typeface="Cambria Math" panose="02040503050406030204" pitchFamily="18" charset="0"/>
                                  <a:ea typeface="Cambria Math" panose="02040503050406030204" pitchFamily="18" charset="0"/>
                                  <a:cs typeface="Calibri" panose="020F0502020204030204" pitchFamily="34" charset="0"/>
                                </a:rPr>
                                <m:t>𝐢𝐣</m:t>
                              </m:r>
                            </m:sub>
                          </m:sSub>
                        </m:sup>
                      </m:sSup>
                    </m:oMath>
                  </m:oMathPara>
                </a14:m>
                <a:endParaRPr lang="en-US" sz="3000" b="1" dirty="0">
                  <a:solidFill>
                    <a:srgbClr val="1269B0"/>
                  </a:solidFill>
                </a:endParaRPr>
              </a:p>
            </p:txBody>
          </p:sp>
        </mc:Choice>
        <mc:Fallback>
          <p:sp>
            <p:nvSpPr>
              <p:cNvPr id="29" name="Rectangle 28">
                <a:extLst>
                  <a:ext uri="{FF2B5EF4-FFF2-40B4-BE49-F238E27FC236}">
                    <a16:creationId xmlns:a16="http://schemas.microsoft.com/office/drawing/2014/main" id="{5B241292-4091-F245-9B91-1F7C2A6DD9C1}"/>
                  </a:ext>
                </a:extLst>
              </p:cNvPr>
              <p:cNvSpPr>
                <a:spLocks noRot="1" noChangeAspect="1" noMove="1" noResize="1" noEditPoints="1" noAdjustHandles="1" noChangeArrowheads="1" noChangeShapeType="1" noTextEdit="1"/>
              </p:cNvSpPr>
              <p:nvPr/>
            </p:nvSpPr>
            <p:spPr>
              <a:xfrm>
                <a:off x="3065915" y="5147270"/>
                <a:ext cx="2976904" cy="1095941"/>
              </a:xfrm>
              <a:prstGeom prst="rect">
                <a:avLst/>
              </a:prstGeom>
              <a:blipFill>
                <a:blip r:embed="rId6"/>
                <a:stretch>
                  <a:fillRect b="-4444"/>
                </a:stretch>
              </a:blipFill>
              <a:ln w="28575">
                <a:solidFill>
                  <a:srgbClr val="1269B0"/>
                </a:solidFill>
              </a:ln>
            </p:spPr>
            <p:txBody>
              <a:bodyPr/>
              <a:lstStyle/>
              <a:p>
                <a:r>
                  <a:rPr lang="en-US">
                    <a:noFill/>
                  </a:rPr>
                  <a:t> </a:t>
                </a:r>
              </a:p>
            </p:txBody>
          </p:sp>
        </mc:Fallback>
      </mc:AlternateContent>
      <p:sp>
        <p:nvSpPr>
          <p:cNvPr id="30" name="Content Placeholder 3">
            <a:extLst>
              <a:ext uri="{FF2B5EF4-FFF2-40B4-BE49-F238E27FC236}">
                <a16:creationId xmlns:a16="http://schemas.microsoft.com/office/drawing/2014/main" id="{EA88C724-501D-9B4C-852F-95B14FACE33A}"/>
              </a:ext>
            </a:extLst>
          </p:cNvPr>
          <p:cNvSpPr txBox="1">
            <a:spLocks/>
          </p:cNvSpPr>
          <p:nvPr/>
        </p:nvSpPr>
        <p:spPr>
          <a:xfrm>
            <a:off x="323850" y="4511570"/>
            <a:ext cx="8496300" cy="507430"/>
          </a:xfrm>
          <a:prstGeom prst="rect">
            <a:avLst/>
          </a:prstGeom>
        </p:spPr>
        <p:txBody>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rgbClr val="1269B0"/>
                </a:solidFill>
              </a:rPr>
              <a:t>Attenuation correction</a:t>
            </a:r>
          </a:p>
        </p:txBody>
      </p:sp>
    </p:spTree>
    <p:extLst>
      <p:ext uri="{BB962C8B-B14F-4D97-AF65-F5344CB8AC3E}">
        <p14:creationId xmlns:p14="http://schemas.microsoft.com/office/powerpoint/2010/main" val="2398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Attenuation correction</a:t>
            </a:r>
          </a:p>
        </p:txBody>
      </p:sp>
      <p:pic>
        <p:nvPicPr>
          <p:cNvPr id="43010" name="Picture 2" descr="oc16$013"/>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r="53708"/>
          <a:stretch>
            <a:fillRect/>
          </a:stretch>
        </p:blipFill>
        <p:spPr bwMode="auto">
          <a:xfrm>
            <a:off x="317843" y="2144131"/>
            <a:ext cx="2768600" cy="33623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2" name="Picture 4" descr="oc16$013"/>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l="51791"/>
          <a:stretch>
            <a:fillRect/>
          </a:stretch>
        </p:blipFill>
        <p:spPr bwMode="auto">
          <a:xfrm>
            <a:off x="5932097" y="2122080"/>
            <a:ext cx="2882900" cy="3360738"/>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199" name="Oval 7"/>
          <p:cNvSpPr>
            <a:spLocks noChangeArrowheads="1"/>
          </p:cNvSpPr>
          <p:nvPr/>
        </p:nvSpPr>
        <p:spPr bwMode="auto">
          <a:xfrm>
            <a:off x="3302467" y="2453247"/>
            <a:ext cx="2147887" cy="2193925"/>
          </a:xfrm>
          <a:prstGeom prst="ellipse">
            <a:avLst/>
          </a:prstGeom>
          <a:gradFill rotWithShape="0">
            <a:gsLst>
              <a:gs pos="0">
                <a:schemeClr val="bg1">
                  <a:gamma/>
                  <a:shade val="46275"/>
                  <a:invGamma/>
                </a:schemeClr>
              </a:gs>
              <a:gs pos="100000">
                <a:schemeClr val="bg1"/>
              </a:gs>
            </a:gsLst>
            <a:path path="shape">
              <a:fillToRect l="50000" t="50000" r="50000" b="50000"/>
            </a:path>
          </a:gradFill>
          <a:ln w="9525">
            <a:noFill/>
            <a:round/>
            <a:headEnd/>
            <a:tailEnd/>
          </a:ln>
          <a:effectLst/>
        </p:spPr>
        <p:txBody>
          <a:bodyPr wrap="none" anchor="ctr"/>
          <a:lstStyle/>
          <a:p>
            <a:pPr>
              <a:defRPr/>
            </a:pPr>
            <a:endParaRPr lang="de-CH">
              <a:latin typeface="ETH Light" pitchFamily="2" charset="0"/>
              <a:ea typeface="+mn-ea"/>
            </a:endParaRPr>
          </a:p>
        </p:txBody>
      </p:sp>
      <p:sp>
        <p:nvSpPr>
          <p:cNvPr id="43014" name="Text Box 8"/>
          <p:cNvSpPr txBox="1">
            <a:spLocks noChangeArrowheads="1"/>
          </p:cNvSpPr>
          <p:nvPr/>
        </p:nvSpPr>
        <p:spPr bwMode="auto">
          <a:xfrm>
            <a:off x="3014435" y="3277160"/>
            <a:ext cx="395288"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de-CH" sz="4400" dirty="0"/>
              <a:t>*</a:t>
            </a:r>
            <a:endParaRPr lang="en-US" sz="4400" dirty="0"/>
          </a:p>
        </p:txBody>
      </p:sp>
      <p:sp>
        <p:nvSpPr>
          <p:cNvPr id="43015" name="Text Box 9"/>
          <p:cNvSpPr txBox="1">
            <a:spLocks noChangeArrowheads="1"/>
          </p:cNvSpPr>
          <p:nvPr/>
        </p:nvSpPr>
        <p:spPr bwMode="auto">
          <a:xfrm>
            <a:off x="5451784" y="3169209"/>
            <a:ext cx="508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ETH Light" charset="0"/>
                <a:ea typeface="ＭＳ Ｐゴシック" charset="0"/>
              </a:defRPr>
            </a:lvl1pPr>
            <a:lvl2pPr marL="742950" indent="-285750">
              <a:defRPr sz="2400" b="1">
                <a:solidFill>
                  <a:schemeClr val="tx1"/>
                </a:solidFill>
                <a:latin typeface="ETH Light" charset="0"/>
                <a:ea typeface="ＭＳ Ｐゴシック" charset="0"/>
              </a:defRPr>
            </a:lvl2pPr>
            <a:lvl3pPr marL="1143000" indent="-228600">
              <a:defRPr sz="2400" b="1">
                <a:solidFill>
                  <a:schemeClr val="tx1"/>
                </a:solidFill>
                <a:latin typeface="ETH Light" charset="0"/>
                <a:ea typeface="ＭＳ Ｐゴシック" charset="0"/>
              </a:defRPr>
            </a:lvl3pPr>
            <a:lvl4pPr marL="1600200" indent="-228600">
              <a:defRPr sz="2400" b="1">
                <a:solidFill>
                  <a:schemeClr val="tx1"/>
                </a:solidFill>
                <a:latin typeface="ETH Light" charset="0"/>
                <a:ea typeface="ＭＳ Ｐゴシック" charset="0"/>
              </a:defRPr>
            </a:lvl4pPr>
            <a:lvl5pPr marL="2057400" indent="-228600">
              <a:defRPr sz="2400" b="1">
                <a:solidFill>
                  <a:schemeClr val="tx1"/>
                </a:solidFill>
                <a:latin typeface="ETH Light" charset="0"/>
                <a:ea typeface="ＭＳ Ｐゴシック" charset="0"/>
              </a:defRPr>
            </a:lvl5pPr>
            <a:lvl6pPr marL="2514600" indent="-228600" eaLnBrk="0" fontAlgn="base" hangingPunct="0">
              <a:spcBef>
                <a:spcPct val="0"/>
              </a:spcBef>
              <a:spcAft>
                <a:spcPct val="0"/>
              </a:spcAft>
              <a:defRPr sz="2400" b="1">
                <a:solidFill>
                  <a:schemeClr val="tx1"/>
                </a:solidFill>
                <a:latin typeface="ETH Light" charset="0"/>
                <a:ea typeface="ＭＳ Ｐゴシック" charset="0"/>
              </a:defRPr>
            </a:lvl6pPr>
            <a:lvl7pPr marL="2971800" indent="-228600" eaLnBrk="0" fontAlgn="base" hangingPunct="0">
              <a:spcBef>
                <a:spcPct val="0"/>
              </a:spcBef>
              <a:spcAft>
                <a:spcPct val="0"/>
              </a:spcAft>
              <a:defRPr sz="2400" b="1">
                <a:solidFill>
                  <a:schemeClr val="tx1"/>
                </a:solidFill>
                <a:latin typeface="ETH Light" charset="0"/>
                <a:ea typeface="ＭＳ Ｐゴシック" charset="0"/>
              </a:defRPr>
            </a:lvl7pPr>
            <a:lvl8pPr marL="3429000" indent="-228600" eaLnBrk="0" fontAlgn="base" hangingPunct="0">
              <a:spcBef>
                <a:spcPct val="0"/>
              </a:spcBef>
              <a:spcAft>
                <a:spcPct val="0"/>
              </a:spcAft>
              <a:defRPr sz="2400" b="1">
                <a:solidFill>
                  <a:schemeClr val="tx1"/>
                </a:solidFill>
                <a:latin typeface="ETH Light" charset="0"/>
                <a:ea typeface="ＭＳ Ｐゴシック" charset="0"/>
              </a:defRPr>
            </a:lvl8pPr>
            <a:lvl9pPr marL="3886200" indent="-228600" eaLnBrk="0" fontAlgn="base" hangingPunct="0">
              <a:spcBef>
                <a:spcPct val="0"/>
              </a:spcBef>
              <a:spcAft>
                <a:spcPct val="0"/>
              </a:spcAft>
              <a:defRPr sz="2400" b="1">
                <a:solidFill>
                  <a:schemeClr val="tx1"/>
                </a:solidFill>
                <a:latin typeface="ETH Light" charset="0"/>
                <a:ea typeface="ＭＳ Ｐゴシック" charset="0"/>
              </a:defRPr>
            </a:lvl9pPr>
          </a:lstStyle>
          <a:p>
            <a:r>
              <a:rPr lang="de-CH" sz="4400" dirty="0"/>
              <a:t>=</a:t>
            </a:r>
            <a:endParaRPr lang="en-US" sz="4400" dirty="0"/>
          </a:p>
        </p:txBody>
      </p:sp>
      <p:sp>
        <p:nvSpPr>
          <p:cNvPr id="8" name="Slide Number Placeholder 4">
            <a:extLst>
              <a:ext uri="{FF2B5EF4-FFF2-40B4-BE49-F238E27FC236}">
                <a16:creationId xmlns:a16="http://schemas.microsoft.com/office/drawing/2014/main" id="{6267BD91-1EED-244C-B9AA-2D35B831CB1A}"/>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52</a:t>
            </a:fld>
            <a:endParaRPr lang="en-US" dirty="0"/>
          </a:p>
        </p:txBody>
      </p:sp>
      <p:sp>
        <p:nvSpPr>
          <p:cNvPr id="3" name="Rectangle 2">
            <a:extLst>
              <a:ext uri="{FF2B5EF4-FFF2-40B4-BE49-F238E27FC236}">
                <a16:creationId xmlns:a16="http://schemas.microsoft.com/office/drawing/2014/main" id="{A7999D75-912B-F940-9209-7648D19C457C}"/>
              </a:ext>
            </a:extLst>
          </p:cNvPr>
          <p:cNvSpPr/>
          <p:nvPr/>
        </p:nvSpPr>
        <p:spPr>
          <a:xfrm>
            <a:off x="3027667" y="1660569"/>
            <a:ext cx="3088666" cy="461665"/>
          </a:xfrm>
          <a:prstGeom prst="rect">
            <a:avLst/>
          </a:prstGeom>
        </p:spPr>
        <p:txBody>
          <a:bodyPr wrap="none">
            <a:spAutoFit/>
          </a:bodyPr>
          <a:lstStyle/>
          <a:p>
            <a:pPr algn="ctr"/>
            <a:r>
              <a:rPr lang="en-US" sz="2400" b="1" dirty="0">
                <a:solidFill>
                  <a:srgbClr val="1269B0"/>
                </a:solidFill>
                <a:latin typeface="Calibri" panose="020F0502020204030204" pitchFamily="34" charset="0"/>
                <a:cs typeface="Calibri" panose="020F0502020204030204" pitchFamily="34" charset="0"/>
              </a:rPr>
              <a:t>Attenuation correction</a:t>
            </a:r>
          </a:p>
        </p:txBody>
      </p:sp>
    </p:spTree>
    <p:extLst>
      <p:ext uri="{BB962C8B-B14F-4D97-AF65-F5344CB8AC3E}">
        <p14:creationId xmlns:p14="http://schemas.microsoft.com/office/powerpoint/2010/main" val="11212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hlinkClick r:id="rId3" action="ppaction://hlinksldjump"/>
            <a:extLst>
              <a:ext uri="{FF2B5EF4-FFF2-40B4-BE49-F238E27FC236}">
                <a16:creationId xmlns:a16="http://schemas.microsoft.com/office/drawing/2014/main" id="{25AB1ABF-6DCB-7840-9DCC-E57CBF426C5B}"/>
              </a:ext>
            </a:extLst>
          </p:cNvPr>
          <p:cNvPicPr>
            <a:picLocks noChangeAspect="1"/>
          </p:cNvPicPr>
          <p:nvPr/>
        </p:nvPicPr>
        <p:blipFill>
          <a:blip r:embed="rId4"/>
          <a:stretch>
            <a:fillRect/>
          </a:stretch>
        </p:blipFill>
        <p:spPr>
          <a:xfrm>
            <a:off x="3445264" y="1164776"/>
            <a:ext cx="2328447" cy="1746335"/>
          </a:xfrm>
          <a:prstGeom prst="rect">
            <a:avLst/>
          </a:prstGeom>
          <a:ln>
            <a:solidFill>
              <a:schemeClr val="bg1">
                <a:lumMod val="50000"/>
              </a:schemeClr>
            </a:solidFill>
          </a:ln>
        </p:spPr>
      </p:pic>
      <p:pic>
        <p:nvPicPr>
          <p:cNvPr id="11" name="Picture 10">
            <a:hlinkClick r:id="rId5" action="ppaction://hlinksldjump"/>
            <a:extLst>
              <a:ext uri="{FF2B5EF4-FFF2-40B4-BE49-F238E27FC236}">
                <a16:creationId xmlns:a16="http://schemas.microsoft.com/office/drawing/2014/main" id="{8748FCD0-D9BA-314E-AF18-49F0C68C7A2F}"/>
              </a:ext>
            </a:extLst>
          </p:cNvPr>
          <p:cNvPicPr>
            <a:picLocks noChangeAspect="1"/>
          </p:cNvPicPr>
          <p:nvPr/>
        </p:nvPicPr>
        <p:blipFill>
          <a:blip r:embed="rId6"/>
          <a:stretch>
            <a:fillRect/>
          </a:stretch>
        </p:blipFill>
        <p:spPr>
          <a:xfrm>
            <a:off x="725774" y="1164776"/>
            <a:ext cx="2328447" cy="1746335"/>
          </a:xfrm>
          <a:prstGeom prst="rect">
            <a:avLst/>
          </a:prstGeom>
          <a:ln>
            <a:solidFill>
              <a:schemeClr val="bg1">
                <a:lumMod val="50000"/>
              </a:schemeClr>
            </a:solidFill>
          </a:ln>
        </p:spPr>
      </p:pic>
      <p:sp>
        <p:nvSpPr>
          <p:cNvPr id="103426" name="Rectangle 2"/>
          <p:cNvSpPr>
            <a:spLocks noGrp="1" noChangeArrowheads="1"/>
          </p:cNvSpPr>
          <p:nvPr>
            <p:ph type="title"/>
          </p:nvPr>
        </p:nvSpPr>
        <p:spPr/>
        <p:txBody>
          <a:bodyPr/>
          <a:lstStyle/>
          <a:p>
            <a:pPr eaLnBrk="1" hangingPunct="1"/>
            <a:r>
              <a:rPr lang="en-US">
                <a:latin typeface="Calibri"/>
                <a:cs typeface="Calibri"/>
              </a:rPr>
              <a:t>“The most important slides”</a:t>
            </a:r>
          </a:p>
        </p:txBody>
      </p:sp>
      <p:sp>
        <p:nvSpPr>
          <p:cNvPr id="12" name="Slide Number Placeholder 11">
            <a:extLst>
              <a:ext uri="{FF2B5EF4-FFF2-40B4-BE49-F238E27FC236}">
                <a16:creationId xmlns:a16="http://schemas.microsoft.com/office/drawing/2014/main" id="{DBFFE458-4F23-2C49-8DFE-B2FBF2AE1E37}"/>
              </a:ext>
            </a:extLst>
          </p:cNvPr>
          <p:cNvSpPr>
            <a:spLocks noGrp="1"/>
          </p:cNvSpPr>
          <p:nvPr>
            <p:ph type="sldNum" sz="quarter" idx="4"/>
          </p:nvPr>
        </p:nvSpPr>
        <p:spPr/>
        <p:txBody>
          <a:bodyPr/>
          <a:lstStyle/>
          <a:p>
            <a:fld id="{79594931-7310-8546-9CE2-0B8C244628BE}" type="slidenum">
              <a:rPr lang="en-US" smtClean="0"/>
              <a:pPr/>
              <a:t>53</a:t>
            </a:fld>
            <a:endParaRPr lang="en-US"/>
          </a:p>
        </p:txBody>
      </p:sp>
      <p:sp>
        <p:nvSpPr>
          <p:cNvPr id="13" name="Rectangle 12">
            <a:extLst>
              <a:ext uri="{FF2B5EF4-FFF2-40B4-BE49-F238E27FC236}">
                <a16:creationId xmlns:a16="http://schemas.microsoft.com/office/drawing/2014/main" id="{6E3F54B0-B3F8-2241-9951-33FA59912D65}"/>
              </a:ext>
            </a:extLst>
          </p:cNvPr>
          <p:cNvSpPr/>
          <p:nvPr/>
        </p:nvSpPr>
        <p:spPr>
          <a:xfrm>
            <a:off x="7956376" y="1844824"/>
            <a:ext cx="43204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hlinkClick r:id="rId7" action="ppaction://hlinksldjump"/>
            <a:extLst>
              <a:ext uri="{FF2B5EF4-FFF2-40B4-BE49-F238E27FC236}">
                <a16:creationId xmlns:a16="http://schemas.microsoft.com/office/drawing/2014/main" id="{81107ACA-9DCF-994D-BB86-CD0031CB613C}"/>
              </a:ext>
            </a:extLst>
          </p:cNvPr>
          <p:cNvPicPr>
            <a:picLocks noChangeAspect="1"/>
          </p:cNvPicPr>
          <p:nvPr/>
        </p:nvPicPr>
        <p:blipFill>
          <a:blip r:embed="rId8"/>
          <a:stretch>
            <a:fillRect/>
          </a:stretch>
        </p:blipFill>
        <p:spPr>
          <a:xfrm>
            <a:off x="6156175" y="1164776"/>
            <a:ext cx="2327999" cy="1745999"/>
          </a:xfrm>
          <a:prstGeom prst="rect">
            <a:avLst/>
          </a:prstGeom>
          <a:ln>
            <a:solidFill>
              <a:schemeClr val="bg1">
                <a:lumMod val="50000"/>
              </a:schemeClr>
            </a:solidFill>
          </a:ln>
        </p:spPr>
      </p:pic>
      <p:pic>
        <p:nvPicPr>
          <p:cNvPr id="16" name="Picture 15">
            <a:hlinkClick r:id="rId9" action="ppaction://hlinksldjump"/>
            <a:extLst>
              <a:ext uri="{FF2B5EF4-FFF2-40B4-BE49-F238E27FC236}">
                <a16:creationId xmlns:a16="http://schemas.microsoft.com/office/drawing/2014/main" id="{5B8CDEA2-8029-6A4F-860A-F0A10B61C138}"/>
              </a:ext>
            </a:extLst>
          </p:cNvPr>
          <p:cNvPicPr>
            <a:picLocks noChangeAspect="1"/>
          </p:cNvPicPr>
          <p:nvPr/>
        </p:nvPicPr>
        <p:blipFill>
          <a:blip r:embed="rId10"/>
          <a:stretch>
            <a:fillRect/>
          </a:stretch>
        </p:blipFill>
        <p:spPr>
          <a:xfrm>
            <a:off x="725774" y="2954944"/>
            <a:ext cx="2327999" cy="1745999"/>
          </a:xfrm>
          <a:prstGeom prst="rect">
            <a:avLst/>
          </a:prstGeom>
          <a:ln>
            <a:solidFill>
              <a:schemeClr val="bg1">
                <a:lumMod val="50000"/>
              </a:schemeClr>
            </a:solidFill>
          </a:ln>
        </p:spPr>
      </p:pic>
      <p:pic>
        <p:nvPicPr>
          <p:cNvPr id="17" name="Picture 16">
            <a:hlinkClick r:id="rId11" action="ppaction://hlinksldjump"/>
            <a:extLst>
              <a:ext uri="{FF2B5EF4-FFF2-40B4-BE49-F238E27FC236}">
                <a16:creationId xmlns:a16="http://schemas.microsoft.com/office/drawing/2014/main" id="{D350E125-5C58-BC46-AE70-34764E5670F8}"/>
              </a:ext>
            </a:extLst>
          </p:cNvPr>
          <p:cNvPicPr>
            <a:picLocks noChangeAspect="1"/>
          </p:cNvPicPr>
          <p:nvPr/>
        </p:nvPicPr>
        <p:blipFill>
          <a:blip r:embed="rId12"/>
          <a:stretch>
            <a:fillRect/>
          </a:stretch>
        </p:blipFill>
        <p:spPr>
          <a:xfrm>
            <a:off x="3445264" y="2954944"/>
            <a:ext cx="2327999" cy="1745999"/>
          </a:xfrm>
          <a:prstGeom prst="rect">
            <a:avLst/>
          </a:prstGeom>
          <a:ln>
            <a:solidFill>
              <a:schemeClr val="bg1">
                <a:lumMod val="50000"/>
              </a:schemeClr>
            </a:solidFill>
          </a:ln>
        </p:spPr>
      </p:pic>
      <p:pic>
        <p:nvPicPr>
          <p:cNvPr id="18" name="Picture 17">
            <a:hlinkClick r:id="rId13" action="ppaction://hlinksldjump"/>
            <a:extLst>
              <a:ext uri="{FF2B5EF4-FFF2-40B4-BE49-F238E27FC236}">
                <a16:creationId xmlns:a16="http://schemas.microsoft.com/office/drawing/2014/main" id="{5BC4585B-6CFD-4C45-8C51-AD1B8DE3ACAD}"/>
              </a:ext>
            </a:extLst>
          </p:cNvPr>
          <p:cNvPicPr>
            <a:picLocks noChangeAspect="1"/>
          </p:cNvPicPr>
          <p:nvPr/>
        </p:nvPicPr>
        <p:blipFill>
          <a:blip r:embed="rId14"/>
          <a:stretch>
            <a:fillRect/>
          </a:stretch>
        </p:blipFill>
        <p:spPr>
          <a:xfrm>
            <a:off x="6156175" y="2954944"/>
            <a:ext cx="2327999" cy="1745999"/>
          </a:xfrm>
          <a:prstGeom prst="rect">
            <a:avLst/>
          </a:prstGeom>
          <a:ln>
            <a:solidFill>
              <a:schemeClr val="bg1">
                <a:lumMod val="50000"/>
              </a:schemeClr>
            </a:solidFill>
          </a:ln>
        </p:spPr>
      </p:pic>
      <p:pic>
        <p:nvPicPr>
          <p:cNvPr id="19" name="Picture 18">
            <a:hlinkClick r:id="rId15" action="ppaction://hlinksldjump"/>
            <a:extLst>
              <a:ext uri="{FF2B5EF4-FFF2-40B4-BE49-F238E27FC236}">
                <a16:creationId xmlns:a16="http://schemas.microsoft.com/office/drawing/2014/main" id="{0FA623AB-0237-5141-9756-101B1380128B}"/>
              </a:ext>
            </a:extLst>
          </p:cNvPr>
          <p:cNvPicPr>
            <a:picLocks noChangeAspect="1"/>
          </p:cNvPicPr>
          <p:nvPr/>
        </p:nvPicPr>
        <p:blipFill>
          <a:blip r:embed="rId16"/>
          <a:stretch>
            <a:fillRect/>
          </a:stretch>
        </p:blipFill>
        <p:spPr>
          <a:xfrm>
            <a:off x="725774" y="4744776"/>
            <a:ext cx="2327999" cy="1745999"/>
          </a:xfrm>
          <a:prstGeom prst="rect">
            <a:avLst/>
          </a:prstGeom>
          <a:ln>
            <a:solidFill>
              <a:schemeClr val="bg1">
                <a:lumMod val="50000"/>
              </a:schemeClr>
            </a:solidFill>
          </a:ln>
        </p:spPr>
      </p:pic>
      <p:pic>
        <p:nvPicPr>
          <p:cNvPr id="20" name="Picture 19">
            <a:hlinkClick r:id="rId17" action="ppaction://hlinksldjump"/>
            <a:extLst>
              <a:ext uri="{FF2B5EF4-FFF2-40B4-BE49-F238E27FC236}">
                <a16:creationId xmlns:a16="http://schemas.microsoft.com/office/drawing/2014/main" id="{B76DB7B2-B911-5547-A104-5627F264F261}"/>
              </a:ext>
            </a:extLst>
          </p:cNvPr>
          <p:cNvPicPr>
            <a:picLocks noChangeAspect="1"/>
          </p:cNvPicPr>
          <p:nvPr/>
        </p:nvPicPr>
        <p:blipFill>
          <a:blip r:embed="rId18"/>
          <a:stretch>
            <a:fillRect/>
          </a:stretch>
        </p:blipFill>
        <p:spPr>
          <a:xfrm>
            <a:off x="3445264" y="4744776"/>
            <a:ext cx="2327999" cy="1745999"/>
          </a:xfrm>
          <a:prstGeom prst="rect">
            <a:avLst/>
          </a:prstGeom>
          <a:ln>
            <a:solidFill>
              <a:schemeClr val="bg1">
                <a:lumMod val="50000"/>
              </a:schemeClr>
            </a:solidFill>
          </a:ln>
        </p:spPr>
      </p:pic>
      <p:pic>
        <p:nvPicPr>
          <p:cNvPr id="21" name="Picture 20">
            <a:hlinkClick r:id="rId19" action="ppaction://hlinksldjump"/>
            <a:extLst>
              <a:ext uri="{FF2B5EF4-FFF2-40B4-BE49-F238E27FC236}">
                <a16:creationId xmlns:a16="http://schemas.microsoft.com/office/drawing/2014/main" id="{2EF820A1-86F7-D04D-976B-2BE1C5916E16}"/>
              </a:ext>
            </a:extLst>
          </p:cNvPr>
          <p:cNvPicPr>
            <a:picLocks noChangeAspect="1"/>
          </p:cNvPicPr>
          <p:nvPr/>
        </p:nvPicPr>
        <p:blipFill>
          <a:blip r:embed="rId20"/>
          <a:stretch>
            <a:fillRect/>
          </a:stretch>
        </p:blipFill>
        <p:spPr>
          <a:xfrm>
            <a:off x="6156175" y="4744776"/>
            <a:ext cx="2327999" cy="1745999"/>
          </a:xfrm>
          <a:prstGeom prst="rect">
            <a:avLst/>
          </a:prstGeom>
          <a:ln>
            <a:solidFill>
              <a:schemeClr val="bg1">
                <a:lumMod val="50000"/>
              </a:schemeClr>
            </a:solidFill>
          </a:ln>
        </p:spPr>
      </p:pic>
    </p:spTree>
    <p:extLst>
      <p:ext uri="{BB962C8B-B14F-4D97-AF65-F5344CB8AC3E}">
        <p14:creationId xmlns:p14="http://schemas.microsoft.com/office/powerpoint/2010/main" val="137816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modernphy_fig_01"/>
          <p:cNvPicPr>
            <a:picLocks noChangeAspect="1" noChangeArrowheads="1"/>
          </p:cNvPicPr>
          <p:nvPr/>
        </p:nvPicPr>
        <p:blipFill>
          <a:blip r:embed="rId3" cstate="print"/>
          <a:srcRect/>
          <a:stretch>
            <a:fillRect/>
          </a:stretch>
        </p:blipFill>
        <p:spPr bwMode="auto">
          <a:xfrm>
            <a:off x="568519" y="2061221"/>
            <a:ext cx="5152715" cy="3656359"/>
          </a:xfrm>
          <a:prstGeom prst="rect">
            <a:avLst/>
          </a:prstGeom>
          <a:noFill/>
          <a:ln w="9525">
            <a:noFill/>
            <a:miter lim="800000"/>
            <a:headEnd/>
            <a:tailEnd/>
          </a:ln>
        </p:spPr>
      </p:pic>
      <p:sp>
        <p:nvSpPr>
          <p:cNvPr id="22531" name="Text Box 5"/>
          <p:cNvSpPr txBox="1">
            <a:spLocks noChangeArrowheads="1"/>
          </p:cNvSpPr>
          <p:nvPr/>
        </p:nvSpPr>
        <p:spPr bwMode="auto">
          <a:xfrm>
            <a:off x="1498600" y="2816225"/>
            <a:ext cx="1387795" cy="400110"/>
          </a:xfrm>
          <a:prstGeom prst="rect">
            <a:avLst/>
          </a:prstGeom>
          <a:noFill/>
          <a:ln w="9525">
            <a:noFill/>
            <a:miter lim="800000"/>
            <a:headEnd/>
            <a:tailEnd/>
          </a:ln>
        </p:spPr>
        <p:txBody>
          <a:bodyPr wrap="none">
            <a:spAutoFit/>
          </a:bodyPr>
          <a:lstStyle/>
          <a:p>
            <a:r>
              <a:rPr lang="en-US" sz="2000" baseline="0">
                <a:latin typeface="Calibri"/>
                <a:cs typeface="Calibri"/>
              </a:rPr>
              <a:t>proton-rich</a:t>
            </a:r>
          </a:p>
        </p:txBody>
      </p:sp>
      <p:sp>
        <p:nvSpPr>
          <p:cNvPr id="22532" name="Text Box 6"/>
          <p:cNvSpPr txBox="1">
            <a:spLocks noChangeArrowheads="1"/>
          </p:cNvSpPr>
          <p:nvPr/>
        </p:nvSpPr>
        <p:spPr bwMode="auto">
          <a:xfrm>
            <a:off x="3298825" y="4445000"/>
            <a:ext cx="1522297" cy="400110"/>
          </a:xfrm>
          <a:prstGeom prst="rect">
            <a:avLst/>
          </a:prstGeom>
          <a:noFill/>
          <a:ln w="9525">
            <a:noFill/>
            <a:miter lim="800000"/>
            <a:headEnd/>
            <a:tailEnd/>
          </a:ln>
        </p:spPr>
        <p:txBody>
          <a:bodyPr wrap="none">
            <a:spAutoFit/>
          </a:bodyPr>
          <a:lstStyle/>
          <a:p>
            <a:r>
              <a:rPr lang="en-US" sz="2000" baseline="0">
                <a:latin typeface="Calibri"/>
                <a:cs typeface="Calibri"/>
              </a:rPr>
              <a:t>neutron-rich</a:t>
            </a:r>
          </a:p>
        </p:txBody>
      </p:sp>
      <p:sp>
        <p:nvSpPr>
          <p:cNvPr id="22534" name="Text Box 9"/>
          <p:cNvSpPr txBox="1">
            <a:spLocks noChangeArrowheads="1"/>
          </p:cNvSpPr>
          <p:nvPr/>
        </p:nvSpPr>
        <p:spPr bwMode="auto">
          <a:xfrm>
            <a:off x="1691680" y="1372706"/>
            <a:ext cx="2122045" cy="400110"/>
          </a:xfrm>
          <a:prstGeom prst="rect">
            <a:avLst/>
          </a:prstGeom>
          <a:noFill/>
          <a:ln w="9525">
            <a:noFill/>
            <a:miter lim="800000"/>
            <a:headEnd/>
            <a:tailEnd/>
          </a:ln>
        </p:spPr>
        <p:txBody>
          <a:bodyPr wrap="none">
            <a:spAutoFit/>
          </a:bodyPr>
          <a:lstStyle/>
          <a:p>
            <a:r>
              <a:rPr lang="en-US" sz="2000" b="1" baseline="0" dirty="0">
                <a:solidFill>
                  <a:srgbClr val="1269B0"/>
                </a:solidFill>
                <a:latin typeface="Calibri"/>
                <a:cs typeface="Calibri"/>
              </a:rPr>
              <a:t>Radioactive nuclei</a:t>
            </a:r>
          </a:p>
        </p:txBody>
      </p:sp>
      <p:pic>
        <p:nvPicPr>
          <p:cNvPr id="22535" name="Picture 11" descr="modernphy_fig_02"/>
          <p:cNvPicPr>
            <a:picLocks noChangeAspect="1" noChangeArrowheads="1"/>
          </p:cNvPicPr>
          <p:nvPr/>
        </p:nvPicPr>
        <p:blipFill>
          <a:blip r:embed="rId4" cstate="print"/>
          <a:srcRect/>
          <a:stretch>
            <a:fillRect/>
          </a:stretch>
        </p:blipFill>
        <p:spPr bwMode="auto">
          <a:xfrm>
            <a:off x="5868144" y="3061566"/>
            <a:ext cx="2276475" cy="2190750"/>
          </a:xfrm>
          <a:prstGeom prst="rect">
            <a:avLst/>
          </a:prstGeom>
          <a:noFill/>
          <a:ln w="9525">
            <a:noFill/>
            <a:miter lim="800000"/>
            <a:headEnd/>
            <a:tailEnd/>
          </a:ln>
        </p:spPr>
      </p:pic>
      <p:sp>
        <p:nvSpPr>
          <p:cNvPr id="22536" name="Text Box 12"/>
          <p:cNvSpPr txBox="1">
            <a:spLocks noChangeArrowheads="1"/>
          </p:cNvSpPr>
          <p:nvPr/>
        </p:nvSpPr>
        <p:spPr bwMode="auto">
          <a:xfrm>
            <a:off x="6028481" y="1372706"/>
            <a:ext cx="1598314" cy="400110"/>
          </a:xfrm>
          <a:prstGeom prst="rect">
            <a:avLst/>
          </a:prstGeom>
          <a:noFill/>
          <a:ln w="9525">
            <a:noFill/>
            <a:miter lim="800000"/>
            <a:headEnd/>
            <a:tailEnd/>
          </a:ln>
        </p:spPr>
        <p:txBody>
          <a:bodyPr wrap="none">
            <a:spAutoFit/>
          </a:bodyPr>
          <a:lstStyle/>
          <a:p>
            <a:r>
              <a:rPr lang="en-US" sz="2000" b="1" baseline="0">
                <a:solidFill>
                  <a:srgbClr val="1269B0"/>
                </a:solidFill>
                <a:latin typeface="Calibri"/>
                <a:cs typeface="Calibri"/>
              </a:rPr>
              <a:t>Decay modes</a:t>
            </a:r>
          </a:p>
        </p:txBody>
      </p:sp>
      <p:sp>
        <p:nvSpPr>
          <p:cNvPr id="22541" name="Text Box 13"/>
          <p:cNvSpPr txBox="1">
            <a:spLocks noChangeArrowheads="1"/>
          </p:cNvSpPr>
          <p:nvPr/>
        </p:nvSpPr>
        <p:spPr bwMode="auto">
          <a:xfrm>
            <a:off x="6166154" y="2061442"/>
            <a:ext cx="1699504" cy="830997"/>
          </a:xfrm>
          <a:prstGeom prst="rect">
            <a:avLst/>
          </a:prstGeom>
          <a:noFill/>
          <a:ln w="9525">
            <a:noFill/>
            <a:miter lim="800000"/>
            <a:headEnd/>
            <a:tailEnd/>
          </a:ln>
        </p:spPr>
        <p:txBody>
          <a:bodyPr wrap="none">
            <a:spAutoFit/>
          </a:bodyPr>
          <a:lstStyle/>
          <a:p>
            <a:r>
              <a:rPr lang="en-US" sz="1600" baseline="0" dirty="0">
                <a:latin typeface="Symbol" charset="2"/>
                <a:cs typeface="Symbol" charset="2"/>
              </a:rPr>
              <a:t>a</a:t>
            </a:r>
            <a:r>
              <a:rPr lang="en-US" sz="1600" baseline="0" dirty="0">
                <a:latin typeface="Calibri"/>
                <a:cs typeface="Calibri"/>
              </a:rPr>
              <a:t>: helium 4-nuclei</a:t>
            </a:r>
          </a:p>
          <a:p>
            <a:r>
              <a:rPr lang="en-US" sz="1600" baseline="0" dirty="0">
                <a:latin typeface="Symbol" charset="2"/>
                <a:cs typeface="Symbol" charset="2"/>
              </a:rPr>
              <a:t>b</a:t>
            </a:r>
            <a:r>
              <a:rPr lang="en-US" sz="1600" baseline="0" dirty="0">
                <a:latin typeface="Calibri"/>
                <a:cs typeface="Calibri"/>
              </a:rPr>
              <a:t>: electrons e</a:t>
            </a:r>
            <a:r>
              <a:rPr lang="en-US" sz="1600" baseline="30000" dirty="0">
                <a:latin typeface="Calibri"/>
                <a:cs typeface="Calibri"/>
              </a:rPr>
              <a:t>-</a:t>
            </a:r>
          </a:p>
          <a:p>
            <a:r>
              <a:rPr lang="en-US" sz="1600" baseline="0" dirty="0">
                <a:latin typeface="Symbol" charset="2"/>
                <a:cs typeface="Symbol" charset="2"/>
              </a:rPr>
              <a:t>g</a:t>
            </a:r>
            <a:r>
              <a:rPr lang="en-US" sz="1600" baseline="0" dirty="0">
                <a:latin typeface="Calibri"/>
                <a:cs typeface="Calibri"/>
              </a:rPr>
              <a:t>:  photons</a:t>
            </a:r>
          </a:p>
        </p:txBody>
      </p:sp>
      <p:sp>
        <p:nvSpPr>
          <p:cNvPr id="3" name="Title 2"/>
          <p:cNvSpPr>
            <a:spLocks noGrp="1"/>
          </p:cNvSpPr>
          <p:nvPr>
            <p:ph type="title"/>
          </p:nvPr>
        </p:nvSpPr>
        <p:spPr/>
        <p:txBody>
          <a:bodyPr/>
          <a:lstStyle/>
          <a:p>
            <a:r>
              <a:rPr lang="en-US" dirty="0">
                <a:cs typeface="Calibri"/>
              </a:rPr>
              <a:t>Radioactivity</a:t>
            </a:r>
          </a:p>
        </p:txBody>
      </p:sp>
      <p:sp>
        <p:nvSpPr>
          <p:cNvPr id="17" name="Slide Number Placeholder 4">
            <a:extLst>
              <a:ext uri="{FF2B5EF4-FFF2-40B4-BE49-F238E27FC236}">
                <a16:creationId xmlns:a16="http://schemas.microsoft.com/office/drawing/2014/main" id="{9BB885AF-D9D6-D148-977E-DDC523A7956F}"/>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6</a:t>
            </a:fld>
            <a:endParaRPr lang="en-US" dirty="0"/>
          </a:p>
        </p:txBody>
      </p:sp>
      <p:sp>
        <p:nvSpPr>
          <p:cNvPr id="18" name="TextBox 17">
            <a:extLst>
              <a:ext uri="{FF2B5EF4-FFF2-40B4-BE49-F238E27FC236}">
                <a16:creationId xmlns:a16="http://schemas.microsoft.com/office/drawing/2014/main" id="{831F3935-5C4E-294F-BF67-3BC1C4F19E44}"/>
              </a:ext>
            </a:extLst>
          </p:cNvPr>
          <p:cNvSpPr txBox="1"/>
          <p:nvPr/>
        </p:nvSpPr>
        <p:spPr>
          <a:xfrm>
            <a:off x="7956376" y="458475"/>
            <a:ext cx="792088" cy="536043"/>
          </a:xfrm>
          <a:prstGeom prst="roundRect">
            <a:avLst/>
          </a:prstGeom>
          <a:solidFill>
            <a:schemeClr val="accent2"/>
          </a:solidFill>
          <a:scene3d>
            <a:camera prst="orthographicFront"/>
            <a:lightRig rig="threePt" dir="t"/>
          </a:scene3d>
          <a:sp3d>
            <a:bevelT/>
          </a:sp3d>
        </p:spPr>
        <p:txBody>
          <a:bodyPr wrap="square" lIns="0" tIns="0" rIns="0" bIns="0" rtlCol="0" anchor="ctr" anchorCtr="1">
            <a:noAutofit/>
          </a:bodyPr>
          <a:lstStyle/>
          <a:p>
            <a:pPr algn="ctr"/>
            <a:r>
              <a:rPr lang="de-CH" sz="1400" baseline="0" dirty="0">
                <a:solidFill>
                  <a:schemeClr val="bg1"/>
                </a:solidFill>
                <a:latin typeface="Calibri"/>
                <a:cs typeface="Calibri"/>
              </a:rPr>
              <a:t>Chapter</a:t>
            </a:r>
            <a:br>
              <a:rPr lang="de-CH" sz="1400" baseline="0" dirty="0">
                <a:solidFill>
                  <a:schemeClr val="bg1"/>
                </a:solidFill>
                <a:latin typeface="Calibri"/>
                <a:cs typeface="Calibri"/>
              </a:rPr>
            </a:br>
            <a:r>
              <a:rPr lang="de-CH" sz="1400" baseline="0" dirty="0">
                <a:solidFill>
                  <a:schemeClr val="bg1"/>
                </a:solidFill>
                <a:latin typeface="Calibri"/>
                <a:cs typeface="Calibri"/>
              </a:rPr>
              <a:t>3.2</a:t>
            </a:r>
            <a:endParaRPr lang="en-US" sz="1400" baseline="0" dirty="0">
              <a:solidFill>
                <a:schemeClr val="bg1"/>
              </a:solidFill>
              <a:latin typeface="Calibri"/>
              <a:cs typeface="Calibri"/>
            </a:endParaRPr>
          </a:p>
        </p:txBody>
      </p:sp>
    </p:spTree>
    <p:extLst>
      <p:ext uri="{BB962C8B-B14F-4D97-AF65-F5344CB8AC3E}">
        <p14:creationId xmlns:p14="http://schemas.microsoft.com/office/powerpoint/2010/main" val="30744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17509B-0B4B-364A-BD00-BF80C84D9153}"/>
              </a:ext>
            </a:extLst>
          </p:cNvPr>
          <p:cNvSpPr>
            <a:spLocks noGrp="1"/>
          </p:cNvSpPr>
          <p:nvPr>
            <p:ph idx="1"/>
          </p:nvPr>
        </p:nvSpPr>
        <p:spPr>
          <a:xfrm>
            <a:off x="323849" y="1268760"/>
            <a:ext cx="8496300" cy="504056"/>
          </a:xfrm>
        </p:spPr>
        <p:txBody>
          <a:bodyPr/>
          <a:lstStyle/>
          <a:p>
            <a:r>
              <a:rPr lang="en-US" sz="2000" dirty="0"/>
              <a:t>First-order kinetics of radioactive decay:</a:t>
            </a:r>
          </a:p>
          <a:p>
            <a:pPr marL="0" indent="0">
              <a:buNone/>
            </a:pPr>
            <a:r>
              <a:rPr lang="en-US" sz="2000" dirty="0"/>
              <a:t> </a:t>
            </a:r>
          </a:p>
        </p:txBody>
      </p:sp>
      <p:sp>
        <p:nvSpPr>
          <p:cNvPr id="2" name="Title 1">
            <a:extLst>
              <a:ext uri="{FF2B5EF4-FFF2-40B4-BE49-F238E27FC236}">
                <a16:creationId xmlns:a16="http://schemas.microsoft.com/office/drawing/2014/main" id="{66E0E3BA-33DE-7C4A-AAF8-4F9F85F4EA2A}"/>
              </a:ext>
            </a:extLst>
          </p:cNvPr>
          <p:cNvSpPr>
            <a:spLocks noGrp="1"/>
          </p:cNvSpPr>
          <p:nvPr>
            <p:ph type="title"/>
          </p:nvPr>
        </p:nvSpPr>
        <p:spPr/>
        <p:txBody>
          <a:bodyPr/>
          <a:lstStyle/>
          <a:p>
            <a:r>
              <a:rPr lang="en-US" dirty="0"/>
              <a:t>Radioactivity</a:t>
            </a:r>
          </a:p>
        </p:txBody>
      </p:sp>
      <p:sp>
        <p:nvSpPr>
          <p:cNvPr id="3" name="Slide Number Placeholder 2">
            <a:extLst>
              <a:ext uri="{FF2B5EF4-FFF2-40B4-BE49-F238E27FC236}">
                <a16:creationId xmlns:a16="http://schemas.microsoft.com/office/drawing/2014/main" id="{900EF764-344C-F24E-9677-8F4201E7C7C0}"/>
              </a:ext>
            </a:extLst>
          </p:cNvPr>
          <p:cNvSpPr>
            <a:spLocks noGrp="1"/>
          </p:cNvSpPr>
          <p:nvPr>
            <p:ph type="sldNum" sz="quarter" idx="4"/>
          </p:nvPr>
        </p:nvSpPr>
        <p:spPr/>
        <p:txBody>
          <a:bodyPr/>
          <a:lstStyle/>
          <a:p>
            <a:fld id="{79594931-7310-8546-9CE2-0B8C244628BE}" type="slidenum">
              <a:rPr lang="en-US" smtClean="0"/>
              <a:pPr/>
              <a:t>7</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9B0CA7-CCB0-F84B-B526-2E47084EE458}"/>
                  </a:ext>
                </a:extLst>
              </p:cNvPr>
              <p:cNvSpPr txBox="1"/>
              <p:nvPr/>
            </p:nvSpPr>
            <p:spPr>
              <a:xfrm>
                <a:off x="2442858" y="1756092"/>
                <a:ext cx="4258282" cy="634148"/>
              </a:xfrm>
              <a:prstGeom prst="rect">
                <a:avLst/>
              </a:prstGeom>
              <a:noFill/>
            </p:spPr>
            <p:txBody>
              <a:bodyPr wrap="none" rtlCol="0">
                <a:spAutoFit/>
              </a:bodyPr>
              <a:lstStyle/>
              <a:p>
                <a14:m>
                  <m:oMath xmlns:m="http://schemas.openxmlformats.org/officeDocument/2006/math">
                    <m:f>
                      <m:fPr>
                        <m:ctrlPr>
                          <a:rPr lang="de-DE" sz="2400" i="1" smtClean="0">
                            <a:latin typeface="Cambria Math" panose="02040503050406030204" pitchFamily="18" charset="0"/>
                          </a:rPr>
                        </m:ctrlPr>
                      </m:fPr>
                      <m:num>
                        <m:r>
                          <m:rPr>
                            <m:sty m:val="p"/>
                          </m:rPr>
                          <a:rPr lang="de-CH" sz="2400" b="0" i="0" smtClean="0">
                            <a:latin typeface="Cambria Math" panose="02040503050406030204" pitchFamily="18" charset="0"/>
                          </a:rPr>
                          <m:t>dN</m:t>
                        </m:r>
                      </m:num>
                      <m:den>
                        <m:r>
                          <m:rPr>
                            <m:sty m:val="p"/>
                          </m:rPr>
                          <a:rPr lang="de-CH" sz="2400" b="0" i="0" smtClean="0">
                            <a:latin typeface="Cambria Math" panose="02040503050406030204" pitchFamily="18" charset="0"/>
                          </a:rPr>
                          <m:t>dt</m:t>
                        </m:r>
                      </m:den>
                    </m:f>
                    <m:r>
                      <a:rPr lang="de-CH" sz="2400" b="0" i="0" smtClean="0">
                        <a:latin typeface="Cambria Math" panose="02040503050406030204" pitchFamily="18" charset="0"/>
                      </a:rPr>
                      <m:t>=−</m:t>
                    </m:r>
                    <m:r>
                      <m:rPr>
                        <m:sty m:val="p"/>
                      </m:rPr>
                      <a:rPr lang="de-CH" sz="2400" b="0" i="0" smtClean="0">
                        <a:latin typeface="Cambria Math" panose="02040503050406030204" pitchFamily="18" charset="0"/>
                        <a:ea typeface="Cambria Math" panose="02040503050406030204" pitchFamily="18" charset="0"/>
                      </a:rPr>
                      <m:t>λ</m:t>
                    </m:r>
                    <m:r>
                      <a:rPr lang="de-CH" sz="2400" b="0" i="0" smtClean="0">
                        <a:latin typeface="Cambria Math" panose="02040503050406030204" pitchFamily="18" charset="0"/>
                        <a:ea typeface="Cambria Math" panose="02040503050406030204" pitchFamily="18" charset="0"/>
                      </a:rPr>
                      <m:t>∙</m:t>
                    </m:r>
                    <m:r>
                      <m:rPr>
                        <m:sty m:val="p"/>
                      </m:rPr>
                      <a:rPr lang="de-CH" sz="2400" b="0" i="0" smtClean="0">
                        <a:latin typeface="Cambria Math" panose="02040503050406030204" pitchFamily="18" charset="0"/>
                        <a:ea typeface="Cambria Math" panose="02040503050406030204" pitchFamily="18" charset="0"/>
                      </a:rPr>
                      <m:t>N</m:t>
                    </m:r>
                    <m:r>
                      <a:rPr lang="de-CH" sz="2400" b="0" i="0" smtClean="0">
                        <a:latin typeface="Cambria Math" panose="02040503050406030204" pitchFamily="18" charset="0"/>
                        <a:ea typeface="Cambria Math" panose="02040503050406030204" pitchFamily="18" charset="0"/>
                      </a:rPr>
                      <m:t>  </m:t>
                    </m:r>
                    <m:r>
                      <a:rPr lang="de-CH" sz="2400" b="0" i="1" smtClean="0">
                        <a:latin typeface="Cambria Math" panose="02040503050406030204" pitchFamily="18" charset="0"/>
                        <a:ea typeface="Cambria Math" panose="02040503050406030204" pitchFamily="18" charset="0"/>
                      </a:rPr>
                      <m:t>→</m:t>
                    </m:r>
                  </m:oMath>
                </a14:m>
                <a:r>
                  <a:rPr lang="de-DE" sz="2400" dirty="0">
                    <a:latin typeface="Calibri" panose="020F0502020204030204" pitchFamily="34" charset="0"/>
                    <a:cs typeface="Calibri" panose="020F0502020204030204" pitchFamily="34" charset="0"/>
                  </a:rPr>
                  <a:t>  </a:t>
                </a:r>
                <a14:m>
                  <m:oMath xmlns:m="http://schemas.openxmlformats.org/officeDocument/2006/math">
                    <m:r>
                      <a:rPr lang="de-CH" sz="2400" b="0" i="0" smtClean="0">
                        <a:latin typeface="Cambria Math" panose="02040503050406030204" pitchFamily="18" charset="0"/>
                      </a:rPr>
                      <m:t> </m:t>
                    </m:r>
                    <m:r>
                      <m:rPr>
                        <m:sty m:val="p"/>
                      </m:rPr>
                      <a:rPr lang="de-CH" sz="2400">
                        <a:latin typeface="Cambria Math" panose="02040503050406030204" pitchFamily="18" charset="0"/>
                      </a:rPr>
                      <m:t>N</m:t>
                    </m:r>
                    <m:d>
                      <m:dPr>
                        <m:ctrlPr>
                          <a:rPr lang="de-CH" sz="2400" i="1">
                            <a:latin typeface="Cambria Math" panose="02040503050406030204" pitchFamily="18" charset="0"/>
                          </a:rPr>
                        </m:ctrlPr>
                      </m:dPr>
                      <m:e>
                        <m:r>
                          <m:rPr>
                            <m:sty m:val="p"/>
                          </m:rPr>
                          <a:rPr lang="de-CH" sz="2400">
                            <a:latin typeface="Cambria Math" panose="02040503050406030204" pitchFamily="18" charset="0"/>
                          </a:rPr>
                          <m:t>t</m:t>
                        </m:r>
                      </m:e>
                    </m:d>
                    <m:r>
                      <a:rPr lang="de-CH" sz="2400">
                        <a:latin typeface="Cambria Math" panose="02040503050406030204" pitchFamily="18" charset="0"/>
                      </a:rPr>
                      <m:t>=</m:t>
                    </m:r>
                    <m:sSub>
                      <m:sSubPr>
                        <m:ctrlPr>
                          <a:rPr lang="de-CH" sz="2400" i="1">
                            <a:latin typeface="Cambria Math" panose="02040503050406030204" pitchFamily="18" charset="0"/>
                          </a:rPr>
                        </m:ctrlPr>
                      </m:sSubPr>
                      <m:e>
                        <m:r>
                          <m:rPr>
                            <m:sty m:val="p"/>
                          </m:rPr>
                          <a:rPr lang="de-CH" sz="2400">
                            <a:latin typeface="Cambria Math" panose="02040503050406030204" pitchFamily="18" charset="0"/>
                          </a:rPr>
                          <m:t>N</m:t>
                        </m:r>
                      </m:e>
                      <m:sub>
                        <m:r>
                          <a:rPr lang="de-CH" sz="2400">
                            <a:latin typeface="Cambria Math" panose="02040503050406030204" pitchFamily="18" charset="0"/>
                          </a:rPr>
                          <m:t>0</m:t>
                        </m:r>
                      </m:sub>
                    </m:sSub>
                    <m:sSup>
                      <m:sSupPr>
                        <m:ctrlPr>
                          <a:rPr lang="de-CH" sz="2400" i="1">
                            <a:latin typeface="Cambria Math" panose="02040503050406030204" pitchFamily="18" charset="0"/>
                          </a:rPr>
                        </m:ctrlPr>
                      </m:sSupPr>
                      <m:e>
                        <m:r>
                          <m:rPr>
                            <m:sty m:val="p"/>
                          </m:rPr>
                          <a:rPr lang="de-CH" sz="2400">
                            <a:latin typeface="Cambria Math" panose="02040503050406030204" pitchFamily="18" charset="0"/>
                          </a:rPr>
                          <m:t>e</m:t>
                        </m:r>
                      </m:e>
                      <m:sup>
                        <m:r>
                          <a:rPr lang="de-CH" sz="2400">
                            <a:latin typeface="Cambria Math" panose="02040503050406030204" pitchFamily="18" charset="0"/>
                          </a:rPr>
                          <m:t>−</m:t>
                        </m:r>
                        <m:r>
                          <m:rPr>
                            <m:sty m:val="p"/>
                          </m:rPr>
                          <a:rPr lang="de-CH" sz="2400">
                            <a:latin typeface="Cambria Math" panose="02040503050406030204" pitchFamily="18" charset="0"/>
                            <a:ea typeface="Cambria Math" panose="02040503050406030204" pitchFamily="18" charset="0"/>
                          </a:rPr>
                          <m:t>λ</m:t>
                        </m:r>
                        <m:r>
                          <m:rPr>
                            <m:sty m:val="p"/>
                          </m:rPr>
                          <a:rPr lang="de-CH" sz="2400">
                            <a:latin typeface="Cambria Math" panose="02040503050406030204" pitchFamily="18" charset="0"/>
                            <a:ea typeface="Cambria Math" panose="02040503050406030204" pitchFamily="18" charset="0"/>
                          </a:rPr>
                          <m:t>t</m:t>
                        </m:r>
                      </m:sup>
                    </m:sSup>
                  </m:oMath>
                </a14:m>
                <a:endParaRPr lang="de-DE" sz="2400" dirty="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279B0CA7-CCB0-F84B-B526-2E47084EE458}"/>
                  </a:ext>
                </a:extLst>
              </p:cNvPr>
              <p:cNvSpPr txBox="1">
                <a:spLocks noRot="1" noChangeAspect="1" noMove="1" noResize="1" noEditPoints="1" noAdjustHandles="1" noChangeArrowheads="1" noChangeShapeType="1" noTextEdit="1"/>
              </p:cNvSpPr>
              <p:nvPr/>
            </p:nvSpPr>
            <p:spPr>
              <a:xfrm>
                <a:off x="2442858" y="1756092"/>
                <a:ext cx="4258282" cy="634148"/>
              </a:xfrm>
              <a:prstGeom prst="rect">
                <a:avLst/>
              </a:prstGeom>
              <a:blipFill>
                <a:blip r:embed="rId2"/>
                <a:stretch>
                  <a:fillRect b="-3922"/>
                </a:stretch>
              </a:blipFill>
            </p:spPr>
            <p:txBody>
              <a:bodyPr/>
              <a:lstStyle/>
              <a:p>
                <a:r>
                  <a:rPr lang="de-DE">
                    <a:noFill/>
                  </a:rPr>
                  <a:t> </a:t>
                </a:r>
              </a:p>
            </p:txBody>
          </p:sp>
        </mc:Fallback>
      </mc:AlternateContent>
      <p:sp>
        <p:nvSpPr>
          <p:cNvPr id="6" name="Content Placeholder 3">
            <a:extLst>
              <a:ext uri="{FF2B5EF4-FFF2-40B4-BE49-F238E27FC236}">
                <a16:creationId xmlns:a16="http://schemas.microsoft.com/office/drawing/2014/main" id="{ACEAEA22-DD56-4149-BE6F-9B8A862B5B4B}"/>
              </a:ext>
            </a:extLst>
          </p:cNvPr>
          <p:cNvSpPr txBox="1">
            <a:spLocks/>
          </p:cNvSpPr>
          <p:nvPr/>
        </p:nvSpPr>
        <p:spPr>
          <a:xfrm>
            <a:off x="323849" y="2861576"/>
            <a:ext cx="8496300" cy="50405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Radioactivity = number of disintegrations per unit time:</a:t>
            </a:r>
          </a:p>
          <a:p>
            <a:pPr marL="0" indent="0">
              <a:buFont typeface="Wingdings" pitchFamily="2" charset="2"/>
              <a:buNone/>
            </a:pPr>
            <a:r>
              <a:rPr lang="en-US" sz="2000"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B37DDD-853F-9F4E-85CA-74A0191941B5}"/>
                  </a:ext>
                </a:extLst>
              </p:cNvPr>
              <p:cNvSpPr txBox="1"/>
              <p:nvPr/>
            </p:nvSpPr>
            <p:spPr>
              <a:xfrm>
                <a:off x="3275856" y="3245415"/>
                <a:ext cx="2498826" cy="7936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CH" sz="2400" b="0" i="0" smtClean="0">
                          <a:latin typeface="Cambria Math" panose="02040503050406030204" pitchFamily="18" charset="0"/>
                        </a:rPr>
                        <m:t>Q</m:t>
                      </m:r>
                      <m:r>
                        <a:rPr lang="de-CH" sz="2400" b="0" i="0" smtClean="0">
                          <a:latin typeface="Cambria Math" panose="02040503050406030204" pitchFamily="18" charset="0"/>
                        </a:rPr>
                        <m:t>=−</m:t>
                      </m:r>
                      <m:f>
                        <m:fPr>
                          <m:ctrlPr>
                            <a:rPr lang="de-DE" sz="2400" i="1" smtClean="0">
                              <a:latin typeface="Cambria Math" panose="02040503050406030204" pitchFamily="18" charset="0"/>
                            </a:rPr>
                          </m:ctrlPr>
                        </m:fPr>
                        <m:num>
                          <m:r>
                            <m:rPr>
                              <m:sty m:val="p"/>
                            </m:rPr>
                            <a:rPr lang="de-CH" sz="2400" b="0" i="0" smtClean="0">
                              <a:latin typeface="Cambria Math" panose="02040503050406030204" pitchFamily="18" charset="0"/>
                            </a:rPr>
                            <m:t>dN</m:t>
                          </m:r>
                        </m:num>
                        <m:den>
                          <m:r>
                            <m:rPr>
                              <m:sty m:val="p"/>
                            </m:rPr>
                            <a:rPr lang="de-CH" sz="2400" b="0" i="0" smtClean="0">
                              <a:latin typeface="Cambria Math" panose="02040503050406030204" pitchFamily="18" charset="0"/>
                            </a:rPr>
                            <m:t>dt</m:t>
                          </m:r>
                        </m:den>
                      </m:f>
                      <m:r>
                        <a:rPr lang="de-CH" sz="2400" b="0" i="0" smtClean="0">
                          <a:latin typeface="Cambria Math" panose="02040503050406030204" pitchFamily="18" charset="0"/>
                        </a:rPr>
                        <m:t>=</m:t>
                      </m:r>
                      <m:r>
                        <m:rPr>
                          <m:sty m:val="p"/>
                        </m:rPr>
                        <a:rPr lang="de-CH" sz="2400" b="0" i="0" smtClean="0">
                          <a:latin typeface="Cambria Math" panose="02040503050406030204" pitchFamily="18" charset="0"/>
                          <a:ea typeface="Cambria Math" panose="02040503050406030204" pitchFamily="18" charset="0"/>
                        </a:rPr>
                        <m:t>λ</m:t>
                      </m:r>
                      <m:r>
                        <a:rPr lang="de-CH" sz="2400" b="0" i="0" smtClean="0">
                          <a:latin typeface="Cambria Math" panose="02040503050406030204" pitchFamily="18" charset="0"/>
                          <a:ea typeface="Cambria Math" panose="02040503050406030204" pitchFamily="18" charset="0"/>
                        </a:rPr>
                        <m:t>∙</m:t>
                      </m:r>
                      <m:r>
                        <m:rPr>
                          <m:sty m:val="p"/>
                        </m:rPr>
                        <a:rPr lang="de-CH" sz="2400" b="0" i="0" smtClean="0">
                          <a:latin typeface="Cambria Math" panose="02040503050406030204" pitchFamily="18" charset="0"/>
                          <a:ea typeface="Cambria Math" panose="02040503050406030204" pitchFamily="18" charset="0"/>
                        </a:rPr>
                        <m:t>N</m:t>
                      </m:r>
                    </m:oMath>
                  </m:oMathPara>
                </a14:m>
                <a:endParaRPr lang="de-DE" sz="2400" dirty="0">
                  <a:latin typeface="Calibri" panose="020F0502020204030204" pitchFamily="34" charset="0"/>
                  <a:cs typeface="Calibri" panose="020F0502020204030204" pitchFamily="34" charset="0"/>
                </a:endParaRPr>
              </a:p>
            </p:txBody>
          </p:sp>
        </mc:Choice>
        <mc:Fallback xmlns="">
          <p:sp>
            <p:nvSpPr>
              <p:cNvPr id="7" name="TextBox 6">
                <a:extLst>
                  <a:ext uri="{FF2B5EF4-FFF2-40B4-BE49-F238E27FC236}">
                    <a16:creationId xmlns:a16="http://schemas.microsoft.com/office/drawing/2014/main" id="{1EB37DDD-853F-9F4E-85CA-74A0191941B5}"/>
                  </a:ext>
                </a:extLst>
              </p:cNvPr>
              <p:cNvSpPr txBox="1">
                <a:spLocks noRot="1" noChangeAspect="1" noMove="1" noResize="1" noEditPoints="1" noAdjustHandles="1" noChangeArrowheads="1" noChangeShapeType="1" noTextEdit="1"/>
              </p:cNvSpPr>
              <p:nvPr/>
            </p:nvSpPr>
            <p:spPr>
              <a:xfrm>
                <a:off x="3275856" y="3245415"/>
                <a:ext cx="2498826" cy="793679"/>
              </a:xfrm>
              <a:prstGeom prst="rect">
                <a:avLst/>
              </a:prstGeom>
              <a:blipFill>
                <a:blip r:embed="rId3"/>
                <a:stretch>
                  <a:fillRect b="-6349"/>
                </a:stretch>
              </a:blipFill>
            </p:spPr>
            <p:txBody>
              <a:bodyPr/>
              <a:lstStyle/>
              <a:p>
                <a:r>
                  <a:rPr lang="de-DE">
                    <a:noFill/>
                  </a:rPr>
                  <a:t> </a:t>
                </a:r>
              </a:p>
            </p:txBody>
          </p:sp>
        </mc:Fallback>
      </mc:AlternateContent>
      <p:sp>
        <p:nvSpPr>
          <p:cNvPr id="9" name="Content Placeholder 3">
            <a:extLst>
              <a:ext uri="{FF2B5EF4-FFF2-40B4-BE49-F238E27FC236}">
                <a16:creationId xmlns:a16="http://schemas.microsoft.com/office/drawing/2014/main" id="{083BC663-879A-0A4C-82F4-DC6C66DDA068}"/>
              </a:ext>
            </a:extLst>
          </p:cNvPr>
          <p:cNvSpPr txBox="1">
            <a:spLocks/>
          </p:cNvSpPr>
          <p:nvPr/>
        </p:nvSpPr>
        <p:spPr>
          <a:xfrm>
            <a:off x="323849" y="4943546"/>
            <a:ext cx="3654619" cy="50405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solidFill>
                  <a:srgbClr val="1269B0"/>
                </a:solidFill>
              </a:rPr>
              <a:t>Physical half-life time</a:t>
            </a:r>
            <a:r>
              <a:rPr lang="en-US" sz="2000" dirty="0"/>
              <a:t>:</a:t>
            </a:r>
          </a:p>
          <a:p>
            <a:pPr marL="0" indent="0">
              <a:buFont typeface="Wingdings" pitchFamily="2" charset="2"/>
              <a:buNone/>
            </a:pPr>
            <a:r>
              <a:rPr lang="en-US" sz="2000" dirty="0"/>
              <a:t> </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9A03202-8F90-DE41-B3DE-5F99B62A1CDF}"/>
                  </a:ext>
                </a:extLst>
              </p:cNvPr>
              <p:cNvSpPr txBox="1"/>
              <p:nvPr/>
            </p:nvSpPr>
            <p:spPr>
              <a:xfrm>
                <a:off x="1646171" y="5301208"/>
                <a:ext cx="6171625" cy="8091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sz="2400" b="1" i="0" smtClean="0">
                          <a:solidFill>
                            <a:srgbClr val="1269B0"/>
                          </a:solidFill>
                          <a:latin typeface="Cambria Math" panose="02040503050406030204" pitchFamily="18" charset="0"/>
                        </a:rPr>
                        <m:t>𝐍</m:t>
                      </m:r>
                      <m:d>
                        <m:dPr>
                          <m:ctrlPr>
                            <a:rPr lang="de-CH" sz="2400" b="1" i="1" smtClean="0">
                              <a:solidFill>
                                <a:srgbClr val="1269B0"/>
                              </a:solidFill>
                              <a:latin typeface="Cambria Math" panose="02040503050406030204" pitchFamily="18" charset="0"/>
                            </a:rPr>
                          </m:ctrlPr>
                        </m:dPr>
                        <m:e>
                          <m:sSub>
                            <m:sSubPr>
                              <m:ctrlPr>
                                <a:rPr lang="de-CH" sz="2400" b="1" i="1" smtClean="0">
                                  <a:solidFill>
                                    <a:srgbClr val="1269B0"/>
                                  </a:solidFill>
                                  <a:latin typeface="Cambria Math" panose="02040503050406030204" pitchFamily="18" charset="0"/>
                                </a:rPr>
                              </m:ctrlPr>
                            </m:sSubPr>
                            <m:e>
                              <m:r>
                                <a:rPr lang="de-CH" sz="2400" b="1" i="0" smtClean="0">
                                  <a:solidFill>
                                    <a:srgbClr val="1269B0"/>
                                  </a:solidFill>
                                  <a:latin typeface="Cambria Math" panose="02040503050406030204" pitchFamily="18" charset="0"/>
                                </a:rPr>
                                <m:t>𝐭</m:t>
                              </m:r>
                            </m:e>
                            <m:sub>
                              <m:r>
                                <a:rPr lang="de-CH" sz="2400" b="1" i="0" smtClean="0">
                                  <a:solidFill>
                                    <a:srgbClr val="1269B0"/>
                                  </a:solidFill>
                                  <a:latin typeface="Cambria Math" panose="02040503050406030204" pitchFamily="18" charset="0"/>
                                </a:rPr>
                                <m:t>𝟏</m:t>
                              </m:r>
                              <m:r>
                                <a:rPr lang="de-CH" sz="2400" b="1" i="0" smtClean="0">
                                  <a:solidFill>
                                    <a:srgbClr val="1269B0"/>
                                  </a:solidFill>
                                  <a:latin typeface="Cambria Math" panose="02040503050406030204" pitchFamily="18" charset="0"/>
                                </a:rPr>
                                <m:t>/</m:t>
                              </m:r>
                              <m:r>
                                <a:rPr lang="de-CH" sz="2400" b="1" i="0" smtClean="0">
                                  <a:solidFill>
                                    <a:srgbClr val="1269B0"/>
                                  </a:solidFill>
                                  <a:latin typeface="Cambria Math" panose="02040503050406030204" pitchFamily="18" charset="0"/>
                                </a:rPr>
                                <m:t>𝟐</m:t>
                              </m:r>
                            </m:sub>
                          </m:sSub>
                        </m:e>
                      </m:d>
                      <m:r>
                        <a:rPr lang="de-CH" sz="2400" b="1" i="0" smtClean="0">
                          <a:solidFill>
                            <a:srgbClr val="1269B0"/>
                          </a:solidFill>
                          <a:latin typeface="Cambria Math" panose="02040503050406030204" pitchFamily="18" charset="0"/>
                        </a:rPr>
                        <m:t>=</m:t>
                      </m:r>
                      <m:f>
                        <m:fPr>
                          <m:ctrlPr>
                            <a:rPr lang="de-CH" sz="2400" b="1" i="1" smtClean="0">
                              <a:solidFill>
                                <a:srgbClr val="1269B0"/>
                              </a:solidFill>
                              <a:latin typeface="Cambria Math" panose="02040503050406030204" pitchFamily="18" charset="0"/>
                            </a:rPr>
                          </m:ctrlPr>
                        </m:fPr>
                        <m:num>
                          <m:sSub>
                            <m:sSubPr>
                              <m:ctrlPr>
                                <a:rPr lang="de-CH" sz="2400" b="1" i="1">
                                  <a:solidFill>
                                    <a:srgbClr val="1269B0"/>
                                  </a:solidFill>
                                  <a:latin typeface="Cambria Math" panose="02040503050406030204" pitchFamily="18" charset="0"/>
                                </a:rPr>
                              </m:ctrlPr>
                            </m:sSubPr>
                            <m:e>
                              <m:r>
                                <a:rPr lang="de-CH" sz="2400" b="1" i="0">
                                  <a:solidFill>
                                    <a:srgbClr val="1269B0"/>
                                  </a:solidFill>
                                  <a:latin typeface="Cambria Math" panose="02040503050406030204" pitchFamily="18" charset="0"/>
                                </a:rPr>
                                <m:t>𝐍</m:t>
                              </m:r>
                            </m:e>
                            <m:sub>
                              <m:r>
                                <a:rPr lang="de-CH" sz="2400" b="1" i="0">
                                  <a:solidFill>
                                    <a:srgbClr val="1269B0"/>
                                  </a:solidFill>
                                  <a:latin typeface="Cambria Math" panose="02040503050406030204" pitchFamily="18" charset="0"/>
                                </a:rPr>
                                <m:t>𝟎</m:t>
                              </m:r>
                            </m:sub>
                          </m:sSub>
                        </m:num>
                        <m:den>
                          <m:r>
                            <a:rPr lang="de-CH" sz="2400" b="1" i="0" smtClean="0">
                              <a:solidFill>
                                <a:srgbClr val="1269B0"/>
                              </a:solidFill>
                              <a:latin typeface="Cambria Math" panose="02040503050406030204" pitchFamily="18" charset="0"/>
                            </a:rPr>
                            <m:t>𝟐</m:t>
                          </m:r>
                        </m:den>
                      </m:f>
                      <m:sSub>
                        <m:sSubPr>
                          <m:ctrlPr>
                            <a:rPr lang="de-CH" sz="2400" b="1" i="1" smtClean="0">
                              <a:solidFill>
                                <a:srgbClr val="1269B0"/>
                              </a:solidFill>
                              <a:latin typeface="Cambria Math" panose="02040503050406030204" pitchFamily="18" charset="0"/>
                            </a:rPr>
                          </m:ctrlPr>
                        </m:sSubPr>
                        <m:e>
                          <m:r>
                            <a:rPr lang="de-CH" sz="2400" b="1" i="0" smtClean="0">
                              <a:solidFill>
                                <a:srgbClr val="1269B0"/>
                              </a:solidFill>
                              <a:latin typeface="Cambria Math" panose="02040503050406030204" pitchFamily="18" charset="0"/>
                            </a:rPr>
                            <m:t>=</m:t>
                          </m:r>
                          <m:r>
                            <a:rPr lang="de-CH" sz="2400" b="1" i="0" smtClean="0">
                              <a:solidFill>
                                <a:srgbClr val="1269B0"/>
                              </a:solidFill>
                              <a:latin typeface="Cambria Math" panose="02040503050406030204" pitchFamily="18" charset="0"/>
                            </a:rPr>
                            <m:t>𝐍</m:t>
                          </m:r>
                        </m:e>
                        <m:sub>
                          <m:r>
                            <a:rPr lang="de-CH" sz="2400" b="1" i="0" smtClean="0">
                              <a:solidFill>
                                <a:srgbClr val="1269B0"/>
                              </a:solidFill>
                              <a:latin typeface="Cambria Math" panose="02040503050406030204" pitchFamily="18" charset="0"/>
                            </a:rPr>
                            <m:t>𝟎</m:t>
                          </m:r>
                        </m:sub>
                      </m:sSub>
                      <m:sSup>
                        <m:sSupPr>
                          <m:ctrlPr>
                            <a:rPr lang="de-CH" sz="2400" b="1" i="1" smtClean="0">
                              <a:solidFill>
                                <a:srgbClr val="1269B0"/>
                              </a:solidFill>
                              <a:latin typeface="Cambria Math" panose="02040503050406030204" pitchFamily="18" charset="0"/>
                            </a:rPr>
                          </m:ctrlPr>
                        </m:sSupPr>
                        <m:e>
                          <m:r>
                            <a:rPr lang="de-CH" sz="2400" b="1" i="0" smtClean="0">
                              <a:solidFill>
                                <a:srgbClr val="1269B0"/>
                              </a:solidFill>
                              <a:latin typeface="Cambria Math" panose="02040503050406030204" pitchFamily="18" charset="0"/>
                            </a:rPr>
                            <m:t>𝐞</m:t>
                          </m:r>
                        </m:e>
                        <m:sup>
                          <m:r>
                            <a:rPr lang="de-CH" sz="2400" b="1" i="0">
                              <a:solidFill>
                                <a:srgbClr val="1269B0"/>
                              </a:solidFill>
                              <a:latin typeface="Cambria Math" panose="02040503050406030204" pitchFamily="18" charset="0"/>
                            </a:rPr>
                            <m:t>−</m:t>
                          </m:r>
                          <m:r>
                            <a:rPr lang="de-CH" sz="2400" b="1" i="0">
                              <a:solidFill>
                                <a:srgbClr val="1269B0"/>
                              </a:solidFill>
                              <a:latin typeface="Cambria Math" panose="02040503050406030204" pitchFamily="18" charset="0"/>
                              <a:ea typeface="Cambria Math" panose="02040503050406030204" pitchFamily="18" charset="0"/>
                            </a:rPr>
                            <m:t>𝛌</m:t>
                          </m:r>
                          <m:sSub>
                            <m:sSubPr>
                              <m:ctrlPr>
                                <a:rPr lang="de-CH" sz="2400" b="1" i="1">
                                  <a:solidFill>
                                    <a:srgbClr val="1269B0"/>
                                  </a:solidFill>
                                  <a:latin typeface="Cambria Math" panose="02040503050406030204" pitchFamily="18" charset="0"/>
                                </a:rPr>
                              </m:ctrlPr>
                            </m:sSubPr>
                            <m:e>
                              <m:r>
                                <a:rPr lang="de-CH" sz="2400" b="1">
                                  <a:solidFill>
                                    <a:srgbClr val="1269B0"/>
                                  </a:solidFill>
                                  <a:latin typeface="Cambria Math" panose="02040503050406030204" pitchFamily="18" charset="0"/>
                                  <a:ea typeface="Cambria Math" panose="02040503050406030204" pitchFamily="18" charset="0"/>
                                </a:rPr>
                                <m:t>∙</m:t>
                              </m:r>
                              <m:r>
                                <a:rPr lang="de-CH" sz="2400" b="1" i="0">
                                  <a:solidFill>
                                    <a:srgbClr val="1269B0"/>
                                  </a:solidFill>
                                  <a:latin typeface="Cambria Math" panose="02040503050406030204" pitchFamily="18" charset="0"/>
                                </a:rPr>
                                <m:t>𝐭</m:t>
                              </m:r>
                            </m:e>
                            <m:sub>
                              <m:r>
                                <a:rPr lang="de-CH" sz="2400" b="1" i="0">
                                  <a:solidFill>
                                    <a:srgbClr val="1269B0"/>
                                  </a:solidFill>
                                  <a:latin typeface="Cambria Math" panose="02040503050406030204" pitchFamily="18" charset="0"/>
                                </a:rPr>
                                <m:t>𝟏</m:t>
                              </m:r>
                              <m:r>
                                <a:rPr lang="de-CH" sz="2400" b="1" i="0">
                                  <a:solidFill>
                                    <a:srgbClr val="1269B0"/>
                                  </a:solidFill>
                                  <a:latin typeface="Cambria Math" panose="02040503050406030204" pitchFamily="18" charset="0"/>
                                </a:rPr>
                                <m:t>/</m:t>
                              </m:r>
                              <m:r>
                                <a:rPr lang="de-CH" sz="2400" b="1" i="0">
                                  <a:solidFill>
                                    <a:srgbClr val="1269B0"/>
                                  </a:solidFill>
                                  <a:latin typeface="Cambria Math" panose="02040503050406030204" pitchFamily="18" charset="0"/>
                                </a:rPr>
                                <m:t>𝟐</m:t>
                              </m:r>
                            </m:sub>
                          </m:sSub>
                        </m:sup>
                      </m:sSup>
                      <m:r>
                        <a:rPr lang="de-CH" sz="2400" b="1" i="0" smtClean="0">
                          <a:solidFill>
                            <a:srgbClr val="1269B0"/>
                          </a:solidFill>
                          <a:latin typeface="Cambria Math" panose="02040503050406030204" pitchFamily="18" charset="0"/>
                        </a:rPr>
                        <m:t>  </m:t>
                      </m:r>
                      <m:r>
                        <a:rPr lang="de-CH" sz="2400" b="1" i="1">
                          <a:solidFill>
                            <a:srgbClr val="1269B0"/>
                          </a:solidFill>
                          <a:latin typeface="Cambria Math" panose="02040503050406030204" pitchFamily="18" charset="0"/>
                          <a:ea typeface="Cambria Math" panose="02040503050406030204" pitchFamily="18" charset="0"/>
                        </a:rPr>
                        <m:t>→</m:t>
                      </m:r>
                      <m:r>
                        <a:rPr lang="de-CH" sz="2400" b="1" i="1" smtClean="0">
                          <a:solidFill>
                            <a:srgbClr val="1269B0"/>
                          </a:solidFill>
                          <a:latin typeface="Cambria Math" panose="02040503050406030204" pitchFamily="18" charset="0"/>
                          <a:ea typeface="Cambria Math" panose="02040503050406030204" pitchFamily="18" charset="0"/>
                        </a:rPr>
                        <m:t>  </m:t>
                      </m:r>
                      <m:sSub>
                        <m:sSubPr>
                          <m:ctrlPr>
                            <a:rPr lang="de-CH" sz="2400" b="1" i="1">
                              <a:solidFill>
                                <a:srgbClr val="1269B0"/>
                              </a:solidFill>
                              <a:latin typeface="Cambria Math" panose="02040503050406030204" pitchFamily="18" charset="0"/>
                            </a:rPr>
                          </m:ctrlPr>
                        </m:sSubPr>
                        <m:e>
                          <m:r>
                            <a:rPr lang="de-CH" sz="2400" b="1">
                              <a:solidFill>
                                <a:srgbClr val="1269B0"/>
                              </a:solidFill>
                              <a:latin typeface="Cambria Math" panose="02040503050406030204" pitchFamily="18" charset="0"/>
                            </a:rPr>
                            <m:t>𝐭</m:t>
                          </m:r>
                        </m:e>
                        <m:sub>
                          <m:r>
                            <a:rPr lang="de-CH" sz="2400" b="1">
                              <a:solidFill>
                                <a:srgbClr val="1269B0"/>
                              </a:solidFill>
                              <a:latin typeface="Cambria Math" panose="02040503050406030204" pitchFamily="18" charset="0"/>
                            </a:rPr>
                            <m:t>𝟏</m:t>
                          </m:r>
                          <m:r>
                            <a:rPr lang="de-CH" sz="2400" b="1">
                              <a:solidFill>
                                <a:srgbClr val="1269B0"/>
                              </a:solidFill>
                              <a:latin typeface="Cambria Math" panose="02040503050406030204" pitchFamily="18" charset="0"/>
                            </a:rPr>
                            <m:t>/</m:t>
                          </m:r>
                          <m:r>
                            <a:rPr lang="de-CH" sz="2400" b="1">
                              <a:solidFill>
                                <a:srgbClr val="1269B0"/>
                              </a:solidFill>
                              <a:latin typeface="Cambria Math" panose="02040503050406030204" pitchFamily="18" charset="0"/>
                            </a:rPr>
                            <m:t>𝟐</m:t>
                          </m:r>
                        </m:sub>
                      </m:sSub>
                      <m:r>
                        <a:rPr lang="de-CH" sz="2400" b="1">
                          <a:solidFill>
                            <a:srgbClr val="1269B0"/>
                          </a:solidFill>
                          <a:latin typeface="Cambria Math" panose="02040503050406030204" pitchFamily="18" charset="0"/>
                        </a:rPr>
                        <m:t>=</m:t>
                      </m:r>
                      <m:f>
                        <m:fPr>
                          <m:ctrlPr>
                            <a:rPr lang="de-CH" sz="2400" b="1" i="1">
                              <a:solidFill>
                                <a:srgbClr val="1269B0"/>
                              </a:solidFill>
                              <a:latin typeface="Cambria Math" panose="02040503050406030204" pitchFamily="18" charset="0"/>
                            </a:rPr>
                          </m:ctrlPr>
                        </m:fPr>
                        <m:num>
                          <m:r>
                            <a:rPr lang="de-CH" sz="2400" b="1">
                              <a:solidFill>
                                <a:srgbClr val="1269B0"/>
                              </a:solidFill>
                              <a:latin typeface="Cambria Math" panose="02040503050406030204" pitchFamily="18" charset="0"/>
                            </a:rPr>
                            <m:t>𝐥𝐧</m:t>
                          </m:r>
                          <m:d>
                            <m:dPr>
                              <m:ctrlPr>
                                <a:rPr lang="de-CH" sz="2400" b="1" i="1">
                                  <a:solidFill>
                                    <a:srgbClr val="1269B0"/>
                                  </a:solidFill>
                                  <a:latin typeface="Cambria Math" panose="02040503050406030204" pitchFamily="18" charset="0"/>
                                </a:rPr>
                              </m:ctrlPr>
                            </m:dPr>
                            <m:e>
                              <m:r>
                                <a:rPr lang="de-CH" sz="2400" b="1">
                                  <a:solidFill>
                                    <a:srgbClr val="1269B0"/>
                                  </a:solidFill>
                                  <a:latin typeface="Cambria Math" panose="02040503050406030204" pitchFamily="18" charset="0"/>
                                </a:rPr>
                                <m:t>𝟐</m:t>
                              </m:r>
                            </m:e>
                          </m:d>
                        </m:num>
                        <m:den>
                          <m:r>
                            <a:rPr lang="de-CH" sz="2400" b="1">
                              <a:solidFill>
                                <a:srgbClr val="1269B0"/>
                              </a:solidFill>
                              <a:latin typeface="Cambria Math" panose="02040503050406030204" pitchFamily="18" charset="0"/>
                              <a:ea typeface="Cambria Math" panose="02040503050406030204" pitchFamily="18" charset="0"/>
                            </a:rPr>
                            <m:t>𝛌</m:t>
                          </m:r>
                        </m:den>
                      </m:f>
                    </m:oMath>
                  </m:oMathPara>
                </a14:m>
                <a:endParaRPr lang="de-DE" sz="2400" b="1" dirty="0">
                  <a:solidFill>
                    <a:srgbClr val="1269B0"/>
                  </a:solidFill>
                  <a:latin typeface="Calibri" panose="020F0502020204030204" pitchFamily="34" charset="0"/>
                  <a:cs typeface="Calibri" panose="020F0502020204030204" pitchFamily="34" charset="0"/>
                </a:endParaRPr>
              </a:p>
            </p:txBody>
          </p:sp>
        </mc:Choice>
        <mc:Fallback>
          <p:sp>
            <p:nvSpPr>
              <p:cNvPr id="11" name="TextBox 10">
                <a:extLst>
                  <a:ext uri="{FF2B5EF4-FFF2-40B4-BE49-F238E27FC236}">
                    <a16:creationId xmlns:a16="http://schemas.microsoft.com/office/drawing/2014/main" id="{B9A03202-8F90-DE41-B3DE-5F99B62A1CDF}"/>
                  </a:ext>
                </a:extLst>
              </p:cNvPr>
              <p:cNvSpPr txBox="1">
                <a:spLocks noRot="1" noChangeAspect="1" noMove="1" noResize="1" noEditPoints="1" noAdjustHandles="1" noChangeArrowheads="1" noChangeShapeType="1" noTextEdit="1"/>
              </p:cNvSpPr>
              <p:nvPr/>
            </p:nvSpPr>
            <p:spPr>
              <a:xfrm>
                <a:off x="1646171" y="5301208"/>
                <a:ext cx="6171625" cy="809132"/>
              </a:xfrm>
              <a:prstGeom prst="rect">
                <a:avLst/>
              </a:prstGeom>
              <a:blipFill>
                <a:blip r:embed="rId4"/>
                <a:stretch>
                  <a:fillRect b="-6154"/>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81C0F07-439E-2B4C-A728-0B200A57F334}"/>
              </a:ext>
            </a:extLst>
          </p:cNvPr>
          <p:cNvSpPr/>
          <p:nvPr/>
        </p:nvSpPr>
        <p:spPr>
          <a:xfrm>
            <a:off x="773780" y="4102910"/>
            <a:ext cx="7842799" cy="523220"/>
          </a:xfrm>
          <a:prstGeom prst="rect">
            <a:avLst/>
          </a:prstGeom>
        </p:spPr>
        <p:txBody>
          <a:bodyPr wrap="square">
            <a:spAutoFit/>
          </a:bodyPr>
          <a:lstStyle/>
          <a:p>
            <a:r>
              <a:rPr lang="en-US" sz="1400" dirty="0">
                <a:latin typeface="Calibri"/>
                <a:cs typeface="Calibri"/>
              </a:rPr>
              <a:t>Units:	Curie (Ci) 		1 Ci = 3.7</a:t>
            </a:r>
            <a:r>
              <a:rPr lang="en-US" sz="1400" dirty="0">
                <a:latin typeface="Calibri"/>
                <a:cs typeface="Calibri"/>
                <a:sym typeface="Symbol" pitchFamily="18" charset="2"/>
              </a:rPr>
              <a:t>10</a:t>
            </a:r>
            <a:r>
              <a:rPr lang="en-US" sz="1400" baseline="30000" dirty="0">
                <a:latin typeface="Calibri"/>
                <a:cs typeface="Calibri"/>
                <a:sym typeface="Symbol" pitchFamily="18" charset="2"/>
              </a:rPr>
              <a:t>10</a:t>
            </a:r>
            <a:r>
              <a:rPr lang="en-US" sz="1400" dirty="0">
                <a:latin typeface="Calibri"/>
                <a:cs typeface="Calibri"/>
                <a:sym typeface="Symbol" pitchFamily="18" charset="2"/>
              </a:rPr>
              <a:t> disintegrations/s (=activity of 1g </a:t>
            </a:r>
            <a:r>
              <a:rPr lang="en-US" sz="1400" baseline="30000" dirty="0">
                <a:latin typeface="Calibri"/>
                <a:cs typeface="Calibri"/>
                <a:sym typeface="Symbol" pitchFamily="18" charset="2"/>
              </a:rPr>
              <a:t>226</a:t>
            </a:r>
            <a:r>
              <a:rPr lang="en-US" sz="1400" dirty="0">
                <a:latin typeface="Calibri"/>
                <a:cs typeface="Calibri"/>
                <a:sym typeface="Symbol" pitchFamily="18" charset="2"/>
              </a:rPr>
              <a:t>Ra)</a:t>
            </a:r>
          </a:p>
          <a:p>
            <a:r>
              <a:rPr lang="en-US" sz="1400" dirty="0">
                <a:latin typeface="Calibri"/>
                <a:cs typeface="Calibri"/>
                <a:sym typeface="Symbol" pitchFamily="18" charset="2"/>
              </a:rPr>
              <a:t>	Becquerels (</a:t>
            </a:r>
            <a:r>
              <a:rPr lang="en-US" sz="1400" dirty="0" err="1">
                <a:latin typeface="Calibri"/>
                <a:cs typeface="Calibri"/>
                <a:sym typeface="Symbol" pitchFamily="18" charset="2"/>
              </a:rPr>
              <a:t>Bq</a:t>
            </a:r>
            <a:r>
              <a:rPr lang="en-US" sz="1400" dirty="0">
                <a:latin typeface="Calibri"/>
                <a:cs typeface="Calibri"/>
                <a:sym typeface="Symbol" pitchFamily="18" charset="2"/>
              </a:rPr>
              <a:t>)	1 </a:t>
            </a:r>
            <a:r>
              <a:rPr lang="en-US" sz="1400" dirty="0" err="1">
                <a:latin typeface="Calibri"/>
                <a:cs typeface="Calibri"/>
                <a:sym typeface="Symbol" pitchFamily="18" charset="2"/>
              </a:rPr>
              <a:t>Bq</a:t>
            </a:r>
            <a:r>
              <a:rPr lang="en-US" sz="1400" dirty="0">
                <a:latin typeface="Calibri"/>
                <a:cs typeface="Calibri"/>
                <a:sym typeface="Symbol" pitchFamily="18" charset="2"/>
              </a:rPr>
              <a:t> = 1 disintegration/s</a:t>
            </a:r>
          </a:p>
        </p:txBody>
      </p:sp>
    </p:spTree>
    <p:extLst>
      <p:ext uri="{BB962C8B-B14F-4D97-AF65-F5344CB8AC3E}">
        <p14:creationId xmlns:p14="http://schemas.microsoft.com/office/powerpoint/2010/main" val="3274599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P spid="9"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0E3BA-33DE-7C4A-AAF8-4F9F85F4EA2A}"/>
              </a:ext>
            </a:extLst>
          </p:cNvPr>
          <p:cNvSpPr>
            <a:spLocks noGrp="1"/>
          </p:cNvSpPr>
          <p:nvPr>
            <p:ph type="title"/>
          </p:nvPr>
        </p:nvSpPr>
        <p:spPr/>
        <p:txBody>
          <a:bodyPr/>
          <a:lstStyle/>
          <a:p>
            <a:r>
              <a:rPr lang="en-US" dirty="0"/>
              <a:t>Biological half-life time</a:t>
            </a:r>
          </a:p>
        </p:txBody>
      </p:sp>
      <p:sp>
        <p:nvSpPr>
          <p:cNvPr id="3" name="Slide Number Placeholder 2">
            <a:extLst>
              <a:ext uri="{FF2B5EF4-FFF2-40B4-BE49-F238E27FC236}">
                <a16:creationId xmlns:a16="http://schemas.microsoft.com/office/drawing/2014/main" id="{900EF764-344C-F24E-9677-8F4201E7C7C0}"/>
              </a:ext>
            </a:extLst>
          </p:cNvPr>
          <p:cNvSpPr>
            <a:spLocks noGrp="1"/>
          </p:cNvSpPr>
          <p:nvPr>
            <p:ph type="sldNum" sz="quarter" idx="4"/>
          </p:nvPr>
        </p:nvSpPr>
        <p:spPr/>
        <p:txBody>
          <a:bodyPr/>
          <a:lstStyle/>
          <a:p>
            <a:fld id="{79594931-7310-8546-9CE2-0B8C244628BE}" type="slidenum">
              <a:rPr lang="en-US" smtClean="0"/>
              <a:pPr/>
              <a:t>8</a:t>
            </a:fld>
            <a:endParaRPr lang="en-US"/>
          </a:p>
        </p:txBody>
      </p:sp>
      <p:sp>
        <p:nvSpPr>
          <p:cNvPr id="9" name="Content Placeholder 3">
            <a:extLst>
              <a:ext uri="{FF2B5EF4-FFF2-40B4-BE49-F238E27FC236}">
                <a16:creationId xmlns:a16="http://schemas.microsoft.com/office/drawing/2014/main" id="{083BC663-879A-0A4C-82F4-DC6C66DDA068}"/>
              </a:ext>
            </a:extLst>
          </p:cNvPr>
          <p:cNvSpPr txBox="1">
            <a:spLocks/>
          </p:cNvSpPr>
          <p:nvPr/>
        </p:nvSpPr>
        <p:spPr>
          <a:xfrm>
            <a:off x="323849" y="1268760"/>
            <a:ext cx="3654619" cy="50405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Physical half-life time:</a:t>
            </a:r>
          </a:p>
          <a:p>
            <a:pPr marL="0" indent="0">
              <a:buFont typeface="Wingdings" pitchFamily="2" charset="2"/>
              <a:buNone/>
            </a:pPr>
            <a:r>
              <a:rPr lang="en-US" sz="2000" dirty="0"/>
              <a:t>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A03202-8F90-DE41-B3DE-5F99B62A1CDF}"/>
                  </a:ext>
                </a:extLst>
              </p:cNvPr>
              <p:cNvSpPr txBox="1"/>
              <p:nvPr/>
            </p:nvSpPr>
            <p:spPr>
              <a:xfrm>
                <a:off x="3619271" y="1412776"/>
                <a:ext cx="1826205" cy="809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CH" sz="2400" i="1" smtClean="0">
                              <a:solidFill>
                                <a:schemeClr val="tx1"/>
                              </a:solidFill>
                              <a:latin typeface="Cambria Math" panose="02040503050406030204" pitchFamily="18" charset="0"/>
                            </a:rPr>
                          </m:ctrlPr>
                        </m:sSubPr>
                        <m:e>
                          <m:r>
                            <m:rPr>
                              <m:sty m:val="p"/>
                            </m:rPr>
                            <a:rPr lang="de-CH" sz="2400" b="0" i="1">
                              <a:solidFill>
                                <a:schemeClr val="tx1"/>
                              </a:solidFill>
                              <a:latin typeface="Cambria Math" panose="02040503050406030204" pitchFamily="18" charset="0"/>
                            </a:rPr>
                            <m:t>t</m:t>
                          </m:r>
                        </m:e>
                        <m:sub>
                          <m:r>
                            <a:rPr lang="de-CH" sz="2400" b="0" i="1">
                              <a:solidFill>
                                <a:schemeClr val="tx1"/>
                              </a:solidFill>
                              <a:latin typeface="Cambria Math" panose="02040503050406030204" pitchFamily="18" charset="0"/>
                            </a:rPr>
                            <m:t>1</m:t>
                          </m:r>
                          <m:r>
                            <a:rPr lang="de-CH" sz="2400" b="0">
                              <a:solidFill>
                                <a:schemeClr val="tx1"/>
                              </a:solidFill>
                              <a:latin typeface="Cambria Math" panose="02040503050406030204" pitchFamily="18" charset="0"/>
                            </a:rPr>
                            <m:t>/</m:t>
                          </m:r>
                          <m:r>
                            <a:rPr lang="de-CH" sz="2400" b="0" i="1">
                              <a:solidFill>
                                <a:schemeClr val="tx1"/>
                              </a:solidFill>
                              <a:latin typeface="Cambria Math" panose="02040503050406030204" pitchFamily="18" charset="0"/>
                            </a:rPr>
                            <m:t>2</m:t>
                          </m:r>
                        </m:sub>
                      </m:sSub>
                      <m:r>
                        <a:rPr lang="de-CH" sz="2400" b="0">
                          <a:solidFill>
                            <a:schemeClr val="tx1"/>
                          </a:solidFill>
                          <a:latin typeface="Cambria Math" panose="02040503050406030204" pitchFamily="18" charset="0"/>
                        </a:rPr>
                        <m:t>=</m:t>
                      </m:r>
                      <m:f>
                        <m:fPr>
                          <m:ctrlPr>
                            <a:rPr lang="de-CH" sz="2400" i="1">
                              <a:solidFill>
                                <a:schemeClr val="tx1"/>
                              </a:solidFill>
                              <a:latin typeface="Cambria Math" panose="02040503050406030204" pitchFamily="18" charset="0"/>
                            </a:rPr>
                          </m:ctrlPr>
                        </m:fPr>
                        <m:num>
                          <m:r>
                            <m:rPr>
                              <m:sty m:val="p"/>
                            </m:rPr>
                            <a:rPr lang="de-CH" sz="2400" b="0" i="1">
                              <a:solidFill>
                                <a:schemeClr val="tx1"/>
                              </a:solidFill>
                              <a:latin typeface="Cambria Math" panose="02040503050406030204" pitchFamily="18" charset="0"/>
                            </a:rPr>
                            <m:t>ln</m:t>
                          </m:r>
                          <m:d>
                            <m:dPr>
                              <m:ctrlPr>
                                <a:rPr lang="de-CH" sz="2400" i="1">
                                  <a:solidFill>
                                    <a:schemeClr val="tx1"/>
                                  </a:solidFill>
                                  <a:latin typeface="Cambria Math" panose="02040503050406030204" pitchFamily="18" charset="0"/>
                                </a:rPr>
                              </m:ctrlPr>
                            </m:dPr>
                            <m:e>
                              <m:r>
                                <a:rPr lang="de-CH" sz="2400" b="0" i="1">
                                  <a:solidFill>
                                    <a:schemeClr val="tx1"/>
                                  </a:solidFill>
                                  <a:latin typeface="Cambria Math" panose="02040503050406030204" pitchFamily="18" charset="0"/>
                                </a:rPr>
                                <m:t>2</m:t>
                              </m:r>
                            </m:e>
                          </m:d>
                        </m:num>
                        <m:den>
                          <m:r>
                            <m:rPr>
                              <m:sty m:val="p"/>
                            </m:rPr>
                            <a:rPr lang="de-CH" sz="2400" b="0" i="1">
                              <a:solidFill>
                                <a:schemeClr val="tx1"/>
                              </a:solidFill>
                              <a:latin typeface="Cambria Math" panose="02040503050406030204" pitchFamily="18" charset="0"/>
                              <a:ea typeface="Cambria Math" panose="02040503050406030204" pitchFamily="18" charset="0"/>
                            </a:rPr>
                            <m:t>λ</m:t>
                          </m:r>
                        </m:den>
                      </m:f>
                    </m:oMath>
                  </m:oMathPara>
                </a14:m>
                <a:endParaRPr lang="de-DE" sz="2400" dirty="0">
                  <a:solidFill>
                    <a:schemeClr val="tx1"/>
                  </a:solidFill>
                  <a:latin typeface="Calibri" panose="020F0502020204030204" pitchFamily="34" charset="0"/>
                  <a:cs typeface="Calibri" panose="020F0502020204030204" pitchFamily="34" charset="0"/>
                </a:endParaRPr>
              </a:p>
            </p:txBody>
          </p:sp>
        </mc:Choice>
        <mc:Fallback xmlns="">
          <p:sp>
            <p:nvSpPr>
              <p:cNvPr id="11" name="TextBox 10">
                <a:extLst>
                  <a:ext uri="{FF2B5EF4-FFF2-40B4-BE49-F238E27FC236}">
                    <a16:creationId xmlns:a16="http://schemas.microsoft.com/office/drawing/2014/main" id="{B9A03202-8F90-DE41-B3DE-5F99B62A1CDF}"/>
                  </a:ext>
                </a:extLst>
              </p:cNvPr>
              <p:cNvSpPr txBox="1">
                <a:spLocks noRot="1" noChangeAspect="1" noMove="1" noResize="1" noEditPoints="1" noAdjustHandles="1" noChangeArrowheads="1" noChangeShapeType="1" noTextEdit="1"/>
              </p:cNvSpPr>
              <p:nvPr/>
            </p:nvSpPr>
            <p:spPr>
              <a:xfrm>
                <a:off x="3619271" y="1412776"/>
                <a:ext cx="1826205" cy="809068"/>
              </a:xfrm>
              <a:prstGeom prst="rect">
                <a:avLst/>
              </a:prstGeom>
              <a:blipFill>
                <a:blip r:embed="rId2"/>
                <a:stretch>
                  <a:fillRect b="-6154"/>
                </a:stretch>
              </a:blipFill>
            </p:spPr>
            <p:txBody>
              <a:bodyPr/>
              <a:lstStyle/>
              <a:p>
                <a:r>
                  <a:rPr lang="de-DE">
                    <a:noFill/>
                  </a:rPr>
                  <a:t> </a:t>
                </a:r>
              </a:p>
            </p:txBody>
          </p:sp>
        </mc:Fallback>
      </mc:AlternateContent>
      <p:sp>
        <p:nvSpPr>
          <p:cNvPr id="14" name="Content Placeholder 3">
            <a:extLst>
              <a:ext uri="{FF2B5EF4-FFF2-40B4-BE49-F238E27FC236}">
                <a16:creationId xmlns:a16="http://schemas.microsoft.com/office/drawing/2014/main" id="{49B1EDE5-FE6A-4348-AE56-D81517CFD084}"/>
              </a:ext>
            </a:extLst>
          </p:cNvPr>
          <p:cNvSpPr txBox="1">
            <a:spLocks/>
          </p:cNvSpPr>
          <p:nvPr/>
        </p:nvSpPr>
        <p:spPr>
          <a:xfrm>
            <a:off x="323849" y="2509876"/>
            <a:ext cx="3654619" cy="50405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Biological half-life time:</a:t>
            </a:r>
          </a:p>
          <a:p>
            <a:pPr marL="0" indent="0">
              <a:buFont typeface="Wingdings" pitchFamily="2" charset="2"/>
              <a:buNone/>
            </a:pPr>
            <a:r>
              <a:rPr lang="en-US" sz="2000" dirty="0"/>
              <a:t>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55660C-2DBC-9244-BB0A-A683342304F1}"/>
                  </a:ext>
                </a:extLst>
              </p:cNvPr>
              <p:cNvSpPr txBox="1"/>
              <p:nvPr/>
            </p:nvSpPr>
            <p:spPr>
              <a:xfrm>
                <a:off x="3407642" y="2725900"/>
                <a:ext cx="2249462" cy="871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CH" sz="2400" i="1" smtClean="0">
                              <a:solidFill>
                                <a:schemeClr val="tx1"/>
                              </a:solidFill>
                              <a:latin typeface="Cambria Math" panose="02040503050406030204" pitchFamily="18" charset="0"/>
                            </a:rPr>
                          </m:ctrlPr>
                        </m:sSubPr>
                        <m:e>
                          <m:r>
                            <m:rPr>
                              <m:sty m:val="p"/>
                            </m:rPr>
                            <a:rPr lang="de-CH" sz="2400" b="0" i="0">
                              <a:solidFill>
                                <a:schemeClr val="tx1"/>
                              </a:solidFill>
                              <a:latin typeface="Cambria Math" panose="02040503050406030204" pitchFamily="18" charset="0"/>
                            </a:rPr>
                            <m:t>t</m:t>
                          </m:r>
                        </m:e>
                        <m:sub>
                          <m:r>
                            <a:rPr lang="de-CH" sz="2400" b="0" i="0">
                              <a:solidFill>
                                <a:schemeClr val="tx1"/>
                              </a:solidFill>
                              <a:latin typeface="Cambria Math" panose="02040503050406030204" pitchFamily="18" charset="0"/>
                            </a:rPr>
                            <m:t>1/2</m:t>
                          </m:r>
                          <m:r>
                            <a:rPr lang="de-CH" sz="2400" b="0" i="0" smtClean="0">
                              <a:solidFill>
                                <a:schemeClr val="tx1"/>
                              </a:solidFill>
                              <a:latin typeface="Cambria Math" panose="02040503050406030204" pitchFamily="18" charset="0"/>
                            </a:rPr>
                            <m:t>,</m:t>
                          </m:r>
                          <m:r>
                            <m:rPr>
                              <m:sty m:val="p"/>
                            </m:rPr>
                            <a:rPr lang="de-CH" sz="2400" b="0" i="0" smtClean="0">
                              <a:solidFill>
                                <a:schemeClr val="tx1"/>
                              </a:solidFill>
                              <a:latin typeface="Cambria Math" panose="02040503050406030204" pitchFamily="18" charset="0"/>
                            </a:rPr>
                            <m:t>bio</m:t>
                          </m:r>
                        </m:sub>
                      </m:sSub>
                      <m:r>
                        <a:rPr lang="de-CH" sz="2400" b="0" i="0">
                          <a:solidFill>
                            <a:schemeClr val="tx1"/>
                          </a:solidFill>
                          <a:latin typeface="Cambria Math" panose="02040503050406030204" pitchFamily="18" charset="0"/>
                        </a:rPr>
                        <m:t>=</m:t>
                      </m:r>
                      <m:f>
                        <m:fPr>
                          <m:ctrlPr>
                            <a:rPr lang="de-CH" sz="2400" i="1">
                              <a:solidFill>
                                <a:schemeClr val="tx1"/>
                              </a:solidFill>
                              <a:latin typeface="Cambria Math" panose="02040503050406030204" pitchFamily="18" charset="0"/>
                            </a:rPr>
                          </m:ctrlPr>
                        </m:fPr>
                        <m:num>
                          <m:r>
                            <m:rPr>
                              <m:sty m:val="p"/>
                            </m:rPr>
                            <a:rPr lang="de-CH" sz="2400" b="0" i="0">
                              <a:solidFill>
                                <a:schemeClr val="tx1"/>
                              </a:solidFill>
                              <a:latin typeface="Cambria Math" panose="02040503050406030204" pitchFamily="18" charset="0"/>
                            </a:rPr>
                            <m:t>ln</m:t>
                          </m:r>
                          <m:d>
                            <m:dPr>
                              <m:ctrlPr>
                                <a:rPr lang="de-CH" sz="2400" i="1">
                                  <a:solidFill>
                                    <a:schemeClr val="tx1"/>
                                  </a:solidFill>
                                  <a:latin typeface="Cambria Math" panose="02040503050406030204" pitchFamily="18" charset="0"/>
                                </a:rPr>
                              </m:ctrlPr>
                            </m:dPr>
                            <m:e>
                              <m:r>
                                <a:rPr lang="de-CH" sz="2400" b="0" i="0">
                                  <a:solidFill>
                                    <a:schemeClr val="tx1"/>
                                  </a:solidFill>
                                  <a:latin typeface="Cambria Math" panose="02040503050406030204" pitchFamily="18" charset="0"/>
                                </a:rPr>
                                <m:t>2</m:t>
                              </m:r>
                            </m:e>
                          </m:d>
                        </m:num>
                        <m:den>
                          <m:sSub>
                            <m:sSubPr>
                              <m:ctrlPr>
                                <a:rPr lang="de-CH" sz="2400" i="1" smtClean="0">
                                  <a:solidFill>
                                    <a:schemeClr val="tx1"/>
                                  </a:solidFill>
                                  <a:latin typeface="Cambria Math" panose="02040503050406030204" pitchFamily="18" charset="0"/>
                                </a:rPr>
                              </m:ctrlPr>
                            </m:sSubPr>
                            <m:e>
                              <m:r>
                                <m:rPr>
                                  <m:sty m:val="p"/>
                                </m:rPr>
                                <a:rPr lang="de-CH" sz="2400" i="0">
                                  <a:latin typeface="Cambria Math" panose="02040503050406030204" pitchFamily="18" charset="0"/>
                                  <a:ea typeface="Cambria Math" panose="02040503050406030204" pitchFamily="18" charset="0"/>
                                </a:rPr>
                                <m:t>λ</m:t>
                              </m:r>
                            </m:e>
                            <m:sub>
                              <m:r>
                                <m:rPr>
                                  <m:sty m:val="p"/>
                                </m:rPr>
                                <a:rPr lang="de-CH" sz="2400" b="0" i="0" smtClean="0">
                                  <a:solidFill>
                                    <a:schemeClr val="tx1"/>
                                  </a:solidFill>
                                  <a:latin typeface="Cambria Math" panose="02040503050406030204" pitchFamily="18" charset="0"/>
                                </a:rPr>
                                <m:t>bio</m:t>
                              </m:r>
                            </m:sub>
                          </m:sSub>
                        </m:den>
                      </m:f>
                    </m:oMath>
                  </m:oMathPara>
                </a14:m>
                <a:endParaRPr lang="de-DE" sz="2400" dirty="0">
                  <a:solidFill>
                    <a:schemeClr val="tx1"/>
                  </a:solidFill>
                  <a:latin typeface="Calibri" panose="020F0502020204030204" pitchFamily="34" charset="0"/>
                  <a:cs typeface="Calibri" panose="020F0502020204030204" pitchFamily="34" charset="0"/>
                </a:endParaRPr>
              </a:p>
            </p:txBody>
          </p:sp>
        </mc:Choice>
        <mc:Fallback xmlns="">
          <p:sp>
            <p:nvSpPr>
              <p:cNvPr id="15" name="TextBox 14">
                <a:extLst>
                  <a:ext uri="{FF2B5EF4-FFF2-40B4-BE49-F238E27FC236}">
                    <a16:creationId xmlns:a16="http://schemas.microsoft.com/office/drawing/2014/main" id="{FC55660C-2DBC-9244-BB0A-A683342304F1}"/>
                  </a:ext>
                </a:extLst>
              </p:cNvPr>
              <p:cNvSpPr txBox="1">
                <a:spLocks noRot="1" noChangeAspect="1" noMove="1" noResize="1" noEditPoints="1" noAdjustHandles="1" noChangeArrowheads="1" noChangeShapeType="1" noTextEdit="1"/>
              </p:cNvSpPr>
              <p:nvPr/>
            </p:nvSpPr>
            <p:spPr>
              <a:xfrm>
                <a:off x="3407642" y="2725900"/>
                <a:ext cx="2249462" cy="871521"/>
              </a:xfrm>
              <a:prstGeom prst="rect">
                <a:avLst/>
              </a:prstGeom>
              <a:blipFill>
                <a:blip r:embed="rId3"/>
                <a:stretch>
                  <a:fillRect b="-2899"/>
                </a:stretch>
              </a:blipFill>
            </p:spPr>
            <p:txBody>
              <a:bodyPr/>
              <a:lstStyle/>
              <a:p>
                <a:r>
                  <a:rPr lang="de-DE">
                    <a:noFill/>
                  </a:rPr>
                  <a:t> </a:t>
                </a:r>
              </a:p>
            </p:txBody>
          </p:sp>
        </mc:Fallback>
      </mc:AlternateContent>
      <p:sp>
        <p:nvSpPr>
          <p:cNvPr id="16" name="Content Placeholder 3">
            <a:extLst>
              <a:ext uri="{FF2B5EF4-FFF2-40B4-BE49-F238E27FC236}">
                <a16:creationId xmlns:a16="http://schemas.microsoft.com/office/drawing/2014/main" id="{7537DA22-AC92-AA46-9842-C6A027451C7E}"/>
              </a:ext>
            </a:extLst>
          </p:cNvPr>
          <p:cNvSpPr txBox="1">
            <a:spLocks/>
          </p:cNvSpPr>
          <p:nvPr/>
        </p:nvSpPr>
        <p:spPr>
          <a:xfrm>
            <a:off x="323849" y="3865395"/>
            <a:ext cx="4536183" cy="50405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Combined tracer exposer:</a:t>
            </a:r>
          </a:p>
          <a:p>
            <a:pPr marL="0" indent="0">
              <a:buFont typeface="Wingdings" pitchFamily="2" charset="2"/>
              <a:buNone/>
            </a:pPr>
            <a:r>
              <a:rPr lang="en-US" sz="2000" dirty="0"/>
              <a:t>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5024881-81FF-CD4C-9556-CE664E6812A4}"/>
                  </a:ext>
                </a:extLst>
              </p:cNvPr>
              <p:cNvSpPr txBox="1"/>
              <p:nvPr/>
            </p:nvSpPr>
            <p:spPr>
              <a:xfrm>
                <a:off x="2962136" y="4205028"/>
                <a:ext cx="3219728" cy="478977"/>
              </a:xfrm>
              <a:prstGeom prst="rect">
                <a:avLst/>
              </a:prstGeom>
              <a:noFill/>
            </p:spPr>
            <p:txBody>
              <a:bodyPr wrap="none" rtlCol="0">
                <a:spAutoFit/>
              </a:bodyPr>
              <a:lstStyle/>
              <a:p>
                <a14:m>
                  <m:oMath xmlns:m="http://schemas.openxmlformats.org/officeDocument/2006/math">
                    <m:r>
                      <m:rPr>
                        <m:sty m:val="p"/>
                      </m:rPr>
                      <a:rPr lang="de-CH" sz="2400" i="0" smtClean="0">
                        <a:latin typeface="Cambria Math" panose="02040503050406030204" pitchFamily="18" charset="0"/>
                      </a:rPr>
                      <m:t>N</m:t>
                    </m:r>
                    <m:d>
                      <m:dPr>
                        <m:ctrlPr>
                          <a:rPr lang="de-CH" sz="2400" i="1">
                            <a:latin typeface="Cambria Math" panose="02040503050406030204" pitchFamily="18" charset="0"/>
                          </a:rPr>
                        </m:ctrlPr>
                      </m:dPr>
                      <m:e>
                        <m:r>
                          <m:rPr>
                            <m:sty m:val="p"/>
                          </m:rPr>
                          <a:rPr lang="de-CH" sz="2400" i="0">
                            <a:latin typeface="Cambria Math" panose="02040503050406030204" pitchFamily="18" charset="0"/>
                          </a:rPr>
                          <m:t>t</m:t>
                        </m:r>
                      </m:e>
                    </m:d>
                    <m:r>
                      <a:rPr lang="de-CH" sz="2400" i="0">
                        <a:latin typeface="Cambria Math" panose="02040503050406030204" pitchFamily="18" charset="0"/>
                      </a:rPr>
                      <m:t>=</m:t>
                    </m:r>
                    <m:sSub>
                      <m:sSubPr>
                        <m:ctrlPr>
                          <a:rPr lang="de-CH" sz="2400" i="1">
                            <a:latin typeface="Cambria Math" panose="02040503050406030204" pitchFamily="18" charset="0"/>
                          </a:rPr>
                        </m:ctrlPr>
                      </m:sSubPr>
                      <m:e>
                        <m:r>
                          <m:rPr>
                            <m:sty m:val="p"/>
                          </m:rPr>
                          <a:rPr lang="de-CH" sz="2400" i="0">
                            <a:latin typeface="Cambria Math" panose="02040503050406030204" pitchFamily="18" charset="0"/>
                          </a:rPr>
                          <m:t>N</m:t>
                        </m:r>
                      </m:e>
                      <m:sub>
                        <m:r>
                          <a:rPr lang="de-CH" sz="2400" i="0">
                            <a:latin typeface="Cambria Math" panose="02040503050406030204" pitchFamily="18" charset="0"/>
                          </a:rPr>
                          <m:t>0</m:t>
                        </m:r>
                      </m:sub>
                    </m:sSub>
                    <m:sSup>
                      <m:sSupPr>
                        <m:ctrlPr>
                          <a:rPr lang="de-CH" sz="2400" i="1">
                            <a:latin typeface="Cambria Math" panose="02040503050406030204" pitchFamily="18" charset="0"/>
                          </a:rPr>
                        </m:ctrlPr>
                      </m:sSupPr>
                      <m:e>
                        <m:r>
                          <m:rPr>
                            <m:sty m:val="p"/>
                          </m:rPr>
                          <a:rPr lang="de-CH" sz="2400" i="0">
                            <a:latin typeface="Cambria Math" panose="02040503050406030204" pitchFamily="18" charset="0"/>
                          </a:rPr>
                          <m:t>e</m:t>
                        </m:r>
                      </m:e>
                      <m:sup>
                        <m:r>
                          <a:rPr lang="de-CH" sz="2400" i="0">
                            <a:latin typeface="Cambria Math" panose="02040503050406030204" pitchFamily="18" charset="0"/>
                          </a:rPr>
                          <m:t>−</m:t>
                        </m:r>
                        <m:r>
                          <m:rPr>
                            <m:sty m:val="p"/>
                          </m:rPr>
                          <a:rPr lang="de-CH" sz="2400" i="0">
                            <a:latin typeface="Cambria Math" panose="02040503050406030204" pitchFamily="18" charset="0"/>
                            <a:ea typeface="Cambria Math" panose="02040503050406030204" pitchFamily="18" charset="0"/>
                          </a:rPr>
                          <m:t>λt</m:t>
                        </m:r>
                      </m:sup>
                    </m:sSup>
                  </m:oMath>
                </a14:m>
                <a:r>
                  <a:rPr lang="de-CH" sz="2400" dirty="0"/>
                  <a:t> </a:t>
                </a:r>
                <a14:m>
                  <m:oMath xmlns:m="http://schemas.openxmlformats.org/officeDocument/2006/math">
                    <m:r>
                      <a:rPr lang="de-CH" sz="2400">
                        <a:latin typeface="Cambria Math" panose="02040503050406030204" pitchFamily="18" charset="0"/>
                        <a:ea typeface="Cambria Math" panose="02040503050406030204" pitchFamily="18" charset="0"/>
                      </a:rPr>
                      <m:t>∙</m:t>
                    </m:r>
                    <m:r>
                      <a:rPr lang="de-CH" sz="2400" i="1">
                        <a:latin typeface="Cambria Math" panose="02040503050406030204" pitchFamily="18" charset="0"/>
                        <a:ea typeface="Cambria Math" panose="02040503050406030204" pitchFamily="18" charset="0"/>
                      </a:rPr>
                      <m:t> </m:t>
                    </m:r>
                    <m:sSup>
                      <m:sSupPr>
                        <m:ctrlPr>
                          <a:rPr lang="de-CH" sz="2400" i="1">
                            <a:latin typeface="Cambria Math" panose="02040503050406030204" pitchFamily="18" charset="0"/>
                          </a:rPr>
                        </m:ctrlPr>
                      </m:sSupPr>
                      <m:e>
                        <m:r>
                          <m:rPr>
                            <m:sty m:val="p"/>
                          </m:rPr>
                          <a:rPr lang="de-CH" sz="2400" i="0">
                            <a:latin typeface="Cambria Math" panose="02040503050406030204" pitchFamily="18" charset="0"/>
                          </a:rPr>
                          <m:t>e</m:t>
                        </m:r>
                      </m:e>
                      <m:sup>
                        <m:r>
                          <a:rPr lang="de-CH" sz="2400" i="0">
                            <a:latin typeface="Cambria Math" panose="02040503050406030204" pitchFamily="18" charset="0"/>
                          </a:rPr>
                          <m:t>−</m:t>
                        </m:r>
                        <m:sSub>
                          <m:sSubPr>
                            <m:ctrlPr>
                              <a:rPr lang="de-CH" sz="2400" i="1" smtClean="0">
                                <a:latin typeface="Cambria Math" panose="02040503050406030204" pitchFamily="18" charset="0"/>
                              </a:rPr>
                            </m:ctrlPr>
                          </m:sSubPr>
                          <m:e>
                            <m:r>
                              <m:rPr>
                                <m:sty m:val="p"/>
                              </m:rPr>
                              <a:rPr lang="de-CH" sz="2400" i="0">
                                <a:latin typeface="Cambria Math" panose="02040503050406030204" pitchFamily="18" charset="0"/>
                                <a:ea typeface="Cambria Math" panose="02040503050406030204" pitchFamily="18" charset="0"/>
                              </a:rPr>
                              <m:t>λ</m:t>
                            </m:r>
                          </m:e>
                          <m:sub>
                            <m:r>
                              <m:rPr>
                                <m:sty m:val="p"/>
                              </m:rPr>
                              <a:rPr lang="de-CH" sz="2400" b="0" i="0" smtClean="0">
                                <a:latin typeface="Cambria Math" panose="02040503050406030204" pitchFamily="18" charset="0"/>
                              </a:rPr>
                              <m:t>bio</m:t>
                            </m:r>
                          </m:sub>
                        </m:sSub>
                        <m:r>
                          <m:rPr>
                            <m:sty m:val="p"/>
                          </m:rPr>
                          <a:rPr lang="de-CH" sz="2400" i="0">
                            <a:latin typeface="Cambria Math" panose="02040503050406030204" pitchFamily="18" charset="0"/>
                            <a:ea typeface="Cambria Math" panose="02040503050406030204" pitchFamily="18" charset="0"/>
                          </a:rPr>
                          <m:t>t</m:t>
                        </m:r>
                      </m:sup>
                    </m:sSup>
                  </m:oMath>
                </a14:m>
                <a:endParaRPr lang="de-DE" sz="2400" dirty="0">
                  <a:solidFill>
                    <a:schemeClr val="tx1"/>
                  </a:solidFill>
                  <a:latin typeface="Calibri" panose="020F0502020204030204" pitchFamily="34" charset="0"/>
                  <a:cs typeface="Calibri" panose="020F0502020204030204" pitchFamily="34" charset="0"/>
                </a:endParaRPr>
              </a:p>
            </p:txBody>
          </p:sp>
        </mc:Choice>
        <mc:Fallback xmlns="">
          <p:sp>
            <p:nvSpPr>
              <p:cNvPr id="17" name="TextBox 16">
                <a:extLst>
                  <a:ext uri="{FF2B5EF4-FFF2-40B4-BE49-F238E27FC236}">
                    <a16:creationId xmlns:a16="http://schemas.microsoft.com/office/drawing/2014/main" id="{E5024881-81FF-CD4C-9556-CE664E6812A4}"/>
                  </a:ext>
                </a:extLst>
              </p:cNvPr>
              <p:cNvSpPr txBox="1">
                <a:spLocks noRot="1" noChangeAspect="1" noMove="1" noResize="1" noEditPoints="1" noAdjustHandles="1" noChangeArrowheads="1" noChangeShapeType="1" noTextEdit="1"/>
              </p:cNvSpPr>
              <p:nvPr/>
            </p:nvSpPr>
            <p:spPr>
              <a:xfrm>
                <a:off x="2962136" y="4205028"/>
                <a:ext cx="3219728" cy="478977"/>
              </a:xfrm>
              <a:prstGeom prst="rect">
                <a:avLst/>
              </a:prstGeom>
              <a:blipFill>
                <a:blip r:embed="rId4"/>
                <a:stretch>
                  <a:fillRect b="-17949"/>
                </a:stretch>
              </a:blipFill>
            </p:spPr>
            <p:txBody>
              <a:bodyPr/>
              <a:lstStyle/>
              <a:p>
                <a:r>
                  <a:rPr lang="de-DE">
                    <a:noFill/>
                  </a:rPr>
                  <a:t> </a:t>
                </a:r>
              </a:p>
            </p:txBody>
          </p:sp>
        </mc:Fallback>
      </mc:AlternateContent>
      <p:sp>
        <p:nvSpPr>
          <p:cNvPr id="18" name="Content Placeholder 3">
            <a:extLst>
              <a:ext uri="{FF2B5EF4-FFF2-40B4-BE49-F238E27FC236}">
                <a16:creationId xmlns:a16="http://schemas.microsoft.com/office/drawing/2014/main" id="{8FF20D28-9064-B74C-A398-1081FC1BA222}"/>
              </a:ext>
            </a:extLst>
          </p:cNvPr>
          <p:cNvSpPr txBox="1">
            <a:spLocks/>
          </p:cNvSpPr>
          <p:nvPr/>
        </p:nvSpPr>
        <p:spPr>
          <a:xfrm>
            <a:off x="323849" y="5166535"/>
            <a:ext cx="4536183" cy="50405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solidFill>
                  <a:srgbClr val="1269B0"/>
                </a:solidFill>
              </a:rPr>
              <a:t>Effective tracer half-life time:</a:t>
            </a:r>
          </a:p>
          <a:p>
            <a:pPr marL="0" indent="0">
              <a:buFont typeface="Wingdings" pitchFamily="2" charset="2"/>
              <a:buNone/>
            </a:pPr>
            <a:r>
              <a:rPr lang="en-US" sz="2000" b="1" dirty="0">
                <a:solidFill>
                  <a:srgbClr val="1269B0"/>
                </a:solidFill>
              </a:rPr>
              <a:t>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128100-4257-FE41-8589-BEDF586CE526}"/>
                  </a:ext>
                </a:extLst>
              </p:cNvPr>
              <p:cNvSpPr txBox="1"/>
              <p:nvPr/>
            </p:nvSpPr>
            <p:spPr>
              <a:xfrm>
                <a:off x="2868746" y="5478077"/>
                <a:ext cx="3406509" cy="8869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CH" sz="2400" b="1" i="1" smtClean="0">
                              <a:solidFill>
                                <a:srgbClr val="1269B0"/>
                              </a:solidFill>
                              <a:latin typeface="Cambria Math" panose="02040503050406030204" pitchFamily="18" charset="0"/>
                            </a:rPr>
                          </m:ctrlPr>
                        </m:sSubPr>
                        <m:e>
                          <m:r>
                            <a:rPr lang="de-CH" sz="2400" b="1" i="0">
                              <a:solidFill>
                                <a:srgbClr val="1269B0"/>
                              </a:solidFill>
                              <a:latin typeface="Cambria Math" panose="02040503050406030204" pitchFamily="18" charset="0"/>
                            </a:rPr>
                            <m:t>𝐭</m:t>
                          </m:r>
                        </m:e>
                        <m:sub>
                          <m:r>
                            <a:rPr lang="de-CH" sz="2400" b="1" i="0">
                              <a:solidFill>
                                <a:srgbClr val="1269B0"/>
                              </a:solidFill>
                              <a:latin typeface="Cambria Math" panose="02040503050406030204" pitchFamily="18" charset="0"/>
                            </a:rPr>
                            <m:t>𝟏</m:t>
                          </m:r>
                          <m:r>
                            <a:rPr lang="de-CH" sz="2400" b="1" i="0">
                              <a:solidFill>
                                <a:srgbClr val="1269B0"/>
                              </a:solidFill>
                              <a:latin typeface="Cambria Math" panose="02040503050406030204" pitchFamily="18" charset="0"/>
                            </a:rPr>
                            <m:t>/</m:t>
                          </m:r>
                          <m:r>
                            <a:rPr lang="de-CH" sz="2400" b="1" i="0">
                              <a:solidFill>
                                <a:srgbClr val="1269B0"/>
                              </a:solidFill>
                              <a:latin typeface="Cambria Math" panose="02040503050406030204" pitchFamily="18" charset="0"/>
                            </a:rPr>
                            <m:t>𝟐</m:t>
                          </m:r>
                          <m:r>
                            <a:rPr lang="de-CH" sz="2400" b="1" i="0" smtClean="0">
                              <a:solidFill>
                                <a:srgbClr val="1269B0"/>
                              </a:solidFill>
                              <a:latin typeface="Cambria Math" panose="02040503050406030204" pitchFamily="18" charset="0"/>
                            </a:rPr>
                            <m:t>,</m:t>
                          </m:r>
                          <m:r>
                            <a:rPr lang="de-CH" sz="2400" b="1" i="0" smtClean="0">
                              <a:solidFill>
                                <a:srgbClr val="1269B0"/>
                              </a:solidFill>
                              <a:latin typeface="Cambria Math" panose="02040503050406030204" pitchFamily="18" charset="0"/>
                            </a:rPr>
                            <m:t>𝐞𝐟𝐟</m:t>
                          </m:r>
                        </m:sub>
                      </m:sSub>
                      <m:r>
                        <a:rPr lang="de-CH" sz="2400" b="1" i="0">
                          <a:solidFill>
                            <a:srgbClr val="1269B0"/>
                          </a:solidFill>
                          <a:latin typeface="Cambria Math" panose="02040503050406030204" pitchFamily="18" charset="0"/>
                        </a:rPr>
                        <m:t>=</m:t>
                      </m:r>
                      <m:f>
                        <m:fPr>
                          <m:ctrlPr>
                            <a:rPr lang="de-CH" sz="2400" b="1" i="1">
                              <a:solidFill>
                                <a:srgbClr val="1269B0"/>
                              </a:solidFill>
                              <a:latin typeface="Cambria Math" panose="02040503050406030204" pitchFamily="18" charset="0"/>
                            </a:rPr>
                          </m:ctrlPr>
                        </m:fPr>
                        <m:num>
                          <m:sSub>
                            <m:sSubPr>
                              <m:ctrlPr>
                                <a:rPr lang="de-CH" sz="2400" b="1" i="1">
                                  <a:solidFill>
                                    <a:srgbClr val="1269B0"/>
                                  </a:solidFill>
                                  <a:latin typeface="Cambria Math" panose="02040503050406030204" pitchFamily="18" charset="0"/>
                                </a:rPr>
                              </m:ctrlPr>
                            </m:sSubPr>
                            <m:e>
                              <m:r>
                                <a:rPr lang="de-CH" sz="2400" b="1" i="0">
                                  <a:solidFill>
                                    <a:srgbClr val="1269B0"/>
                                  </a:solidFill>
                                  <a:latin typeface="Cambria Math" panose="02040503050406030204" pitchFamily="18" charset="0"/>
                                </a:rPr>
                                <m:t>𝐭</m:t>
                              </m:r>
                            </m:e>
                            <m:sub>
                              <m:r>
                                <a:rPr lang="de-CH" sz="2400" b="1" i="0">
                                  <a:solidFill>
                                    <a:srgbClr val="1269B0"/>
                                  </a:solidFill>
                                  <a:latin typeface="Cambria Math" panose="02040503050406030204" pitchFamily="18" charset="0"/>
                                </a:rPr>
                                <m:t>𝟏</m:t>
                              </m:r>
                              <m:r>
                                <a:rPr lang="de-CH" sz="2400" b="1" i="0">
                                  <a:solidFill>
                                    <a:srgbClr val="1269B0"/>
                                  </a:solidFill>
                                  <a:latin typeface="Cambria Math" panose="02040503050406030204" pitchFamily="18" charset="0"/>
                                </a:rPr>
                                <m:t>/</m:t>
                              </m:r>
                              <m:r>
                                <a:rPr lang="de-CH" sz="2400" b="1" i="0">
                                  <a:solidFill>
                                    <a:srgbClr val="1269B0"/>
                                  </a:solidFill>
                                  <a:latin typeface="Cambria Math" panose="02040503050406030204" pitchFamily="18" charset="0"/>
                                </a:rPr>
                                <m:t>𝟐</m:t>
                              </m:r>
                            </m:sub>
                          </m:sSub>
                          <m:r>
                            <a:rPr lang="de-CH" sz="2400" b="1" i="0">
                              <a:solidFill>
                                <a:srgbClr val="1269B0"/>
                              </a:solidFill>
                              <a:latin typeface="Cambria Math" panose="02040503050406030204" pitchFamily="18" charset="0"/>
                              <a:ea typeface="Cambria Math" panose="02040503050406030204" pitchFamily="18" charset="0"/>
                            </a:rPr>
                            <m:t>∙</m:t>
                          </m:r>
                          <m:sSub>
                            <m:sSubPr>
                              <m:ctrlPr>
                                <a:rPr lang="de-CH" sz="2400" b="1" i="1">
                                  <a:solidFill>
                                    <a:srgbClr val="1269B0"/>
                                  </a:solidFill>
                                  <a:latin typeface="Cambria Math" panose="02040503050406030204" pitchFamily="18" charset="0"/>
                                </a:rPr>
                              </m:ctrlPr>
                            </m:sSubPr>
                            <m:e>
                              <m:r>
                                <a:rPr lang="de-CH" sz="2400" b="1" i="0">
                                  <a:solidFill>
                                    <a:srgbClr val="1269B0"/>
                                  </a:solidFill>
                                  <a:latin typeface="Cambria Math" panose="02040503050406030204" pitchFamily="18" charset="0"/>
                                </a:rPr>
                                <m:t>𝐭</m:t>
                              </m:r>
                            </m:e>
                            <m:sub>
                              <m:r>
                                <a:rPr lang="de-CH" sz="2400" b="1" i="0">
                                  <a:solidFill>
                                    <a:srgbClr val="1269B0"/>
                                  </a:solidFill>
                                  <a:latin typeface="Cambria Math" panose="02040503050406030204" pitchFamily="18" charset="0"/>
                                </a:rPr>
                                <m:t>𝟏</m:t>
                              </m:r>
                              <m:r>
                                <a:rPr lang="de-CH" sz="2400" b="1" i="0">
                                  <a:solidFill>
                                    <a:srgbClr val="1269B0"/>
                                  </a:solidFill>
                                  <a:latin typeface="Cambria Math" panose="02040503050406030204" pitchFamily="18" charset="0"/>
                                </a:rPr>
                                <m:t>/</m:t>
                              </m:r>
                              <m:r>
                                <a:rPr lang="de-CH" sz="2400" b="1" i="0">
                                  <a:solidFill>
                                    <a:srgbClr val="1269B0"/>
                                  </a:solidFill>
                                  <a:latin typeface="Cambria Math" panose="02040503050406030204" pitchFamily="18" charset="0"/>
                                </a:rPr>
                                <m:t>𝟐</m:t>
                              </m:r>
                              <m:r>
                                <a:rPr lang="de-CH" sz="2400" b="1" i="0">
                                  <a:solidFill>
                                    <a:srgbClr val="1269B0"/>
                                  </a:solidFill>
                                  <a:latin typeface="Cambria Math" panose="02040503050406030204" pitchFamily="18" charset="0"/>
                                </a:rPr>
                                <m:t>,</m:t>
                              </m:r>
                              <m:r>
                                <a:rPr lang="de-CH" sz="2400" b="1" i="0">
                                  <a:solidFill>
                                    <a:srgbClr val="1269B0"/>
                                  </a:solidFill>
                                  <a:latin typeface="Cambria Math" panose="02040503050406030204" pitchFamily="18" charset="0"/>
                                </a:rPr>
                                <m:t>𝐛𝐢𝐨</m:t>
                              </m:r>
                            </m:sub>
                          </m:sSub>
                        </m:num>
                        <m:den>
                          <m:sSub>
                            <m:sSubPr>
                              <m:ctrlPr>
                                <a:rPr lang="de-CH" sz="2400" b="1" i="1">
                                  <a:solidFill>
                                    <a:srgbClr val="1269B0"/>
                                  </a:solidFill>
                                  <a:latin typeface="Cambria Math" panose="02040503050406030204" pitchFamily="18" charset="0"/>
                                </a:rPr>
                              </m:ctrlPr>
                            </m:sSubPr>
                            <m:e>
                              <m:r>
                                <a:rPr lang="de-CH" sz="2400" b="1" i="0">
                                  <a:solidFill>
                                    <a:srgbClr val="1269B0"/>
                                  </a:solidFill>
                                  <a:latin typeface="Cambria Math" panose="02040503050406030204" pitchFamily="18" charset="0"/>
                                </a:rPr>
                                <m:t>𝐭</m:t>
                              </m:r>
                            </m:e>
                            <m:sub>
                              <m:r>
                                <a:rPr lang="de-CH" sz="2400" b="1" i="0">
                                  <a:solidFill>
                                    <a:srgbClr val="1269B0"/>
                                  </a:solidFill>
                                  <a:latin typeface="Cambria Math" panose="02040503050406030204" pitchFamily="18" charset="0"/>
                                </a:rPr>
                                <m:t>𝟏</m:t>
                              </m:r>
                              <m:r>
                                <a:rPr lang="de-CH" sz="2400" b="1" i="0">
                                  <a:solidFill>
                                    <a:srgbClr val="1269B0"/>
                                  </a:solidFill>
                                  <a:latin typeface="Cambria Math" panose="02040503050406030204" pitchFamily="18" charset="0"/>
                                </a:rPr>
                                <m:t>/</m:t>
                              </m:r>
                              <m:r>
                                <a:rPr lang="de-CH" sz="2400" b="1" i="0">
                                  <a:solidFill>
                                    <a:srgbClr val="1269B0"/>
                                  </a:solidFill>
                                  <a:latin typeface="Cambria Math" panose="02040503050406030204" pitchFamily="18" charset="0"/>
                                </a:rPr>
                                <m:t>𝟐</m:t>
                              </m:r>
                            </m:sub>
                          </m:sSub>
                          <m:r>
                            <a:rPr lang="de-CH" sz="2400" b="1" i="0" smtClean="0">
                              <a:solidFill>
                                <a:srgbClr val="1269B0"/>
                              </a:solidFill>
                              <a:latin typeface="Cambria Math" panose="02040503050406030204" pitchFamily="18" charset="0"/>
                            </a:rPr>
                            <m:t>+</m:t>
                          </m:r>
                          <m:sSub>
                            <m:sSubPr>
                              <m:ctrlPr>
                                <a:rPr lang="de-CH" sz="2400" b="1" i="1">
                                  <a:solidFill>
                                    <a:srgbClr val="1269B0"/>
                                  </a:solidFill>
                                  <a:latin typeface="Cambria Math" panose="02040503050406030204" pitchFamily="18" charset="0"/>
                                </a:rPr>
                              </m:ctrlPr>
                            </m:sSubPr>
                            <m:e>
                              <m:r>
                                <a:rPr lang="de-CH" sz="2400" b="1" i="0">
                                  <a:solidFill>
                                    <a:srgbClr val="1269B0"/>
                                  </a:solidFill>
                                  <a:latin typeface="Cambria Math" panose="02040503050406030204" pitchFamily="18" charset="0"/>
                                </a:rPr>
                                <m:t>𝐭</m:t>
                              </m:r>
                            </m:e>
                            <m:sub>
                              <m:r>
                                <a:rPr lang="de-CH" sz="2400" b="1" i="0">
                                  <a:solidFill>
                                    <a:srgbClr val="1269B0"/>
                                  </a:solidFill>
                                  <a:latin typeface="Cambria Math" panose="02040503050406030204" pitchFamily="18" charset="0"/>
                                </a:rPr>
                                <m:t>𝟏</m:t>
                              </m:r>
                              <m:r>
                                <a:rPr lang="de-CH" sz="2400" b="1" i="0">
                                  <a:solidFill>
                                    <a:srgbClr val="1269B0"/>
                                  </a:solidFill>
                                  <a:latin typeface="Cambria Math" panose="02040503050406030204" pitchFamily="18" charset="0"/>
                                </a:rPr>
                                <m:t>/</m:t>
                              </m:r>
                              <m:r>
                                <a:rPr lang="de-CH" sz="2400" b="1" i="0">
                                  <a:solidFill>
                                    <a:srgbClr val="1269B0"/>
                                  </a:solidFill>
                                  <a:latin typeface="Cambria Math" panose="02040503050406030204" pitchFamily="18" charset="0"/>
                                </a:rPr>
                                <m:t>𝟐</m:t>
                              </m:r>
                              <m:r>
                                <a:rPr lang="de-CH" sz="2400" b="1" i="0">
                                  <a:solidFill>
                                    <a:srgbClr val="1269B0"/>
                                  </a:solidFill>
                                  <a:latin typeface="Cambria Math" panose="02040503050406030204" pitchFamily="18" charset="0"/>
                                </a:rPr>
                                <m:t>,</m:t>
                              </m:r>
                              <m:r>
                                <a:rPr lang="de-CH" sz="2400" b="1" i="0">
                                  <a:solidFill>
                                    <a:srgbClr val="1269B0"/>
                                  </a:solidFill>
                                  <a:latin typeface="Cambria Math" panose="02040503050406030204" pitchFamily="18" charset="0"/>
                                </a:rPr>
                                <m:t>𝐛𝐢𝐨</m:t>
                              </m:r>
                            </m:sub>
                          </m:sSub>
                        </m:den>
                      </m:f>
                    </m:oMath>
                  </m:oMathPara>
                </a14:m>
                <a:endParaRPr lang="de-DE" sz="2400" b="1" dirty="0">
                  <a:solidFill>
                    <a:srgbClr val="1269B0"/>
                  </a:solidFill>
                  <a:latin typeface="Calibri" panose="020F0502020204030204" pitchFamily="34" charset="0"/>
                  <a:cs typeface="Calibri" panose="020F0502020204030204" pitchFamily="34" charset="0"/>
                </a:endParaRPr>
              </a:p>
            </p:txBody>
          </p:sp>
        </mc:Choice>
        <mc:Fallback xmlns="">
          <p:sp>
            <p:nvSpPr>
              <p:cNvPr id="20" name="TextBox 19">
                <a:extLst>
                  <a:ext uri="{FF2B5EF4-FFF2-40B4-BE49-F238E27FC236}">
                    <a16:creationId xmlns:a16="http://schemas.microsoft.com/office/drawing/2014/main" id="{4B128100-4257-FE41-8589-BEDF586CE526}"/>
                  </a:ext>
                </a:extLst>
              </p:cNvPr>
              <p:cNvSpPr txBox="1">
                <a:spLocks noRot="1" noChangeAspect="1" noMove="1" noResize="1" noEditPoints="1" noAdjustHandles="1" noChangeArrowheads="1" noChangeShapeType="1" noTextEdit="1"/>
              </p:cNvSpPr>
              <p:nvPr/>
            </p:nvSpPr>
            <p:spPr>
              <a:xfrm>
                <a:off x="2868746" y="5478077"/>
                <a:ext cx="3406509" cy="886974"/>
              </a:xfrm>
              <a:prstGeom prst="rect">
                <a:avLst/>
              </a:prstGeom>
              <a:blipFill>
                <a:blip r:embed="rId5"/>
                <a:stretch>
                  <a:fillRect b="-4225"/>
                </a:stretch>
              </a:blipFill>
            </p:spPr>
            <p:txBody>
              <a:bodyPr/>
              <a:lstStyle/>
              <a:p>
                <a:r>
                  <a:rPr lang="de-DE">
                    <a:noFill/>
                  </a:rPr>
                  <a:t> </a:t>
                </a:r>
              </a:p>
            </p:txBody>
          </p:sp>
        </mc:Fallback>
      </mc:AlternateContent>
    </p:spTree>
    <p:extLst>
      <p:ext uri="{BB962C8B-B14F-4D97-AF65-F5344CB8AC3E}">
        <p14:creationId xmlns:p14="http://schemas.microsoft.com/office/powerpoint/2010/main" val="779727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651" name="Group 3"/>
          <p:cNvGraphicFramePr>
            <a:graphicFrameLocks noGrp="1"/>
          </p:cNvGraphicFramePr>
          <p:nvPr>
            <p:extLst>
              <p:ext uri="{D42A27DB-BD31-4B8C-83A1-F6EECF244321}">
                <p14:modId xmlns:p14="http://schemas.microsoft.com/office/powerpoint/2010/main" val="3638387937"/>
              </p:ext>
            </p:extLst>
          </p:nvPr>
        </p:nvGraphicFramePr>
        <p:xfrm>
          <a:off x="1433513" y="1839880"/>
          <a:ext cx="6276975" cy="3915024"/>
        </p:xfrm>
        <a:graphic>
          <a:graphicData uri="http://schemas.openxmlformats.org/drawingml/2006/table">
            <a:tbl>
              <a:tblPr>
                <a:effectLst/>
              </a:tblPr>
              <a:tblGrid>
                <a:gridCol w="169545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476375">
                  <a:extLst>
                    <a:ext uri="{9D8B030D-6E8A-4147-A177-3AD203B41FA5}">
                      <a16:colId xmlns:a16="http://schemas.microsoft.com/office/drawing/2014/main" val="20002"/>
                    </a:ext>
                  </a:extLst>
                </a:gridCol>
                <a:gridCol w="1504950">
                  <a:extLst>
                    <a:ext uri="{9D8B030D-6E8A-4147-A177-3AD203B41FA5}">
                      <a16:colId xmlns:a16="http://schemas.microsoft.com/office/drawing/2014/main" val="20003"/>
                    </a:ext>
                  </a:extLst>
                </a:gridCol>
              </a:tblGrid>
              <a:tr h="43204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noProof="0">
                          <a:ln>
                            <a:noFill/>
                          </a:ln>
                          <a:solidFill>
                            <a:srgbClr val="1269B0"/>
                          </a:solidFill>
                          <a:effectLst/>
                          <a:latin typeface="Calibri"/>
                          <a:cs typeface="Calibri"/>
                        </a:rPr>
                        <a:t>Radioisotope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noProof="0">
                          <a:ln>
                            <a:noFill/>
                          </a:ln>
                          <a:solidFill>
                            <a:srgbClr val="1269B0"/>
                          </a:solidFill>
                          <a:effectLst/>
                          <a:latin typeface="Calibri"/>
                          <a:cs typeface="Calibri"/>
                        </a:rPr>
                        <a:t>Energy (keV)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noProof="0">
                          <a:ln>
                            <a:noFill/>
                          </a:ln>
                          <a:solidFill>
                            <a:srgbClr val="1269B0"/>
                          </a:solidFill>
                          <a:effectLst/>
                          <a:latin typeface="Calibri"/>
                          <a:cs typeface="Calibri"/>
                        </a:rPr>
                        <a:t>Half-life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noProof="0">
                          <a:ln>
                            <a:noFill/>
                          </a:ln>
                          <a:solidFill>
                            <a:srgbClr val="1269B0"/>
                          </a:solidFill>
                          <a:effectLst/>
                          <a:latin typeface="Calibri"/>
                          <a:cs typeface="Calibri"/>
                        </a:rPr>
                        <a:t>Production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4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30000" noProof="0">
                          <a:ln>
                            <a:noFill/>
                          </a:ln>
                          <a:solidFill>
                            <a:schemeClr val="tx1"/>
                          </a:solidFill>
                          <a:effectLst/>
                          <a:latin typeface="Calibri"/>
                          <a:cs typeface="Calibri"/>
                        </a:rPr>
                        <a:t>67</a:t>
                      </a:r>
                      <a:r>
                        <a:rPr kumimoji="0" lang="en-US" sz="2000" b="0" i="0" u="none" strike="noStrike" cap="none" normalizeH="0" baseline="0" noProof="0">
                          <a:ln>
                            <a:noFill/>
                          </a:ln>
                          <a:solidFill>
                            <a:schemeClr val="tx1"/>
                          </a:solidFill>
                          <a:effectLst/>
                          <a:latin typeface="Calibri"/>
                          <a:cs typeface="Calibri"/>
                        </a:rPr>
                        <a:t>Ga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dirty="0">
                          <a:ln>
                            <a:noFill/>
                          </a:ln>
                          <a:solidFill>
                            <a:schemeClr val="tx1"/>
                          </a:solidFill>
                          <a:effectLst/>
                          <a:latin typeface="Calibri"/>
                          <a:cs typeface="Calibri"/>
                        </a:rPr>
                        <a:t>93, 185, 300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dirty="0">
                          <a:ln>
                            <a:noFill/>
                          </a:ln>
                          <a:solidFill>
                            <a:schemeClr val="tx1"/>
                          </a:solidFill>
                          <a:effectLst/>
                          <a:latin typeface="Calibri"/>
                          <a:cs typeface="Calibri"/>
                        </a:rPr>
                        <a:t>3.3d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cyclotron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10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30000" noProof="0" dirty="0">
                          <a:ln>
                            <a:noFill/>
                          </a:ln>
                          <a:solidFill>
                            <a:srgbClr val="1269B0"/>
                          </a:solidFill>
                          <a:effectLst/>
                          <a:latin typeface="Calibri"/>
                          <a:cs typeface="Calibri"/>
                        </a:rPr>
                        <a:t>99m</a:t>
                      </a:r>
                      <a:r>
                        <a:rPr kumimoji="0" lang="en-US" sz="2000" b="0" i="0" u="none" strike="noStrike" cap="none" normalizeH="0" baseline="0" noProof="0" dirty="0">
                          <a:ln>
                            <a:noFill/>
                          </a:ln>
                          <a:solidFill>
                            <a:srgbClr val="1269B0"/>
                          </a:solidFill>
                          <a:effectLst/>
                          <a:latin typeface="Calibri"/>
                          <a:cs typeface="Calibri"/>
                        </a:rPr>
                        <a:t>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rgbClr val="1269B0"/>
                          </a:solidFill>
                          <a:effectLst/>
                          <a:latin typeface="Calibri"/>
                          <a:cs typeface="Calibri"/>
                        </a:rPr>
                        <a:t>140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rgbClr val="1269B0"/>
                          </a:solidFill>
                          <a:effectLst/>
                          <a:latin typeface="Calibri"/>
                          <a:cs typeface="Calibri"/>
                        </a:rPr>
                        <a:t>6h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dirty="0">
                          <a:ln>
                            <a:noFill/>
                          </a:ln>
                          <a:solidFill>
                            <a:srgbClr val="1269B0"/>
                          </a:solidFill>
                          <a:effectLst/>
                          <a:latin typeface="Calibri"/>
                          <a:cs typeface="Calibri"/>
                        </a:rPr>
                        <a:t>generator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10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30000" noProof="0">
                          <a:ln>
                            <a:noFill/>
                          </a:ln>
                          <a:solidFill>
                            <a:schemeClr val="tx1"/>
                          </a:solidFill>
                          <a:effectLst/>
                          <a:latin typeface="Calibri"/>
                          <a:cs typeface="Calibri"/>
                        </a:rPr>
                        <a:t>111</a:t>
                      </a:r>
                      <a:r>
                        <a:rPr kumimoji="0" lang="en-US" sz="2000" b="0" i="0" u="none" strike="noStrike" cap="none" normalizeH="0" baseline="0" noProof="0">
                          <a:ln>
                            <a:noFill/>
                          </a:ln>
                          <a:solidFill>
                            <a:schemeClr val="tx1"/>
                          </a:solidFill>
                          <a:effectLst/>
                          <a:latin typeface="Calibri"/>
                          <a:cs typeface="Calibri"/>
                        </a:rPr>
                        <a:t>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173, 247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67h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cyclotron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10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30000" noProof="0">
                          <a:ln>
                            <a:noFill/>
                          </a:ln>
                          <a:solidFill>
                            <a:schemeClr val="tx1"/>
                          </a:solidFill>
                          <a:effectLst/>
                          <a:latin typeface="Calibri"/>
                          <a:cs typeface="Calibri"/>
                        </a:rPr>
                        <a:t>123</a:t>
                      </a:r>
                      <a:r>
                        <a:rPr kumimoji="0" lang="en-US" sz="2000" b="0" i="0" u="none" strike="noStrike" cap="none" normalizeH="0" baseline="0" noProof="0">
                          <a:ln>
                            <a:noFill/>
                          </a:ln>
                          <a:solidFill>
                            <a:schemeClr val="tx1"/>
                          </a:solidFill>
                          <a:effectLst/>
                          <a:latin typeface="Calibri"/>
                          <a:cs typeface="Calibri"/>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13h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cyclotron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4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30000" noProof="0">
                          <a:ln>
                            <a:noFill/>
                          </a:ln>
                          <a:solidFill>
                            <a:schemeClr val="tx1"/>
                          </a:solidFill>
                          <a:effectLst/>
                          <a:latin typeface="Calibri"/>
                          <a:cs typeface="Calibri"/>
                        </a:rPr>
                        <a:t>133</a:t>
                      </a:r>
                      <a:r>
                        <a:rPr kumimoji="0" lang="en-US" sz="2000" b="0" i="0" u="none" strike="noStrike" cap="none" normalizeH="0" baseline="0" noProof="0">
                          <a:ln>
                            <a:noFill/>
                          </a:ln>
                          <a:solidFill>
                            <a:schemeClr val="tx1"/>
                          </a:solidFill>
                          <a:effectLst/>
                          <a:latin typeface="Calibri"/>
                          <a:cs typeface="Calibri"/>
                        </a:rPr>
                        <a:t>Xe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5.2d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reactor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10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30000" noProof="0">
                          <a:ln>
                            <a:noFill/>
                          </a:ln>
                          <a:solidFill>
                            <a:schemeClr val="tx1"/>
                          </a:solidFill>
                          <a:effectLst/>
                          <a:latin typeface="Calibri"/>
                          <a:cs typeface="Calibri"/>
                        </a:rPr>
                        <a:t>201</a:t>
                      </a:r>
                      <a:r>
                        <a:rPr kumimoji="0" lang="en-US" sz="2000" b="0" i="0" u="none" strike="noStrike" cap="none" normalizeH="0" baseline="0" noProof="0">
                          <a:ln>
                            <a:noFill/>
                          </a:ln>
                          <a:solidFill>
                            <a:schemeClr val="tx1"/>
                          </a:solidFill>
                          <a:effectLst/>
                          <a:latin typeface="Calibri"/>
                          <a:cs typeface="Calibri"/>
                        </a:rPr>
                        <a:t>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60, 83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a:ln>
                            <a:noFill/>
                          </a:ln>
                          <a:solidFill>
                            <a:schemeClr val="tx1"/>
                          </a:solidFill>
                          <a:effectLst/>
                          <a:latin typeface="Calibri"/>
                          <a:cs typeface="Calibri"/>
                        </a:rPr>
                        <a:t>73h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noProof="0" dirty="0">
                          <a:ln>
                            <a:noFill/>
                          </a:ln>
                          <a:solidFill>
                            <a:schemeClr val="tx1"/>
                          </a:solidFill>
                          <a:effectLst/>
                          <a:latin typeface="Calibri"/>
                          <a:cs typeface="Calibri"/>
                        </a:rPr>
                        <a:t>cyclotron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a:cs typeface="Calibri"/>
              </a:rPr>
              <a:t>Radioisotopes</a:t>
            </a:r>
            <a:endParaRPr lang="en-US"/>
          </a:p>
        </p:txBody>
      </p:sp>
      <p:sp>
        <p:nvSpPr>
          <p:cNvPr id="4" name="Slide Number Placeholder 4">
            <a:extLst>
              <a:ext uri="{FF2B5EF4-FFF2-40B4-BE49-F238E27FC236}">
                <a16:creationId xmlns:a16="http://schemas.microsoft.com/office/drawing/2014/main" id="{46A6F069-322F-AE4F-86FD-0A4C8CBE77B2}"/>
              </a:ext>
            </a:extLst>
          </p:cNvPr>
          <p:cNvSpPr>
            <a:spLocks noGrp="1"/>
          </p:cNvSpPr>
          <p:nvPr>
            <p:ph type="sldNum" sz="quarter" idx="4"/>
          </p:nvPr>
        </p:nvSpPr>
        <p:spPr>
          <a:xfrm>
            <a:off x="8616579" y="6418070"/>
            <a:ext cx="396836" cy="365125"/>
          </a:xfrm>
        </p:spPr>
        <p:txBody>
          <a:bodyPr/>
          <a:lstStyle/>
          <a:p>
            <a:fld id="{79594931-7310-8546-9CE2-0B8C244628BE}" type="slidenum">
              <a:rPr lang="en-US" smtClean="0"/>
              <a:pPr/>
              <a:t>9</a:t>
            </a:fld>
            <a:endParaRPr lang="en-US" dirty="0"/>
          </a:p>
        </p:txBody>
      </p:sp>
    </p:spTree>
    <p:extLst>
      <p:ext uri="{BB962C8B-B14F-4D97-AF65-F5344CB8AC3E}">
        <p14:creationId xmlns:p14="http://schemas.microsoft.com/office/powerpoint/2010/main" val="87678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th_praesentation_4zu3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4zu3_ETH1_d" id="{13D4407A-1790-4B2E-BB8C-EB574A67D067}" vid="{4BFD40ED-96EC-464F-AA58-D037423ACDB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eth_uzh_praesentation_4zu3_en</Template>
  <TotalTime>2858</TotalTime>
  <Words>1980</Words>
  <Application>Microsoft Macintosh PowerPoint</Application>
  <PresentationFormat>On-screen Show (4:3)</PresentationFormat>
  <Paragraphs>614</Paragraphs>
  <Slides>53</Slides>
  <Notes>49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53</vt:i4>
      </vt:variant>
    </vt:vector>
  </HeadingPairs>
  <TitlesOfParts>
    <vt:vector size="67" baseType="lpstr">
      <vt:lpstr>ＭＳ Ｐゴシック</vt:lpstr>
      <vt:lpstr>Arial</vt:lpstr>
      <vt:lpstr>Calibri</vt:lpstr>
      <vt:lpstr>Cambria Math</vt:lpstr>
      <vt:lpstr>ETH Light</vt:lpstr>
      <vt:lpstr>Symbol</vt:lpstr>
      <vt:lpstr>Times New Roman</vt:lpstr>
      <vt:lpstr>Trebuchet MS</vt:lpstr>
      <vt:lpstr>Wingdings</vt:lpstr>
      <vt:lpstr>eth_praesentation_4zu3_ETH3</vt:lpstr>
      <vt:lpstr>Chart</vt:lpstr>
      <vt:lpstr>Photo Editor Photo</vt:lpstr>
      <vt:lpstr>Equation</vt:lpstr>
      <vt:lpstr>Worksheet</vt:lpstr>
      <vt:lpstr>Biomedical Imaging Nuclear Imaging (I)</vt:lpstr>
      <vt:lpstr>Today’s Learning Objectives</vt:lpstr>
      <vt:lpstr>Biomedical Imaging</vt:lpstr>
      <vt:lpstr>Nuclear imaging</vt:lpstr>
      <vt:lpstr>Nuclear imaging</vt:lpstr>
      <vt:lpstr>Radioactivity</vt:lpstr>
      <vt:lpstr>Radioactivity</vt:lpstr>
      <vt:lpstr>Biological half-life time</vt:lpstr>
      <vt:lpstr>Radioisotopes</vt:lpstr>
      <vt:lpstr>Challenge</vt:lpstr>
      <vt:lpstr>Collimation</vt:lpstr>
      <vt:lpstr>Collimator geometries</vt:lpstr>
      <vt:lpstr>Geometrical collimation</vt:lpstr>
      <vt:lpstr>Point-spread function</vt:lpstr>
      <vt:lpstr>Clicker Activity (5 min)</vt:lpstr>
      <vt:lpstr>Gamma camera</vt:lpstr>
      <vt:lpstr>Gamma camera</vt:lpstr>
      <vt:lpstr>Scintillation detection</vt:lpstr>
      <vt:lpstr>Photomultiplier tube (PMT)</vt:lpstr>
      <vt:lpstr>Positioning network</vt:lpstr>
      <vt:lpstr>Pulse height analyzer</vt:lpstr>
      <vt:lpstr>Signal-to-noise ratio and spatial resolution</vt:lpstr>
      <vt:lpstr>PowerPoint Presentation</vt:lpstr>
      <vt:lpstr>SPECT</vt:lpstr>
      <vt:lpstr>SPECT image reconstruction</vt:lpstr>
      <vt:lpstr>SPECT 3D reconstruction</vt:lpstr>
      <vt:lpstr>SPECT applications</vt:lpstr>
      <vt:lpstr>MicroSPECT</vt:lpstr>
      <vt:lpstr>MicroSPECT</vt:lpstr>
      <vt:lpstr>MicroSPECT</vt:lpstr>
      <vt:lpstr>MicroSPECT</vt:lpstr>
      <vt:lpstr>PowerPoint Presentation</vt:lpstr>
      <vt:lpstr>Positron emitters</vt:lpstr>
      <vt:lpstr>Positron annihilation</vt:lpstr>
      <vt:lpstr>Positron annihilation range</vt:lpstr>
      <vt:lpstr>Coincidence detection</vt:lpstr>
      <vt:lpstr>Coincidence detection</vt:lpstr>
      <vt:lpstr>Clicker Activity (5 min)</vt:lpstr>
      <vt:lpstr>Line of Response (LoR)</vt:lpstr>
      <vt:lpstr>Image reconstruction</vt:lpstr>
      <vt:lpstr>Scintillation crystals</vt:lpstr>
      <vt:lpstr>Detector</vt:lpstr>
      <vt:lpstr>Geometric correction</vt:lpstr>
      <vt:lpstr>Point-spread function</vt:lpstr>
      <vt:lpstr>Point-spread function</vt:lpstr>
      <vt:lpstr>Axial coverage</vt:lpstr>
      <vt:lpstr>Detection and geometric efficiency</vt:lpstr>
      <vt:lpstr>Total sensitivity</vt:lpstr>
      <vt:lpstr>Attenuation correction</vt:lpstr>
      <vt:lpstr>Attenuation correction</vt:lpstr>
      <vt:lpstr>Attenuation correction</vt:lpstr>
      <vt:lpstr>Attenuation correction</vt:lpstr>
      <vt:lpstr>“The most important slides”</vt:lpstr>
    </vt:vector>
  </TitlesOfParts>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Kozerke</dc:creator>
  <cp:lastModifiedBy>Sebastian Kozerke</cp:lastModifiedBy>
  <cp:revision>492</cp:revision>
  <cp:lastPrinted>2019-11-08T10:31:36Z</cp:lastPrinted>
  <dcterms:created xsi:type="dcterms:W3CDTF">2016-04-19T07:16:02Z</dcterms:created>
  <dcterms:modified xsi:type="dcterms:W3CDTF">2019-11-11T09:53:58Z</dcterms:modified>
</cp:coreProperties>
</file>